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8" r:id="rId3"/>
    <p:sldId id="311" r:id="rId4"/>
    <p:sldId id="316" r:id="rId5"/>
    <p:sldId id="317" r:id="rId6"/>
    <p:sldId id="318" r:id="rId7"/>
    <p:sldId id="299" r:id="rId8"/>
    <p:sldId id="300" r:id="rId9"/>
    <p:sldId id="301" r:id="rId10"/>
    <p:sldId id="302" r:id="rId11"/>
    <p:sldId id="315" r:id="rId12"/>
    <p:sldId id="303" r:id="rId13"/>
    <p:sldId id="305" r:id="rId14"/>
    <p:sldId id="306" r:id="rId15"/>
    <p:sldId id="307" r:id="rId16"/>
    <p:sldId id="308" r:id="rId17"/>
    <p:sldId id="319" r:id="rId18"/>
    <p:sldId id="313" r:id="rId19"/>
    <p:sldId id="264" r:id="rId2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D69"/>
    <a:srgbClr val="FFCCCC"/>
    <a:srgbClr val="0D88A5"/>
    <a:srgbClr val="800000"/>
    <a:srgbClr val="4FAED9"/>
    <a:srgbClr val="990000"/>
    <a:srgbClr val="339933"/>
    <a:srgbClr val="FF7C80"/>
    <a:srgbClr val="096DB1"/>
    <a:srgbClr val="0C7A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80342" autoAdjust="0"/>
  </p:normalViewPr>
  <p:slideViewPr>
    <p:cSldViewPr>
      <p:cViewPr>
        <p:scale>
          <a:sx n="90" d="100"/>
          <a:sy n="90" d="100"/>
        </p:scale>
        <p:origin x="-606" y="360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5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00.110\depts\Finances%20i%20promoci&#243;\Promoci&#243;\Documentacio\Projectes%20i%20serveis\Genius-CU9\Analytics\Sitges_review\TwitterAll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Hoja2!$D$1:$D$4</c:f>
              <c:strCache>
                <c:ptCount val="4"/>
                <c:pt idx="0">
                  <c:v>Referral</c:v>
                </c:pt>
                <c:pt idx="1">
                  <c:v>Direct</c:v>
                </c:pt>
                <c:pt idx="2">
                  <c:v>Organic Search</c:v>
                </c:pt>
                <c:pt idx="3">
                  <c:v>Social </c:v>
                </c:pt>
              </c:strCache>
            </c:strRef>
          </c:cat>
          <c:val>
            <c:numRef>
              <c:f>Hoja2!$E$1:$E$4</c:f>
              <c:numCache>
                <c:formatCode>General</c:formatCode>
                <c:ptCount val="4"/>
                <c:pt idx="0">
                  <c:v>3380</c:v>
                </c:pt>
                <c:pt idx="1">
                  <c:v>2495</c:v>
                </c:pt>
                <c:pt idx="2">
                  <c:v>2312</c:v>
                </c:pt>
                <c:pt idx="3">
                  <c:v>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935377550642517"/>
          <c:y val="0.15386118401866433"/>
          <c:w val="0.34431891201277937"/>
          <c:h val="0.584368620589093"/>
        </c:manualLayout>
      </c:layout>
      <c:overlay val="0"/>
      <c:txPr>
        <a:bodyPr/>
        <a:lstStyle/>
        <a:p>
          <a:pPr>
            <a:defRPr sz="18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F5D69"/>
            </a:solidFill>
          </c:spPr>
          <c:invertIfNegative val="0"/>
          <c:cat>
            <c:strRef>
              <c:f>Hoja3!$A$43:$A$47</c:f>
              <c:strCache>
                <c:ptCount val="5"/>
                <c:pt idx="0">
                  <c:v>English</c:v>
                </c:pt>
                <c:pt idx="1">
                  <c:v>Spanish</c:v>
                </c:pt>
                <c:pt idx="2">
                  <c:v>German</c:v>
                </c:pt>
                <c:pt idx="3">
                  <c:v>French</c:v>
                </c:pt>
                <c:pt idx="4">
                  <c:v>Italian</c:v>
                </c:pt>
              </c:strCache>
            </c:strRef>
          </c:cat>
          <c:val>
            <c:numRef>
              <c:f>Hoja3!$B$43:$B$47</c:f>
              <c:numCache>
                <c:formatCode>0%</c:formatCode>
                <c:ptCount val="5"/>
                <c:pt idx="0">
                  <c:v>0.93</c:v>
                </c:pt>
                <c:pt idx="1">
                  <c:v>0.16</c:v>
                </c:pt>
                <c:pt idx="2">
                  <c:v>0.1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86016"/>
        <c:axId val="44496000"/>
      </c:barChart>
      <c:catAx>
        <c:axId val="4448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44496000"/>
        <c:crosses val="autoZero"/>
        <c:auto val="1"/>
        <c:lblAlgn val="ctr"/>
        <c:lblOffset val="100"/>
        <c:noMultiLvlLbl val="0"/>
      </c:catAx>
      <c:valAx>
        <c:axId val="44496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486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'Portal (language + country)'!$C$2</c:f>
              <c:strCache>
                <c:ptCount val="1"/>
                <c:pt idx="0">
                  <c:v>% of audience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'Portal (language + country)'!$B$3:$B$12</c:f>
              <c:strCache>
                <c:ptCount val="10"/>
                <c:pt idx="0">
                  <c:v>Spain</c:v>
                </c:pt>
                <c:pt idx="1">
                  <c:v>Germany</c:v>
                </c:pt>
                <c:pt idx="2">
                  <c:v>USA</c:v>
                </c:pt>
                <c:pt idx="3">
                  <c:v>UK</c:v>
                </c:pt>
                <c:pt idx="4">
                  <c:v>Brazil</c:v>
                </c:pt>
                <c:pt idx="5">
                  <c:v>Austria</c:v>
                </c:pt>
                <c:pt idx="6">
                  <c:v>Japan</c:v>
                </c:pt>
                <c:pt idx="7">
                  <c:v>France</c:v>
                </c:pt>
                <c:pt idx="8">
                  <c:v>Netherlands</c:v>
                </c:pt>
                <c:pt idx="9">
                  <c:v>Italy</c:v>
                </c:pt>
              </c:strCache>
            </c:strRef>
          </c:cat>
          <c:val>
            <c:numRef>
              <c:f>'Portal (language + country)'!$C$3:$C$12</c:f>
              <c:numCache>
                <c:formatCode>0.00%</c:formatCode>
                <c:ptCount val="10"/>
                <c:pt idx="0">
                  <c:v>0.17319999999999999</c:v>
                </c:pt>
                <c:pt idx="1">
                  <c:v>0.15359999999999999</c:v>
                </c:pt>
                <c:pt idx="2">
                  <c:v>0.13120000000000001</c:v>
                </c:pt>
                <c:pt idx="3">
                  <c:v>7.0900000000000005E-2</c:v>
                </c:pt>
                <c:pt idx="4">
                  <c:v>4.7699999999999999E-2</c:v>
                </c:pt>
                <c:pt idx="5">
                  <c:v>4.5499999999999999E-2</c:v>
                </c:pt>
                <c:pt idx="6">
                  <c:v>4.1099999999999998E-2</c:v>
                </c:pt>
                <c:pt idx="7">
                  <c:v>3.8300000000000001E-2</c:v>
                </c:pt>
                <c:pt idx="8">
                  <c:v>3.5799999999999998E-2</c:v>
                </c:pt>
                <c:pt idx="9">
                  <c:v>3.27E-2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420096"/>
        <c:axId val="44425984"/>
      </c:barChart>
      <c:catAx>
        <c:axId val="44420096"/>
        <c:scaling>
          <c:orientation val="maxMin"/>
        </c:scaling>
        <c:delete val="0"/>
        <c:axPos val="l"/>
        <c:majorTickMark val="out"/>
        <c:minorTickMark val="none"/>
        <c:tickLblPos val="nextTo"/>
        <c:crossAx val="44425984"/>
        <c:crosses val="autoZero"/>
        <c:auto val="1"/>
        <c:lblAlgn val="ctr"/>
        <c:lblOffset val="100"/>
        <c:noMultiLvlLbl val="0"/>
      </c:catAx>
      <c:valAx>
        <c:axId val="44425984"/>
        <c:scaling>
          <c:orientation val="minMax"/>
        </c:scaling>
        <c:delete val="1"/>
        <c:axPos val="t"/>
        <c:majorGridlines/>
        <c:numFmt formatCode="0.00%" sourceLinked="1"/>
        <c:majorTickMark val="out"/>
        <c:minorTickMark val="none"/>
        <c:tickLblPos val="nextTo"/>
        <c:crossAx val="4442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'Portal (language + country)'!$J$2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'Portal (language + country)'!$I$3:$I$9</c:f>
              <c:strCache>
                <c:ptCount val="7"/>
                <c:pt idx="0">
                  <c:v>English</c:v>
                </c:pt>
                <c:pt idx="1">
                  <c:v>German</c:v>
                </c:pt>
                <c:pt idx="2">
                  <c:v>Spanish </c:v>
                </c:pt>
                <c:pt idx="3">
                  <c:v>Portuguese</c:v>
                </c:pt>
                <c:pt idx="4">
                  <c:v>Catalan</c:v>
                </c:pt>
                <c:pt idx="5">
                  <c:v>French</c:v>
                </c:pt>
                <c:pt idx="6">
                  <c:v>Japanese</c:v>
                </c:pt>
              </c:strCache>
            </c:strRef>
          </c:cat>
          <c:val>
            <c:numRef>
              <c:f>'Portal (language + country)'!$J$3:$J$9</c:f>
              <c:numCache>
                <c:formatCode>0.00%</c:formatCode>
                <c:ptCount val="7"/>
                <c:pt idx="0">
                  <c:v>0.35099999999999998</c:v>
                </c:pt>
                <c:pt idx="1">
                  <c:v>0.17530000000000001</c:v>
                </c:pt>
                <c:pt idx="2">
                  <c:v>0.13569999999999999</c:v>
                </c:pt>
                <c:pt idx="3">
                  <c:v>4.9500000000000002E-2</c:v>
                </c:pt>
                <c:pt idx="4">
                  <c:v>4.07E-2</c:v>
                </c:pt>
                <c:pt idx="5">
                  <c:v>3.9699999999999999E-2</c:v>
                </c:pt>
                <c:pt idx="6">
                  <c:v>2.9399999999999999E-2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31168"/>
        <c:axId val="42632704"/>
      </c:barChart>
      <c:catAx>
        <c:axId val="4263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42632704"/>
        <c:crosses val="autoZero"/>
        <c:auto val="1"/>
        <c:lblAlgn val="ctr"/>
        <c:lblOffset val="100"/>
        <c:noMultiLvlLbl val="0"/>
      </c:catAx>
      <c:valAx>
        <c:axId val="426327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2631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DF5D69"/>
                </a:solidFill>
              </a:rPr>
              <a:t>Tweets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Tweets</c:v>
                </c:pt>
              </c:strCache>
            </c:strRef>
          </c:tx>
          <c:marker>
            <c:symbol val="none"/>
          </c:marker>
          <c:cat>
            <c:multiLvlStrRef>
              <c:f>Hoja1!$B$2:$V$3</c:f>
              <c:multiLvlStrCache>
                <c:ptCount val="21"/>
                <c:lvl>
                  <c:pt idx="0">
                    <c:v>July </c:v>
                  </c:pt>
                  <c:pt idx="1">
                    <c:v>August </c:v>
                  </c:pt>
                  <c:pt idx="2">
                    <c:v>September</c:v>
                  </c:pt>
                  <c:pt idx="3">
                    <c:v>October </c:v>
                  </c:pt>
                  <c:pt idx="4">
                    <c:v>November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Hoja1!$B$4:$V$4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8</c:v>
                </c:pt>
                <c:pt idx="4">
                  <c:v>18</c:v>
                </c:pt>
                <c:pt idx="5">
                  <c:v>13</c:v>
                </c:pt>
                <c:pt idx="6">
                  <c:v>16</c:v>
                </c:pt>
                <c:pt idx="7">
                  <c:v>15</c:v>
                </c:pt>
                <c:pt idx="8">
                  <c:v>10</c:v>
                </c:pt>
                <c:pt idx="9">
                  <c:v>10</c:v>
                </c:pt>
                <c:pt idx="10">
                  <c:v>4</c:v>
                </c:pt>
                <c:pt idx="11">
                  <c:v>8</c:v>
                </c:pt>
                <c:pt idx="12">
                  <c:v>5</c:v>
                </c:pt>
                <c:pt idx="13">
                  <c:v>1</c:v>
                </c:pt>
                <c:pt idx="14">
                  <c:v>34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0</c:v>
                </c:pt>
                <c:pt idx="2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84416"/>
        <c:axId val="42685952"/>
      </c:lineChart>
      <c:catAx>
        <c:axId val="42684416"/>
        <c:scaling>
          <c:orientation val="minMax"/>
        </c:scaling>
        <c:delete val="0"/>
        <c:axPos val="b"/>
        <c:majorTickMark val="out"/>
        <c:minorTickMark val="none"/>
        <c:tickLblPos val="nextTo"/>
        <c:crossAx val="42685952"/>
        <c:crosses val="autoZero"/>
        <c:auto val="1"/>
        <c:lblAlgn val="ctr"/>
        <c:lblOffset val="100"/>
        <c:noMultiLvlLbl val="0"/>
      </c:catAx>
      <c:valAx>
        <c:axId val="4268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684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DF5D69"/>
                </a:solidFill>
              </a:rPr>
              <a:t>Profile visits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Profile visits</c:v>
                </c:pt>
              </c:strCache>
            </c:strRef>
          </c:tx>
          <c:invertIfNegative val="0"/>
          <c:cat>
            <c:multiLvlStrRef>
              <c:f>Hoja1!$B$2:$V$3</c:f>
              <c:multiLvlStrCache>
                <c:ptCount val="21"/>
                <c:lvl>
                  <c:pt idx="0">
                    <c:v>July </c:v>
                  </c:pt>
                  <c:pt idx="1">
                    <c:v>August </c:v>
                  </c:pt>
                  <c:pt idx="2">
                    <c:v>September</c:v>
                  </c:pt>
                  <c:pt idx="3">
                    <c:v>October </c:v>
                  </c:pt>
                  <c:pt idx="4">
                    <c:v>November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Hoja1!$B$5:$V$5</c:f>
              <c:numCache>
                <c:formatCode>General</c:formatCode>
                <c:ptCount val="21"/>
                <c:pt idx="0">
                  <c:v>54</c:v>
                </c:pt>
                <c:pt idx="1">
                  <c:v>71</c:v>
                </c:pt>
                <c:pt idx="2">
                  <c:v>669</c:v>
                </c:pt>
                <c:pt idx="3">
                  <c:v>948</c:v>
                </c:pt>
                <c:pt idx="4">
                  <c:v>1388</c:v>
                </c:pt>
                <c:pt idx="5">
                  <c:v>994</c:v>
                </c:pt>
                <c:pt idx="6">
                  <c:v>985</c:v>
                </c:pt>
                <c:pt idx="7">
                  <c:v>1115</c:v>
                </c:pt>
                <c:pt idx="8">
                  <c:v>837</c:v>
                </c:pt>
                <c:pt idx="9">
                  <c:v>533</c:v>
                </c:pt>
                <c:pt idx="10">
                  <c:v>493</c:v>
                </c:pt>
                <c:pt idx="11">
                  <c:v>350</c:v>
                </c:pt>
                <c:pt idx="12">
                  <c:v>753</c:v>
                </c:pt>
                <c:pt idx="13">
                  <c:v>91</c:v>
                </c:pt>
                <c:pt idx="14">
                  <c:v>1274</c:v>
                </c:pt>
                <c:pt idx="15">
                  <c:v>313</c:v>
                </c:pt>
                <c:pt idx="16">
                  <c:v>199</c:v>
                </c:pt>
                <c:pt idx="17">
                  <c:v>327</c:v>
                </c:pt>
                <c:pt idx="18">
                  <c:v>382</c:v>
                </c:pt>
                <c:pt idx="19">
                  <c:v>177</c:v>
                </c:pt>
                <c:pt idx="20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01952"/>
        <c:axId val="42703488"/>
      </c:barChart>
      <c:catAx>
        <c:axId val="42701952"/>
        <c:scaling>
          <c:orientation val="minMax"/>
        </c:scaling>
        <c:delete val="0"/>
        <c:axPos val="b"/>
        <c:majorTickMark val="out"/>
        <c:minorTickMark val="none"/>
        <c:tickLblPos val="nextTo"/>
        <c:crossAx val="42703488"/>
        <c:crosses val="autoZero"/>
        <c:auto val="1"/>
        <c:lblAlgn val="ctr"/>
        <c:lblOffset val="100"/>
        <c:noMultiLvlLbl val="0"/>
      </c:catAx>
      <c:valAx>
        <c:axId val="4270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01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rgbClr val="DF5D69"/>
                </a:solidFill>
              </a:rPr>
              <a:t>Engagement rate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Hoja1!$A$10</c:f>
              <c:strCache>
                <c:ptCount val="1"/>
                <c:pt idx="0">
                  <c:v>Engagement rate</c:v>
                </c:pt>
              </c:strCache>
            </c:strRef>
          </c:tx>
          <c:invertIfNegative val="0"/>
          <c:cat>
            <c:multiLvlStrRef>
              <c:f>Hoja1!$B$2:$V$3</c:f>
              <c:multiLvlStrCache>
                <c:ptCount val="21"/>
                <c:lvl>
                  <c:pt idx="0">
                    <c:v>July </c:v>
                  </c:pt>
                  <c:pt idx="1">
                    <c:v>August </c:v>
                  </c:pt>
                  <c:pt idx="2">
                    <c:v>September</c:v>
                  </c:pt>
                  <c:pt idx="3">
                    <c:v>October </c:v>
                  </c:pt>
                  <c:pt idx="4">
                    <c:v>November</c:v>
                  </c:pt>
                  <c:pt idx="5">
                    <c:v>December</c:v>
                  </c:pt>
                  <c:pt idx="6">
                    <c:v>January</c:v>
                  </c:pt>
                  <c:pt idx="7">
                    <c:v>February</c:v>
                  </c:pt>
                  <c:pt idx="8">
                    <c:v>March</c:v>
                  </c:pt>
                  <c:pt idx="9">
                    <c:v>April</c:v>
                  </c:pt>
                  <c:pt idx="10">
                    <c:v>May</c:v>
                  </c:pt>
                  <c:pt idx="11">
                    <c:v>June</c:v>
                  </c:pt>
                  <c:pt idx="12">
                    <c:v>July</c:v>
                  </c:pt>
                  <c:pt idx="13">
                    <c:v>August</c:v>
                  </c:pt>
                  <c:pt idx="14">
                    <c:v>September</c:v>
                  </c:pt>
                  <c:pt idx="15">
                    <c:v>October</c:v>
                  </c:pt>
                  <c:pt idx="16">
                    <c:v>November</c:v>
                  </c:pt>
                  <c:pt idx="17">
                    <c:v>December</c:v>
                  </c:pt>
                  <c:pt idx="18">
                    <c:v>January</c:v>
                  </c:pt>
                  <c:pt idx="19">
                    <c:v>February</c:v>
                  </c:pt>
                  <c:pt idx="20">
                    <c:v>March</c:v>
                  </c:pt>
                </c:lvl>
                <c:lvl>
                  <c:pt idx="0">
                    <c:v>2015</c:v>
                  </c:pt>
                  <c:pt idx="6">
                    <c:v>2016</c:v>
                  </c:pt>
                  <c:pt idx="18">
                    <c:v>2017</c:v>
                  </c:pt>
                </c:lvl>
              </c:multiLvlStrCache>
            </c:multiLvlStrRef>
          </c:cat>
          <c:val>
            <c:numRef>
              <c:f>Hoja1!$B$10:$V$10</c:f>
              <c:numCache>
                <c:formatCode>0.00%</c:formatCode>
                <c:ptCount val="21"/>
                <c:pt idx="0">
                  <c:v>1.4999999999999999E-2</c:v>
                </c:pt>
                <c:pt idx="1">
                  <c:v>1.2999999999999999E-2</c:v>
                </c:pt>
                <c:pt idx="2">
                  <c:v>1.2E-2</c:v>
                </c:pt>
                <c:pt idx="3" formatCode="0%">
                  <c:v>0.02</c:v>
                </c:pt>
                <c:pt idx="4">
                  <c:v>1.0999999999999999E-2</c:v>
                </c:pt>
                <c:pt idx="5">
                  <c:v>1.2E-2</c:v>
                </c:pt>
                <c:pt idx="6">
                  <c:v>1.2E-2</c:v>
                </c:pt>
                <c:pt idx="7">
                  <c:v>1.4999999999999999E-2</c:v>
                </c:pt>
                <c:pt idx="8">
                  <c:v>8.0000000000000002E-3</c:v>
                </c:pt>
                <c:pt idx="9" formatCode="0%">
                  <c:v>0.01</c:v>
                </c:pt>
                <c:pt idx="10">
                  <c:v>6.0000000000000001E-3</c:v>
                </c:pt>
                <c:pt idx="11">
                  <c:v>1.2E-2</c:v>
                </c:pt>
                <c:pt idx="12">
                  <c:v>1.4E-2</c:v>
                </c:pt>
                <c:pt idx="13">
                  <c:v>6.0000000000000001E-3</c:v>
                </c:pt>
                <c:pt idx="14">
                  <c:v>1.2E-2</c:v>
                </c:pt>
                <c:pt idx="15">
                  <c:v>7.0000000000000001E-3</c:v>
                </c:pt>
                <c:pt idx="16">
                  <c:v>4.0000000000000001E-3</c:v>
                </c:pt>
                <c:pt idx="17">
                  <c:v>3.0000000000000001E-3</c:v>
                </c:pt>
                <c:pt idx="18">
                  <c:v>1.7000000000000001E-2</c:v>
                </c:pt>
                <c:pt idx="19">
                  <c:v>6.0000000000000001E-3</c:v>
                </c:pt>
                <c:pt idx="20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62624"/>
        <c:axId val="42764160"/>
      </c:barChart>
      <c:catAx>
        <c:axId val="42762624"/>
        <c:scaling>
          <c:orientation val="minMax"/>
        </c:scaling>
        <c:delete val="0"/>
        <c:axPos val="b"/>
        <c:majorTickMark val="out"/>
        <c:minorTickMark val="none"/>
        <c:tickLblPos val="nextTo"/>
        <c:crossAx val="42764160"/>
        <c:crosses val="autoZero"/>
        <c:auto val="1"/>
        <c:lblAlgn val="ctr"/>
        <c:lblOffset val="100"/>
        <c:noMultiLvlLbl val="0"/>
      </c:catAx>
      <c:valAx>
        <c:axId val="427641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42762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'Twitter (gender, language, coun'!$A$3</c:f>
              <c:strCache>
                <c:ptCount val="1"/>
                <c:pt idx="0">
                  <c:v>Gaiaverse followers</c:v>
                </c:pt>
              </c:strCache>
            </c:strRef>
          </c:tx>
          <c:spPr>
            <a:solidFill>
              <a:srgbClr val="DF5D69"/>
            </a:solidFill>
          </c:spPr>
          <c:invertIfNegative val="0"/>
          <c:cat>
            <c:strRef>
              <c:f>'Twitter (gender, language, coun'!$B$1:$C$1</c:f>
              <c:strCache>
                <c:ptCount val="2"/>
                <c:pt idx="0">
                  <c:v>Male</c:v>
                </c:pt>
                <c:pt idx="1">
                  <c:v>Female </c:v>
                </c:pt>
              </c:strCache>
            </c:strRef>
          </c:cat>
          <c:val>
            <c:numRef>
              <c:f>'Twitter (gender, language, coun'!$B$3:$C$3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'Twitter (gender, language, coun'!$A$4</c:f>
              <c:strCache>
                <c:ptCount val="1"/>
                <c:pt idx="0">
                  <c:v>Organic audience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'Twitter (gender, language, coun'!$B$1:$C$1</c:f>
              <c:strCache>
                <c:ptCount val="2"/>
                <c:pt idx="0">
                  <c:v>Male</c:v>
                </c:pt>
                <c:pt idx="1">
                  <c:v>Female </c:v>
                </c:pt>
              </c:strCache>
            </c:strRef>
          </c:cat>
          <c:val>
            <c:numRef>
              <c:f>'Twitter (gender, language, coun'!$B$4:$C$4</c:f>
              <c:numCache>
                <c:formatCode>0%</c:formatCode>
                <c:ptCount val="2"/>
                <c:pt idx="0">
                  <c:v>0.79</c:v>
                </c:pt>
                <c:pt idx="1">
                  <c:v>0.21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4708608"/>
        <c:axId val="44710144"/>
      </c:barChart>
      <c:catAx>
        <c:axId val="44708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4710144"/>
        <c:crosses val="autoZero"/>
        <c:auto val="1"/>
        <c:lblAlgn val="ctr"/>
        <c:lblOffset val="100"/>
        <c:noMultiLvlLbl val="0"/>
      </c:catAx>
      <c:valAx>
        <c:axId val="447101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447086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'Twitter (gender, language, coun'!$G$2</c:f>
              <c:strCache>
                <c:ptCount val="1"/>
                <c:pt idx="0">
                  <c:v>All twitter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'Twitter (gender, language, coun'!$H$1:$N$1</c:f>
              <c:strCache>
                <c:ptCount val="7"/>
                <c:pt idx="0">
                  <c:v>13 to 17</c:v>
                </c:pt>
                <c:pt idx="1">
                  <c:v>18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over 65</c:v>
                </c:pt>
              </c:strCache>
            </c:strRef>
          </c:cat>
          <c:val>
            <c:numRef>
              <c:f>'Twitter (gender, language, coun'!$H$2:$N$2</c:f>
              <c:numCache>
                <c:formatCode>0%</c:formatCode>
                <c:ptCount val="7"/>
                <c:pt idx="0">
                  <c:v>0.14000000000000001</c:v>
                </c:pt>
                <c:pt idx="1">
                  <c:v>0.39</c:v>
                </c:pt>
                <c:pt idx="2">
                  <c:v>0.25</c:v>
                </c:pt>
                <c:pt idx="3">
                  <c:v>0.11</c:v>
                </c:pt>
                <c:pt idx="4">
                  <c:v>0.08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'Twitter (gender, language, coun'!$G$3</c:f>
              <c:strCache>
                <c:ptCount val="1"/>
                <c:pt idx="0">
                  <c:v>Organic audience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'Twitter (gender, language, coun'!$H$1:$N$1</c:f>
              <c:strCache>
                <c:ptCount val="7"/>
                <c:pt idx="0">
                  <c:v>13 to 17</c:v>
                </c:pt>
                <c:pt idx="1">
                  <c:v>18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over 65</c:v>
                </c:pt>
              </c:strCache>
            </c:strRef>
          </c:cat>
          <c:val>
            <c:numRef>
              <c:f>'Twitter (gender, language, coun'!$H$3:$N$3</c:f>
              <c:numCache>
                <c:formatCode>0%</c:formatCode>
                <c:ptCount val="7"/>
                <c:pt idx="0">
                  <c:v>0.02</c:v>
                </c:pt>
                <c:pt idx="1">
                  <c:v>0.23</c:v>
                </c:pt>
                <c:pt idx="2">
                  <c:v>0.35</c:v>
                </c:pt>
                <c:pt idx="3">
                  <c:v>0.27</c:v>
                </c:pt>
                <c:pt idx="4">
                  <c:v>0.09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'Twitter (gender, language, coun'!$G$4</c:f>
              <c:strCache>
                <c:ptCount val="1"/>
                <c:pt idx="0">
                  <c:v>Gaiaverse followers</c:v>
                </c:pt>
              </c:strCache>
            </c:strRef>
          </c:tx>
          <c:spPr>
            <a:solidFill>
              <a:srgbClr val="DF5D69"/>
            </a:solidFill>
          </c:spPr>
          <c:invertIfNegative val="0"/>
          <c:cat>
            <c:strRef>
              <c:f>'Twitter (gender, language, coun'!$H$1:$N$1</c:f>
              <c:strCache>
                <c:ptCount val="7"/>
                <c:pt idx="0">
                  <c:v>13 to 17</c:v>
                </c:pt>
                <c:pt idx="1">
                  <c:v>18 to 24</c:v>
                </c:pt>
                <c:pt idx="2">
                  <c:v>25 to 34</c:v>
                </c:pt>
                <c:pt idx="3">
                  <c:v>35 to 44</c:v>
                </c:pt>
                <c:pt idx="4">
                  <c:v>45 to 54</c:v>
                </c:pt>
                <c:pt idx="5">
                  <c:v>55 to 64</c:v>
                </c:pt>
                <c:pt idx="6">
                  <c:v>over 65</c:v>
                </c:pt>
              </c:strCache>
            </c:strRef>
          </c:cat>
          <c:val>
            <c:numRef>
              <c:f>'Twitter (gender, language, coun'!$H$4:$N$4</c:f>
              <c:numCache>
                <c:formatCode>0%</c:formatCode>
                <c:ptCount val="7"/>
                <c:pt idx="0">
                  <c:v>0.02</c:v>
                </c:pt>
                <c:pt idx="1">
                  <c:v>0.11</c:v>
                </c:pt>
                <c:pt idx="2">
                  <c:v>0.33</c:v>
                </c:pt>
                <c:pt idx="3">
                  <c:v>0.36</c:v>
                </c:pt>
                <c:pt idx="4">
                  <c:v>0.13</c:v>
                </c:pt>
                <c:pt idx="5">
                  <c:v>0.03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35872"/>
        <c:axId val="44742144"/>
      </c:barChart>
      <c:catAx>
        <c:axId val="447358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Age category</a:t>
                </a:r>
              </a:p>
            </c:rich>
          </c:tx>
          <c:overlay val="0"/>
        </c:title>
        <c:majorTickMark val="none"/>
        <c:minorTickMark val="none"/>
        <c:tickLblPos val="nextTo"/>
        <c:crossAx val="44742144"/>
        <c:crosses val="autoZero"/>
        <c:auto val="1"/>
        <c:lblAlgn val="ctr"/>
        <c:lblOffset val="100"/>
        <c:noMultiLvlLbl val="0"/>
      </c:catAx>
      <c:valAx>
        <c:axId val="447421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447358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'Twitter (gender, language, coun'!$B$25</c:f>
              <c:strCache>
                <c:ptCount val="1"/>
                <c:pt idx="0">
                  <c:v>% of audience</c:v>
                </c:pt>
              </c:strCache>
            </c:strRef>
          </c:tx>
          <c:spPr>
            <a:solidFill>
              <a:srgbClr val="DF5D69"/>
            </a:solidFill>
          </c:spPr>
          <c:invertIfNegative val="0"/>
          <c:cat>
            <c:strRef>
              <c:f>'Twitter (gender, language, coun'!$A$26:$A$35</c:f>
              <c:strCache>
                <c:ptCount val="10"/>
                <c:pt idx="0">
                  <c:v>USA</c:v>
                </c:pt>
                <c:pt idx="1">
                  <c:v>Spain</c:v>
                </c:pt>
                <c:pt idx="2">
                  <c:v>UK</c:v>
                </c:pt>
                <c:pt idx="3">
                  <c:v>Germany</c:v>
                </c:pt>
                <c:pt idx="4">
                  <c:v>France</c:v>
                </c:pt>
                <c:pt idx="5">
                  <c:v>Italy</c:v>
                </c:pt>
                <c:pt idx="6">
                  <c:v>Netherlands</c:v>
                </c:pt>
                <c:pt idx="7">
                  <c:v>Australia</c:v>
                </c:pt>
                <c:pt idx="8">
                  <c:v>Canada</c:v>
                </c:pt>
                <c:pt idx="9">
                  <c:v>Japan</c:v>
                </c:pt>
              </c:strCache>
            </c:strRef>
          </c:cat>
          <c:val>
            <c:numRef>
              <c:f>'Twitter (gender, language, coun'!$B$26:$B$35</c:f>
              <c:numCache>
                <c:formatCode>0%</c:formatCode>
                <c:ptCount val="10"/>
                <c:pt idx="0">
                  <c:v>0.21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0.11</c:v>
                </c:pt>
                <c:pt idx="4">
                  <c:v>0.06</c:v>
                </c:pt>
                <c:pt idx="5">
                  <c:v>0.06</c:v>
                </c:pt>
                <c:pt idx="6">
                  <c:v>0.05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460672"/>
        <c:axId val="44470656"/>
      </c:barChart>
      <c:catAx>
        <c:axId val="44460672"/>
        <c:scaling>
          <c:orientation val="maxMin"/>
        </c:scaling>
        <c:delete val="0"/>
        <c:axPos val="l"/>
        <c:majorTickMark val="out"/>
        <c:minorTickMark val="none"/>
        <c:tickLblPos val="nextTo"/>
        <c:crossAx val="44470656"/>
        <c:crosses val="autoZero"/>
        <c:auto val="1"/>
        <c:lblAlgn val="ctr"/>
        <c:lblOffset val="100"/>
        <c:noMultiLvlLbl val="0"/>
      </c:catAx>
      <c:valAx>
        <c:axId val="44470656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4446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algn="r"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algn="r" defTabSz="920586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AE6C9ED-838A-479B-BAE9-28D9448E01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732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>
            <a:lvl1pPr algn="r"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243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3" tIns="46036" rIns="92073" bIns="46036" numCol="1" anchor="b" anchorCtr="0" compatLnSpc="1">
            <a:prstTxWarp prst="textNoShape">
              <a:avLst/>
            </a:prstTxWarp>
          </a:bodyPr>
          <a:lstStyle>
            <a:lvl1pPr algn="r" defTabSz="920586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CED3248-C18D-4BA3-A32F-08E1E45FD7C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4027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06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Organic audience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includes the set of users who have interacted with organic content (= naturally shown in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people’s feeds)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belonging 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Gaiaverse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45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2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After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plenary</a:t>
            </a:r>
            <a:r>
              <a:rPr lang="es-ES" baseline="0" dirty="0" smtClean="0"/>
              <a:t> meeting in </a:t>
            </a:r>
            <a:r>
              <a:rPr lang="es-ES" baseline="0" dirty="0" err="1" smtClean="0"/>
              <a:t>Vienna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an</a:t>
            </a:r>
            <a:r>
              <a:rPr lang="es-ES" baseline="0" dirty="0" smtClean="0"/>
              <a:t> editorial </a:t>
            </a:r>
            <a:r>
              <a:rPr lang="es-ES" baseline="0" dirty="0" err="1" smtClean="0"/>
              <a:t>team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was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created</a:t>
            </a:r>
            <a:endParaRPr lang="es-ES" dirty="0" smtClean="0"/>
          </a:p>
          <a:p>
            <a:r>
              <a:rPr lang="es-ES" dirty="0" smtClean="0"/>
              <a:t>Editorial </a:t>
            </a:r>
            <a:r>
              <a:rPr lang="es-ES" dirty="0" err="1" smtClean="0"/>
              <a:t>Team</a:t>
            </a:r>
            <a:r>
              <a:rPr lang="es-ES" dirty="0" smtClean="0"/>
              <a:t>: </a:t>
            </a:r>
            <a:r>
              <a:rPr lang="ca-ES" dirty="0" err="1" smtClean="0"/>
              <a:t>high-level</a:t>
            </a:r>
            <a:r>
              <a:rPr lang="ca-ES" dirty="0" smtClean="0"/>
              <a:t> </a:t>
            </a:r>
            <a:r>
              <a:rPr lang="ca-ES" dirty="0" err="1" smtClean="0"/>
              <a:t>supervision</a:t>
            </a:r>
            <a:r>
              <a:rPr lang="ca-ES" dirty="0" smtClean="0"/>
              <a:t> of </a:t>
            </a:r>
            <a:r>
              <a:rPr lang="ca-ES" dirty="0" err="1" smtClean="0"/>
              <a:t>the</a:t>
            </a:r>
            <a:r>
              <a:rPr lang="ca-ES" dirty="0" smtClean="0"/>
              <a:t> portal contents</a:t>
            </a:r>
            <a:endParaRPr lang="es-ES" dirty="0" smtClean="0"/>
          </a:p>
          <a:p>
            <a:r>
              <a:rPr lang="es-ES" dirty="0" smtClean="0"/>
              <a:t>Anthony Brown </a:t>
            </a:r>
            <a:r>
              <a:rPr lang="es-ES" dirty="0" err="1" smtClean="0"/>
              <a:t>suggested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group</a:t>
            </a:r>
            <a:r>
              <a:rPr lang="es-ES" baseline="0" dirty="0" smtClean="0"/>
              <a:t> to be a </a:t>
            </a:r>
            <a:r>
              <a:rPr lang="es-ES" dirty="0" err="1" smtClean="0"/>
              <a:t>subset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outreach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within</a:t>
            </a:r>
            <a:r>
              <a:rPr lang="es-ES" baseline="0" dirty="0" smtClean="0"/>
              <a:t> DPAC</a:t>
            </a:r>
          </a:p>
          <a:p>
            <a:r>
              <a:rPr lang="ca-ES" dirty="0" err="1" smtClean="0"/>
              <a:t>Members</a:t>
            </a:r>
            <a:r>
              <a:rPr lang="ca-ES" dirty="0" smtClean="0"/>
              <a:t>: Frederic </a:t>
            </a:r>
            <a:r>
              <a:rPr lang="ca-ES" dirty="0" err="1" smtClean="0"/>
              <a:t>Arenou</a:t>
            </a:r>
            <a:r>
              <a:rPr lang="ca-ES" dirty="0" smtClean="0"/>
              <a:t> -Paris-, Anthony Brown -</a:t>
            </a:r>
            <a:r>
              <a:rPr lang="ca-ES" dirty="0" err="1" smtClean="0"/>
              <a:t>Leiden</a:t>
            </a:r>
            <a:r>
              <a:rPr lang="ca-ES" dirty="0" smtClean="0"/>
              <a:t>- (</a:t>
            </a:r>
            <a:r>
              <a:rPr lang="ca-ES" dirty="0" err="1" smtClean="0"/>
              <a:t>Gráinne</a:t>
            </a:r>
            <a:r>
              <a:rPr lang="ca-ES" baseline="0" dirty="0" smtClean="0"/>
              <a:t> </a:t>
            </a:r>
            <a:r>
              <a:rPr lang="ca-ES" baseline="0" dirty="0" err="1" smtClean="0"/>
              <a:t>Costigan</a:t>
            </a:r>
            <a:r>
              <a:rPr lang="ca-ES" baseline="0" dirty="0" smtClean="0"/>
              <a:t>)</a:t>
            </a:r>
            <a:r>
              <a:rPr lang="ca-ES" dirty="0" smtClean="0"/>
              <a:t>, </a:t>
            </a:r>
            <a:r>
              <a:rPr lang="ca-ES" dirty="0" err="1" smtClean="0"/>
              <a:t>Mariateresa</a:t>
            </a:r>
            <a:r>
              <a:rPr lang="ca-ES" dirty="0" smtClean="0"/>
              <a:t> Crosta </a:t>
            </a:r>
            <a:br>
              <a:rPr lang="ca-ES" dirty="0" smtClean="0"/>
            </a:br>
            <a:r>
              <a:rPr lang="ca-ES" dirty="0" smtClean="0"/>
              <a:t>-Itàlia-, </a:t>
            </a:r>
            <a:r>
              <a:rPr lang="ca-ES" dirty="0" err="1" smtClean="0"/>
              <a:t>Heather</a:t>
            </a:r>
            <a:r>
              <a:rPr lang="ca-ES" dirty="0" smtClean="0"/>
              <a:t> Campbell -</a:t>
            </a:r>
            <a:r>
              <a:rPr lang="ca-ES" dirty="0" err="1" smtClean="0"/>
              <a:t>Cambridge</a:t>
            </a:r>
            <a:r>
              <a:rPr lang="ca-ES" dirty="0" smtClean="0"/>
              <a:t>- </a:t>
            </a:r>
            <a:r>
              <a:rPr lang="ca-ES" dirty="0" err="1" smtClean="0"/>
              <a:t>and</a:t>
            </a:r>
            <a:r>
              <a:rPr lang="ca-ES" baseline="0" dirty="0" smtClean="0"/>
              <a:t> Eduard Masana</a:t>
            </a:r>
            <a:r>
              <a:rPr lang="ca-ES" dirty="0" smtClean="0"/>
              <a:t>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353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3085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111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7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Languages</a:t>
            </a:r>
            <a:r>
              <a:rPr lang="es-ES" dirty="0" smtClean="0"/>
              <a:t> (13): </a:t>
            </a:r>
          </a:p>
          <a:p>
            <a:pPr marL="165415" indent="-165415">
              <a:buFontTx/>
              <a:buChar char="-"/>
            </a:pPr>
            <a:r>
              <a:rPr lang="es-ES" dirty="0" err="1" smtClean="0"/>
              <a:t>July</a:t>
            </a:r>
            <a:r>
              <a:rPr lang="es-ES" dirty="0" smtClean="0"/>
              <a:t> 2015: English, </a:t>
            </a:r>
            <a:r>
              <a:rPr lang="es-ES" dirty="0" err="1" smtClean="0"/>
              <a:t>Spanish</a:t>
            </a:r>
            <a:r>
              <a:rPr lang="es-ES" dirty="0" smtClean="0"/>
              <a:t>, </a:t>
            </a:r>
            <a:r>
              <a:rPr lang="es-ES" dirty="0" err="1" smtClean="0"/>
              <a:t>Catalan</a:t>
            </a:r>
            <a:r>
              <a:rPr lang="es-ES" dirty="0" smtClean="0"/>
              <a:t>, German,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Italian</a:t>
            </a:r>
            <a:r>
              <a:rPr lang="es-ES" baseline="0" dirty="0" smtClean="0"/>
              <a:t> and French. </a:t>
            </a:r>
          </a:p>
          <a:p>
            <a:pPr marL="165415" indent="-165415">
              <a:buFontTx/>
              <a:buChar char="-"/>
            </a:pPr>
            <a:r>
              <a:rPr lang="es-ES" baseline="0" dirty="0" err="1" smtClean="0"/>
              <a:t>January</a:t>
            </a:r>
            <a:r>
              <a:rPr lang="es-ES" baseline="0" dirty="0" smtClean="0"/>
              <a:t> 2016: </a:t>
            </a:r>
            <a:r>
              <a:rPr lang="es-ES" baseline="0" dirty="0" err="1" smtClean="0"/>
              <a:t>Slovene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Japanese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Croatian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Macedonian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Greek</a:t>
            </a:r>
            <a:r>
              <a:rPr lang="es-ES" baseline="0" dirty="0" smtClean="0"/>
              <a:t>. </a:t>
            </a:r>
          </a:p>
          <a:p>
            <a:pPr marL="165415" indent="-165415">
              <a:buFontTx/>
              <a:buChar char="-"/>
            </a:pPr>
            <a:r>
              <a:rPr lang="es-ES" baseline="0" dirty="0" err="1" smtClean="0"/>
              <a:t>September</a:t>
            </a:r>
            <a:r>
              <a:rPr lang="es-ES" baseline="0" dirty="0" smtClean="0"/>
              <a:t> 2016: </a:t>
            </a:r>
            <a:r>
              <a:rPr lang="es-ES" baseline="0" dirty="0" err="1" smtClean="0"/>
              <a:t>Portuguese</a:t>
            </a:r>
            <a:r>
              <a:rPr lang="es-ES" baseline="0" dirty="0" smtClean="0"/>
              <a:t>, Euskera. </a:t>
            </a:r>
          </a:p>
          <a:p>
            <a:pPr marL="165415" indent="-165415">
              <a:buFontTx/>
              <a:buChar char="-"/>
            </a:pPr>
            <a:endParaRPr lang="es-ES" dirty="0" smtClean="0"/>
          </a:p>
          <a:p>
            <a:r>
              <a:rPr lang="es-ES" dirty="0" err="1" smtClean="0"/>
              <a:t>Period</a:t>
            </a:r>
            <a:r>
              <a:rPr lang="es-ES" dirty="0" smtClean="0"/>
              <a:t>: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July</a:t>
            </a:r>
            <a:r>
              <a:rPr lang="es-ES" baseline="0" dirty="0" smtClean="0"/>
              <a:t> 8, 2015 – </a:t>
            </a:r>
            <a:r>
              <a:rPr lang="es-ES" baseline="0" dirty="0" err="1" smtClean="0"/>
              <a:t>January</a:t>
            </a:r>
            <a:r>
              <a:rPr lang="es-ES" baseline="0" dirty="0" smtClean="0"/>
              <a:t> 23, 2017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930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peak</a:t>
            </a:r>
            <a:r>
              <a:rPr lang="es-ES" dirty="0" smtClean="0"/>
              <a:t> (Sept./Oct.</a:t>
            </a:r>
            <a:r>
              <a:rPr lang="es-ES" baseline="0" dirty="0" smtClean="0"/>
              <a:t> 2015) coincides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Gaia’s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year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scientific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observations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published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news</a:t>
            </a:r>
            <a:r>
              <a:rPr lang="es-ES" baseline="0" dirty="0" smtClean="0"/>
              <a:t> post.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blog </a:t>
            </a:r>
            <a:r>
              <a:rPr lang="es-ES" baseline="0" dirty="0" err="1" smtClean="0"/>
              <a:t>part</a:t>
            </a:r>
            <a:r>
              <a:rPr lang="es-ES" baseline="0" dirty="0" smtClean="0"/>
              <a:t>, Toni Santana </a:t>
            </a:r>
            <a:r>
              <a:rPr lang="es-ES" baseline="0" dirty="0" err="1" smtClean="0"/>
              <a:t>wrote</a:t>
            </a:r>
            <a:r>
              <a:rPr lang="es-ES" baseline="0" dirty="0" smtClean="0"/>
              <a:t> a post </a:t>
            </a:r>
            <a:r>
              <a:rPr lang="es-ES" baseline="0" dirty="0" err="1" smtClean="0"/>
              <a:t>talking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about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Gaia</a:t>
            </a:r>
            <a:r>
              <a:rPr lang="es-ES" baseline="0" dirty="0" smtClean="0"/>
              <a:t>-GOSA, </a:t>
            </a:r>
            <a:r>
              <a:rPr lang="es-ES" baseline="0" dirty="0" err="1" smtClean="0"/>
              <a:t>which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got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great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feedback</a:t>
            </a:r>
            <a:r>
              <a:rPr lang="es-ES" baseline="0" dirty="0" smtClean="0"/>
              <a:t> (</a:t>
            </a:r>
            <a:r>
              <a:rPr lang="es-ES" baseline="0" dirty="0" err="1" smtClean="0"/>
              <a:t>many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visitors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went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Gaiaverse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read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post). </a:t>
            </a:r>
          </a:p>
          <a:p>
            <a:r>
              <a:rPr lang="es-ES" baseline="0" dirty="0" err="1" smtClean="0"/>
              <a:t>Second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peak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</a:t>
            </a:r>
            <a:r>
              <a:rPr lang="es-ES" baseline="0" dirty="0" smtClean="0"/>
              <a:t> Sept. 14 and </a:t>
            </a:r>
            <a:r>
              <a:rPr lang="es-ES" baseline="0" dirty="0" err="1" smtClean="0"/>
              <a:t>following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days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coinciding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first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Gaia</a:t>
            </a:r>
            <a:r>
              <a:rPr lang="es-ES" baseline="0" dirty="0" smtClean="0"/>
              <a:t> Data </a:t>
            </a:r>
            <a:r>
              <a:rPr lang="es-ES" baseline="0" dirty="0" err="1" smtClean="0"/>
              <a:t>Release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new </a:t>
            </a:r>
            <a:r>
              <a:rPr lang="es-ES" baseline="0" dirty="0" err="1" smtClean="0"/>
              <a:t>pages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available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dedicated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such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release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direct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access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catalogue.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682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60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94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24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07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16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230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0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153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095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041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508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423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400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614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090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15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72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A203-88BC-4BB1-8C36-F8C28BDF5E8F}" type="datetimeFigureOut">
              <a:rPr lang="ca-ES" smtClean="0"/>
              <a:t>27/03/2017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6622-3F2E-4D22-8301-B33CD898B28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601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6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ois\Videos\gaiaverse%20video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inv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48" y="84313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45883" y="2996952"/>
            <a:ext cx="4114349" cy="1080691"/>
          </a:xfrm>
        </p:spPr>
        <p:txBody>
          <a:bodyPr>
            <a:normAutofit fontScale="550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Gaia Portal </a:t>
            </a:r>
            <a:r>
              <a:rPr lang="en-US" sz="2400" dirty="0" smtClean="0">
                <a:solidFill>
                  <a:schemeClr val="bg1"/>
                </a:solidFill>
              </a:rPr>
              <a:t>brought to you by the </a:t>
            </a:r>
            <a:r>
              <a:rPr lang="en-US" sz="2400" dirty="0">
                <a:solidFill>
                  <a:schemeClr val="bg1"/>
                </a:solidFill>
              </a:rPr>
              <a:t>GENIUS </a:t>
            </a:r>
            <a:r>
              <a:rPr lang="en-US" sz="2400" dirty="0" smtClean="0">
                <a:solidFill>
                  <a:schemeClr val="bg1"/>
                </a:solidFill>
              </a:rPr>
              <a:t>Project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5100" dirty="0" smtClean="0">
                <a:solidFill>
                  <a:schemeClr val="bg1"/>
                </a:solidFill>
              </a:rPr>
              <a:t>WP7 REVIEW</a:t>
            </a:r>
            <a:endParaRPr lang="ca-ES" sz="5100" dirty="0">
              <a:solidFill>
                <a:schemeClr val="bg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55776" y="6201031"/>
            <a:ext cx="6400800" cy="392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 smtClean="0"/>
              <a:t> GENIUS final advisory board meeting, March 27th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12419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1.3.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Traffic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Channels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06429"/>
              </p:ext>
            </p:extLst>
          </p:nvPr>
        </p:nvGraphicFramePr>
        <p:xfrm>
          <a:off x="-828600" y="1784944"/>
          <a:ext cx="6480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5628546" y="3235877"/>
            <a:ext cx="3097101" cy="2718209"/>
            <a:chOff x="5076056" y="4065084"/>
            <a:chExt cx="3097101" cy="2718209"/>
          </a:xfrm>
        </p:grpSpPr>
        <p:pic>
          <p:nvPicPr>
            <p:cNvPr id="4101" name="Picture 5" descr="Resultat d'imatges de twitter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301" y="4065084"/>
              <a:ext cx="653008" cy="65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Resultat d'imatges de facebook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301" y="4936759"/>
              <a:ext cx="532290" cy="53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Resultat d'imatges de reddi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1583" y="5589240"/>
              <a:ext cx="773726" cy="773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6084168" y="4129978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85.44%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084168" y="4967733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9.29%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084925" y="5776048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3.70%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084925" y="6383183"/>
              <a:ext cx="208823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smtClean="0">
                  <a:solidFill>
                    <a:srgbClr val="DF5D69"/>
                  </a:solidFill>
                </a:rPr>
                <a:t>1.57%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076056" y="6362966"/>
              <a:ext cx="104411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err="1" smtClean="0">
                  <a:solidFill>
                    <a:srgbClr val="DF5D69"/>
                  </a:solidFill>
                </a:rPr>
                <a:t>Others</a:t>
              </a:r>
              <a:endParaRPr lang="es-ES" sz="2000" dirty="0">
                <a:solidFill>
                  <a:srgbClr val="DF5D69"/>
                </a:solidFill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5436096" y="3140968"/>
            <a:ext cx="3384376" cy="2952328"/>
          </a:xfrm>
          <a:prstGeom prst="rect">
            <a:avLst/>
          </a:prstGeom>
          <a:noFill/>
          <a:ln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curvada hacia la derecha"/>
          <p:cNvSpPr/>
          <p:nvPr/>
        </p:nvSpPr>
        <p:spPr>
          <a:xfrm rot="18576418">
            <a:off x="3842735" y="3835968"/>
            <a:ext cx="720080" cy="2044984"/>
          </a:xfrm>
          <a:prstGeom prst="curved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2987824" y="3381706"/>
            <a:ext cx="1008112" cy="428389"/>
          </a:xfrm>
          <a:prstGeom prst="ellipse">
            <a:avLst/>
          </a:prstGeom>
          <a:noFill/>
          <a:ln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4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185385"/>
              </p:ext>
            </p:extLst>
          </p:nvPr>
        </p:nvGraphicFramePr>
        <p:xfrm>
          <a:off x="2051720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496862"/>
              </p:ext>
            </p:extLst>
          </p:nvPr>
        </p:nvGraphicFramePr>
        <p:xfrm>
          <a:off x="2195736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1.4. Country and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Language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9464"/>
            <a:ext cx="6048672" cy="547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Gaiaverse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 Twitter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Profile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7504" y="4725144"/>
            <a:ext cx="2880320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solidFill>
                  <a:srgbClr val="DF5D69"/>
                </a:solidFill>
              </a:rPr>
              <a:t>+</a:t>
            </a:r>
            <a:r>
              <a:rPr lang="es-ES" sz="4000" dirty="0" smtClean="0">
                <a:solidFill>
                  <a:srgbClr val="DF5D69"/>
                </a:solidFill>
              </a:rPr>
              <a:t>430 </a:t>
            </a:r>
            <a:r>
              <a:rPr lang="es-ES" dirty="0" err="1">
                <a:solidFill>
                  <a:srgbClr val="DF5D69"/>
                </a:solidFill>
              </a:rPr>
              <a:t>Followers</a:t>
            </a:r>
            <a:endParaRPr lang="es-ES" dirty="0">
              <a:solidFill>
                <a:srgbClr val="DF5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2.1. Twitter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Analytics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796136" y="1484784"/>
            <a:ext cx="864096" cy="252028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172527"/>
              </p:ext>
            </p:extLst>
          </p:nvPr>
        </p:nvGraphicFramePr>
        <p:xfrm>
          <a:off x="251520" y="1196752"/>
          <a:ext cx="8640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684174"/>
              </p:ext>
            </p:extLst>
          </p:nvPr>
        </p:nvGraphicFramePr>
        <p:xfrm>
          <a:off x="251520" y="3861048"/>
          <a:ext cx="8568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20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smtClean="0">
                <a:solidFill>
                  <a:schemeClr val="bg1">
                    <a:lumMod val="50000"/>
                  </a:schemeClr>
                </a:solidFill>
              </a:rPr>
              <a:t>2.2. Twitter Analytics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28148"/>
              </p:ext>
            </p:extLst>
          </p:nvPr>
        </p:nvGraphicFramePr>
        <p:xfrm>
          <a:off x="251520" y="1700808"/>
          <a:ext cx="8640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96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2.3. Twitter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Analytics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5154337" y="2008004"/>
            <a:ext cx="0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860032" y="148478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0000"/>
                </a:solidFill>
              </a:rPr>
              <a:t>+5%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AutoShape 4" descr="Part_2.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6" descr="Part_2.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AutoShape 8" descr="Part_2.5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AutoShape 10" descr="Part_2.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279735" y="122317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DF5D69"/>
                </a:solidFill>
              </a:rPr>
              <a:t>Gender</a:t>
            </a:r>
            <a:endParaRPr lang="es-ES" sz="2000" dirty="0">
              <a:solidFill>
                <a:srgbClr val="DF5D69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90716" y="3757673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DF5D69"/>
                </a:solidFill>
              </a:rPr>
              <a:t>Age</a:t>
            </a:r>
            <a:endParaRPr lang="es-ES" sz="2000" dirty="0">
              <a:solidFill>
                <a:srgbClr val="DF5D69"/>
              </a:solidFill>
            </a:endParaRPr>
          </a:p>
        </p:txBody>
      </p:sp>
      <p:graphicFrame>
        <p:nvGraphicFramePr>
          <p:cNvPr id="1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348460"/>
              </p:ext>
            </p:extLst>
          </p:nvPr>
        </p:nvGraphicFramePr>
        <p:xfrm>
          <a:off x="2123728" y="1214528"/>
          <a:ext cx="4533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02663"/>
              </p:ext>
            </p:extLst>
          </p:nvPr>
        </p:nvGraphicFramePr>
        <p:xfrm>
          <a:off x="1835696" y="4114800"/>
          <a:ext cx="51845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18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2.4. Twitter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Analytics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01919"/>
              </p:ext>
            </p:extLst>
          </p:nvPr>
        </p:nvGraphicFramePr>
        <p:xfrm>
          <a:off x="2267744" y="1223175"/>
          <a:ext cx="4320480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79735" y="1223174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DF5D69"/>
                </a:solidFill>
              </a:rPr>
              <a:t>Country</a:t>
            </a:r>
            <a:endParaRPr lang="es-ES" sz="2000" dirty="0">
              <a:solidFill>
                <a:srgbClr val="DF5D69"/>
              </a:solidFill>
            </a:endParaRP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05833"/>
              </p:ext>
            </p:extLst>
          </p:nvPr>
        </p:nvGraphicFramePr>
        <p:xfrm>
          <a:off x="2384884" y="4010721"/>
          <a:ext cx="4374232" cy="262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90716" y="3757673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 smtClean="0">
                <a:solidFill>
                  <a:srgbClr val="DF5D69"/>
                </a:solidFill>
              </a:rPr>
              <a:t>Language</a:t>
            </a:r>
            <a:endParaRPr lang="es-ES" sz="2000" dirty="0">
              <a:solidFill>
                <a:srgbClr val="DF5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3997"/>
            <a:ext cx="8229600" cy="1143000"/>
          </a:xfrm>
        </p:spPr>
        <p:txBody>
          <a:bodyPr>
            <a:normAutofit/>
          </a:bodyPr>
          <a:lstStyle/>
          <a:p>
            <a:r>
              <a:rPr lang="ca-ES" dirty="0" smtClean="0">
                <a:solidFill>
                  <a:schemeClr val="bg1">
                    <a:lumMod val="50000"/>
                  </a:schemeClr>
                </a:solidFill>
              </a:rPr>
              <a:t>Editorial </a:t>
            </a:r>
            <a:r>
              <a:rPr lang="ca-ES" dirty="0" err="1" smtClean="0">
                <a:solidFill>
                  <a:schemeClr val="bg1">
                    <a:lumMod val="50000"/>
                  </a:schemeClr>
                </a:solidFill>
              </a:rPr>
              <a:t>Board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endParaRPr lang="es-ES" sz="3200" dirty="0" smtClean="0"/>
          </a:p>
          <a:p>
            <a:pPr lvl="1">
              <a:spcAft>
                <a:spcPts val="1800"/>
              </a:spcAft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720813" y="2110506"/>
            <a:ext cx="8579296" cy="4525963"/>
          </a:xfrm>
          <a:prstGeom prst="rect">
            <a:avLst/>
          </a:prstGeom>
        </p:spPr>
        <p:txBody>
          <a:bodyPr/>
          <a:lstStyle>
            <a:lvl1pPr marL="381000" indent="-3810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1714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1524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1905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5pPr>
            <a:lvl6pPr marL="23622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8194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7pPr>
            <a:lvl8pPr marL="32766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8pPr>
            <a:lvl9pPr marL="3733800" indent="-1905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2400"/>
              </a:spcAft>
              <a:buNone/>
            </a:pPr>
            <a:endParaRPr lang="es-ES" sz="2800" b="0" kern="0" dirty="0" smtClean="0"/>
          </a:p>
          <a:p>
            <a:pPr marL="0" indent="0">
              <a:spcAft>
                <a:spcPts val="1800"/>
              </a:spcAft>
              <a:buFont typeface="Wingdings" pitchFamily="2" charset="2"/>
              <a:buNone/>
            </a:pPr>
            <a:endParaRPr lang="es-ES" sz="3200" b="0" kern="0" dirty="0" smtClean="0"/>
          </a:p>
          <a:p>
            <a:pPr>
              <a:spcAft>
                <a:spcPts val="1800"/>
              </a:spcAft>
            </a:pPr>
            <a:endParaRPr lang="en-US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14797" y="1071048"/>
            <a:ext cx="85496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448877" y="2454138"/>
            <a:ext cx="35074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4500"/>
              </a:spcBef>
              <a:spcAft>
                <a:spcPts val="2400"/>
              </a:spcAft>
              <a:buNone/>
            </a:pPr>
            <a:r>
              <a:rPr lang="es-ES" sz="2800" b="0" dirty="0" err="1" smtClean="0"/>
              <a:t>Mariateresa</a:t>
            </a:r>
            <a:r>
              <a:rPr lang="es-ES" sz="2800" b="0" dirty="0" smtClean="0"/>
              <a:t> </a:t>
            </a:r>
            <a:r>
              <a:rPr lang="es-ES" sz="2800" b="0" dirty="0" err="1"/>
              <a:t>Crosta</a:t>
            </a:r>
            <a:endParaRPr lang="es-ES" sz="2800" b="0" dirty="0"/>
          </a:p>
          <a:p>
            <a:pPr marL="0" indent="0" fontAlgn="auto">
              <a:spcBef>
                <a:spcPts val="6000"/>
              </a:spcBef>
              <a:spcAft>
                <a:spcPts val="2400"/>
              </a:spcAft>
              <a:buNone/>
            </a:pPr>
            <a:r>
              <a:rPr lang="es-ES" sz="2800" b="0" dirty="0" err="1"/>
              <a:t>Heather</a:t>
            </a:r>
            <a:r>
              <a:rPr lang="es-ES" sz="2800" b="0" dirty="0"/>
              <a:t> Campbell</a:t>
            </a:r>
          </a:p>
          <a:p>
            <a:pPr marL="457200" lvl="1" indent="0" fontAlgn="auto">
              <a:spcAft>
                <a:spcPts val="2400"/>
              </a:spcAft>
              <a:buNone/>
            </a:pPr>
            <a:endParaRPr lang="es-ES" sz="3500" b="0" dirty="0" smtClean="0"/>
          </a:p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</a:pPr>
            <a:endParaRPr lang="es-ES" b="0" dirty="0" smtClean="0"/>
          </a:p>
          <a:p>
            <a:pPr fontAlgn="auto">
              <a:spcAft>
                <a:spcPts val="1800"/>
              </a:spcAft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783357"/>
            <a:ext cx="41572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fontAlgn="auto">
              <a:spcAft>
                <a:spcPts val="2400"/>
              </a:spcAft>
              <a:buFont typeface="Arial" panose="020B0604020202020204" pitchFamily="34" charset="0"/>
              <a:buNone/>
            </a:pPr>
            <a:endParaRPr lang="es-ES" sz="2800" b="0" dirty="0" smtClean="0"/>
          </a:p>
          <a:p>
            <a:pPr marL="57150" indent="0" fontAlgn="auto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s-ES" sz="2800" b="0" dirty="0" err="1" smtClean="0"/>
              <a:t>Frédéric</a:t>
            </a:r>
            <a:r>
              <a:rPr lang="es-ES" sz="2800" b="0" dirty="0" smtClean="0"/>
              <a:t> </a:t>
            </a:r>
            <a:r>
              <a:rPr lang="es-ES" sz="2800" b="0" dirty="0" err="1" smtClean="0"/>
              <a:t>Arenou</a:t>
            </a:r>
            <a:r>
              <a:rPr lang="es-ES" sz="2800" b="0" dirty="0" smtClean="0"/>
              <a:t> </a:t>
            </a:r>
          </a:p>
          <a:p>
            <a:pPr marL="57150" indent="0" fontAlgn="auto">
              <a:spcAft>
                <a:spcPts val="2400"/>
              </a:spcAft>
              <a:buNone/>
            </a:pPr>
            <a:endParaRPr lang="es-ES" sz="2800" b="0" dirty="0" smtClean="0"/>
          </a:p>
          <a:p>
            <a:pPr marL="57150" indent="0" fontAlgn="auto">
              <a:spcAft>
                <a:spcPts val="2400"/>
              </a:spcAft>
              <a:buNone/>
            </a:pPr>
            <a:r>
              <a:rPr lang="es-ES" sz="2800" b="0" dirty="0" err="1" smtClean="0"/>
              <a:t>Eduard</a:t>
            </a:r>
            <a:r>
              <a:rPr lang="es-ES" sz="2800" b="0" dirty="0" smtClean="0"/>
              <a:t> </a:t>
            </a:r>
            <a:r>
              <a:rPr lang="es-ES" sz="2800" b="0" dirty="0" err="1" smtClean="0"/>
              <a:t>Masana</a:t>
            </a:r>
            <a:endParaRPr lang="es-ES" sz="2800" b="0" dirty="0" smtClean="0"/>
          </a:p>
          <a:p>
            <a:pPr marL="57150" indent="0" fontAlgn="auto">
              <a:spcAft>
                <a:spcPts val="2400"/>
              </a:spcAft>
              <a:buNone/>
            </a:pPr>
            <a:endParaRPr lang="es-ES" sz="2800" b="0" dirty="0"/>
          </a:p>
          <a:p>
            <a:pPr marL="57150" indent="0" fontAlgn="auto">
              <a:spcAft>
                <a:spcPts val="2400"/>
              </a:spcAft>
              <a:buNone/>
            </a:pPr>
            <a:r>
              <a:rPr lang="es-ES" sz="2800" b="0" dirty="0" err="1"/>
              <a:t>Gráinne</a:t>
            </a:r>
            <a:r>
              <a:rPr lang="es-ES" sz="2800" b="0" dirty="0"/>
              <a:t> </a:t>
            </a:r>
            <a:r>
              <a:rPr lang="es-ES" sz="2800" b="0" dirty="0" err="1"/>
              <a:t>Costigan</a:t>
            </a:r>
            <a:endParaRPr lang="es-ES" sz="2800" b="0" dirty="0"/>
          </a:p>
          <a:p>
            <a:pPr marL="57150" indent="0" fontAlgn="auto">
              <a:spcAft>
                <a:spcPts val="2400"/>
              </a:spcAft>
              <a:buNone/>
            </a:pPr>
            <a:endParaRPr lang="es-ES" sz="2800" b="0" dirty="0"/>
          </a:p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</a:pPr>
            <a:endParaRPr lang="es-ES" b="0" dirty="0" smtClean="0"/>
          </a:p>
          <a:p>
            <a:pPr fontAlgn="auto">
              <a:spcAft>
                <a:spcPts val="1800"/>
              </a:spcAft>
            </a:pPr>
            <a:endParaRPr lang="en-US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23" y="1888886"/>
            <a:ext cx="1080000" cy="13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" t="10437" r="53080" b="44340"/>
          <a:stretch/>
        </p:blipFill>
        <p:spPr bwMode="auto">
          <a:xfrm>
            <a:off x="3176252" y="3587482"/>
            <a:ext cx="1080000" cy="12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3668" b="12804"/>
          <a:stretch/>
        </p:blipFill>
        <p:spPr bwMode="auto">
          <a:xfrm>
            <a:off x="7469923" y="3587482"/>
            <a:ext cx="1080000" cy="135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1075" r="33043" b="52838"/>
          <a:stretch/>
        </p:blipFill>
        <p:spPr bwMode="auto">
          <a:xfrm>
            <a:off x="3188489" y="5227237"/>
            <a:ext cx="1080000" cy="115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52" y="1888886"/>
            <a:ext cx="1080000" cy="13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2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99582" y="313492"/>
            <a:ext cx="869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List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collaborators</a:t>
            </a:r>
            <a:endParaRPr lang="es-ES" dirty="0">
              <a:solidFill>
                <a:srgbClr val="DF5D69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9512" y="144194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dirty="0">
                <a:solidFill>
                  <a:schemeClr val="tx1"/>
                </a:solidFill>
              </a:rPr>
              <a:t>André </a:t>
            </a:r>
            <a:r>
              <a:rPr lang="es-ES" b="0" dirty="0" err="1" smtClean="0">
                <a:solidFill>
                  <a:schemeClr val="tx1"/>
                </a:solidFill>
              </a:rPr>
              <a:t>Moitinho</a:t>
            </a:r>
            <a:r>
              <a:rPr lang="es-ES" b="0" dirty="0" smtClean="0">
                <a:solidFill>
                  <a:schemeClr val="tx1"/>
                </a:solidFill>
              </a:rPr>
              <a:t> (PT)</a:t>
            </a:r>
          </a:p>
          <a:p>
            <a:r>
              <a:rPr lang="es-ES" b="0" dirty="0" err="1">
                <a:solidFill>
                  <a:schemeClr val="tx1"/>
                </a:solidFill>
              </a:rPr>
              <a:t>Márcia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Barros (PT)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Sónia</a:t>
            </a:r>
            <a:r>
              <a:rPr lang="es-ES" b="0" dirty="0">
                <a:solidFill>
                  <a:schemeClr val="tx1"/>
                </a:solidFill>
              </a:rPr>
              <a:t> Antón </a:t>
            </a:r>
            <a:r>
              <a:rPr lang="es-ES" b="0" dirty="0" smtClean="0">
                <a:solidFill>
                  <a:schemeClr val="tx1"/>
                </a:solidFill>
              </a:rPr>
              <a:t>(PT)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Angela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Kochoska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(MK)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 smtClean="0">
                <a:solidFill>
                  <a:schemeClr val="tx1"/>
                </a:solidFill>
              </a:rPr>
              <a:t>Antonios</a:t>
            </a:r>
            <a:r>
              <a:rPr lang="es-ES" b="0" dirty="0" smtClean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Karampelas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(EL)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Catherine </a:t>
            </a:r>
            <a:r>
              <a:rPr lang="es-ES" b="0" dirty="0" err="1" smtClean="0">
                <a:solidFill>
                  <a:schemeClr val="tx1"/>
                </a:solidFill>
              </a:rPr>
              <a:t>Turon</a:t>
            </a:r>
            <a:r>
              <a:rPr lang="es-ES" b="0" dirty="0" smtClean="0">
                <a:solidFill>
                  <a:schemeClr val="tx1"/>
                </a:solidFill>
              </a:rPr>
              <a:t> (FR)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Danijela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Birko</a:t>
            </a:r>
            <a:r>
              <a:rPr lang="es-ES" b="0" dirty="0" smtClean="0">
                <a:solidFill>
                  <a:schemeClr val="tx1"/>
                </a:solidFill>
              </a:rPr>
              <a:t> (HR)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 smtClean="0">
                <a:solidFill>
                  <a:schemeClr val="tx1"/>
                </a:solidFill>
              </a:rPr>
              <a:t>Frédéric</a:t>
            </a:r>
            <a:r>
              <a:rPr lang="es-ES" b="0" dirty="0" smtClean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Arenou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(FR)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George </a:t>
            </a:r>
            <a:r>
              <a:rPr lang="es-ES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Seabroke</a:t>
            </a:r>
            <a:r>
              <a:rPr lang="es-E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(EN)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Gráinne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Costigan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(FR)</a:t>
            </a: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716016" y="143068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0" dirty="0" err="1">
                <a:solidFill>
                  <a:schemeClr val="tx1"/>
                </a:solidFill>
              </a:rPr>
              <a:t>Heather</a:t>
            </a:r>
            <a:r>
              <a:rPr lang="es-ES" b="0" dirty="0">
                <a:solidFill>
                  <a:schemeClr val="tx1"/>
                </a:solidFill>
              </a:rPr>
              <a:t> Campbell (EN)</a:t>
            </a:r>
          </a:p>
          <a:p>
            <a:r>
              <a:rPr lang="es-E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Josep M. Carrasco (blog)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Maider </a:t>
            </a:r>
            <a:r>
              <a:rPr lang="es-ES" b="0" dirty="0" err="1" smtClean="0">
                <a:solidFill>
                  <a:schemeClr val="tx1"/>
                </a:solidFill>
              </a:rPr>
              <a:t>Insausti</a:t>
            </a:r>
            <a:r>
              <a:rPr lang="es-ES" b="0" dirty="0" smtClean="0">
                <a:solidFill>
                  <a:schemeClr val="tx1"/>
                </a:solidFill>
              </a:rPr>
              <a:t> (EU)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Maria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Teresa </a:t>
            </a:r>
            <a:r>
              <a:rPr lang="es-ES" b="0" dirty="0" err="1" smtClean="0">
                <a:solidFill>
                  <a:schemeClr val="tx1"/>
                </a:solidFill>
              </a:rPr>
              <a:t>Crosta</a:t>
            </a:r>
            <a:r>
              <a:rPr lang="es-ES" b="0" dirty="0" smtClean="0">
                <a:solidFill>
                  <a:schemeClr val="tx1"/>
                </a:solidFill>
              </a:rPr>
              <a:t> (IT)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Marusa </a:t>
            </a:r>
            <a:r>
              <a:rPr lang="es-ES" b="0" dirty="0" err="1" smtClean="0">
                <a:solidFill>
                  <a:schemeClr val="tx1"/>
                </a:solidFill>
              </a:rPr>
              <a:t>Zerjal</a:t>
            </a:r>
            <a:r>
              <a:rPr lang="es-ES" b="0" dirty="0" smtClean="0">
                <a:solidFill>
                  <a:schemeClr val="tx1"/>
                </a:solidFill>
              </a:rPr>
              <a:t> (SL)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Ryoichi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Nishi</a:t>
            </a:r>
            <a:r>
              <a:rPr lang="es-ES" b="0" dirty="0" smtClean="0">
                <a:solidFill>
                  <a:schemeClr val="tx1"/>
                </a:solidFill>
              </a:rPr>
              <a:t> (JP)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/>
                </a:solidFill>
              </a:rPr>
              <a:t>Stefan </a:t>
            </a:r>
            <a:r>
              <a:rPr lang="es-ES" b="0" dirty="0" err="1" smtClean="0">
                <a:solidFill>
                  <a:schemeClr val="tx1"/>
                </a:solidFill>
              </a:rPr>
              <a:t>Jordan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smtClean="0">
                <a:solidFill>
                  <a:schemeClr val="tx1"/>
                </a:solidFill>
              </a:rPr>
              <a:t>(DE)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 err="1">
                <a:solidFill>
                  <a:schemeClr val="tx1"/>
                </a:solidFill>
              </a:rPr>
              <a:t>Tomaz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Zwitter</a:t>
            </a:r>
            <a:r>
              <a:rPr lang="es-ES" b="0" dirty="0" smtClean="0">
                <a:solidFill>
                  <a:schemeClr val="tx1"/>
                </a:solidFill>
              </a:rPr>
              <a:t> (SL)</a:t>
            </a:r>
            <a:endParaRPr lang="es-ES" b="0" dirty="0">
              <a:solidFill>
                <a:schemeClr val="tx1"/>
              </a:solidFill>
            </a:endParaRPr>
          </a:p>
          <a:p>
            <a:r>
              <a:rPr lang="es-ES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Toni </a:t>
            </a:r>
            <a:r>
              <a:rPr lang="es-E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Santana-Ros (blog)</a:t>
            </a:r>
            <a:endParaRPr lang="es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b="0" dirty="0" err="1" smtClean="0">
                <a:solidFill>
                  <a:schemeClr val="tx1"/>
                </a:solidFill>
              </a:rPr>
              <a:t>Yoshiyuki</a:t>
            </a:r>
            <a:r>
              <a:rPr lang="es-ES" b="0" dirty="0">
                <a:solidFill>
                  <a:schemeClr val="tx1"/>
                </a:solidFill>
              </a:rPr>
              <a:t> </a:t>
            </a:r>
            <a:r>
              <a:rPr lang="es-ES" b="0" dirty="0" err="1" smtClean="0">
                <a:solidFill>
                  <a:schemeClr val="tx1"/>
                </a:solidFill>
              </a:rPr>
              <a:t>Yamada</a:t>
            </a:r>
            <a:r>
              <a:rPr lang="es-ES" b="0" dirty="0" smtClean="0">
                <a:solidFill>
                  <a:schemeClr val="tx1"/>
                </a:solidFill>
              </a:rPr>
              <a:t> (JP)</a:t>
            </a:r>
            <a:endParaRPr lang="es-E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2333896"/>
            <a:ext cx="8991336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THANK YOU!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Comments? Questions?</a:t>
            </a:r>
          </a:p>
        </p:txBody>
      </p:sp>
    </p:spTree>
    <p:extLst>
      <p:ext uri="{BB962C8B-B14F-4D97-AF65-F5344CB8AC3E}">
        <p14:creationId xmlns:p14="http://schemas.microsoft.com/office/powerpoint/2010/main" val="3809199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340768"/>
            <a:ext cx="806489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err="1" smtClean="0">
                <a:solidFill>
                  <a:srgbClr val="DF5D69"/>
                </a:solidFill>
              </a:rPr>
              <a:t>Gaiaverse</a:t>
            </a:r>
            <a:r>
              <a:rPr lang="es-ES" sz="2400" dirty="0" smtClean="0">
                <a:solidFill>
                  <a:srgbClr val="DF5D69"/>
                </a:solidFill>
              </a:rPr>
              <a:t> </a:t>
            </a:r>
            <a:r>
              <a:rPr lang="es-ES" sz="2400" dirty="0" err="1" smtClean="0">
                <a:solidFill>
                  <a:srgbClr val="DF5D69"/>
                </a:solidFill>
              </a:rPr>
              <a:t>Roadmap</a:t>
            </a:r>
            <a:r>
              <a:rPr lang="es-ES" sz="2400" dirty="0" smtClean="0">
                <a:solidFill>
                  <a:srgbClr val="DF5D69"/>
                </a:solidFill>
              </a:rPr>
              <a:t/>
            </a:r>
            <a:br>
              <a:rPr lang="es-ES" sz="2400" dirty="0" smtClean="0">
                <a:solidFill>
                  <a:srgbClr val="DF5D69"/>
                </a:solidFill>
              </a:rPr>
            </a:br>
            <a:endParaRPr lang="es-ES" sz="2400" dirty="0">
              <a:solidFill>
                <a:srgbClr val="DF5D69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s-ES" sz="2400" dirty="0" err="1" smtClean="0">
                <a:solidFill>
                  <a:srgbClr val="DF5D69"/>
                </a:solidFill>
              </a:rPr>
              <a:t>The</a:t>
            </a:r>
            <a:r>
              <a:rPr lang="es-ES" sz="2400" dirty="0" smtClean="0">
                <a:solidFill>
                  <a:srgbClr val="DF5D69"/>
                </a:solidFill>
              </a:rPr>
              <a:t> </a:t>
            </a:r>
            <a:r>
              <a:rPr lang="es-ES" sz="2400" dirty="0" err="1" smtClean="0">
                <a:solidFill>
                  <a:srgbClr val="DF5D69"/>
                </a:solidFill>
              </a:rPr>
              <a:t>Gaiaverse</a:t>
            </a:r>
            <a:r>
              <a:rPr lang="es-ES" sz="2400" dirty="0" smtClean="0">
                <a:solidFill>
                  <a:srgbClr val="DF5D69"/>
                </a:solidFill>
              </a:rPr>
              <a:t> Portal</a:t>
            </a:r>
          </a:p>
          <a:p>
            <a:pPr lvl="1">
              <a:spcBef>
                <a:spcPts val="600"/>
              </a:spcBef>
            </a:pPr>
            <a:r>
              <a:rPr lang="es-ES" sz="2000" b="0" dirty="0">
                <a:solidFill>
                  <a:srgbClr val="DF5D69"/>
                </a:solidFill>
              </a:rPr>
              <a:t>1.1.  </a:t>
            </a:r>
            <a:r>
              <a:rPr lang="es-ES" sz="2000" b="0" dirty="0" err="1">
                <a:solidFill>
                  <a:srgbClr val="DF5D69"/>
                </a:solidFill>
              </a:rPr>
              <a:t>Website</a:t>
            </a:r>
            <a:r>
              <a:rPr lang="es-ES" sz="2000" b="0" dirty="0">
                <a:solidFill>
                  <a:srgbClr val="DF5D69"/>
                </a:solidFill>
              </a:rPr>
              <a:t> </a:t>
            </a:r>
            <a:r>
              <a:rPr lang="es-ES" sz="2000" b="0" dirty="0" err="1">
                <a:solidFill>
                  <a:srgbClr val="DF5D69"/>
                </a:solidFill>
              </a:rPr>
              <a:t>evolution</a:t>
            </a:r>
            <a:endParaRPr lang="es-ES" sz="2000" b="0" dirty="0">
              <a:solidFill>
                <a:srgbClr val="DF5D69"/>
              </a:solidFill>
            </a:endParaRPr>
          </a:p>
          <a:p>
            <a:pPr lvl="1">
              <a:spcBef>
                <a:spcPts val="600"/>
              </a:spcBef>
            </a:pPr>
            <a:r>
              <a:rPr lang="es-ES" sz="2000" b="0" dirty="0">
                <a:solidFill>
                  <a:srgbClr val="DF5D69"/>
                </a:solidFill>
              </a:rPr>
              <a:t>1.2. Top 10 </a:t>
            </a:r>
            <a:r>
              <a:rPr lang="es-ES" sz="2000" b="0" dirty="0" err="1" smtClean="0">
                <a:solidFill>
                  <a:srgbClr val="DF5D69"/>
                </a:solidFill>
              </a:rPr>
              <a:t>most</a:t>
            </a:r>
            <a:r>
              <a:rPr lang="es-ES" sz="2000" b="0" dirty="0" smtClean="0">
                <a:solidFill>
                  <a:srgbClr val="DF5D69"/>
                </a:solidFill>
              </a:rPr>
              <a:t> </a:t>
            </a:r>
            <a:r>
              <a:rPr lang="es-ES" sz="2000" b="0" dirty="0" err="1" smtClean="0">
                <a:solidFill>
                  <a:srgbClr val="DF5D69"/>
                </a:solidFill>
              </a:rPr>
              <a:t>visited</a:t>
            </a:r>
            <a:r>
              <a:rPr lang="es-ES" sz="2000" b="0" dirty="0" smtClean="0">
                <a:solidFill>
                  <a:srgbClr val="DF5D69"/>
                </a:solidFill>
              </a:rPr>
              <a:t> </a:t>
            </a:r>
            <a:r>
              <a:rPr lang="es-ES" sz="2000" b="0" dirty="0" err="1">
                <a:solidFill>
                  <a:srgbClr val="DF5D69"/>
                </a:solidFill>
              </a:rPr>
              <a:t>pages</a:t>
            </a:r>
            <a:endParaRPr lang="es-ES" sz="2000" b="0" dirty="0">
              <a:solidFill>
                <a:srgbClr val="DF5D69"/>
              </a:solidFill>
            </a:endParaRPr>
          </a:p>
          <a:p>
            <a:pPr lvl="1">
              <a:spcBef>
                <a:spcPts val="600"/>
              </a:spcBef>
            </a:pPr>
            <a:r>
              <a:rPr lang="es-ES" sz="2000" b="0" dirty="0">
                <a:solidFill>
                  <a:srgbClr val="DF5D69"/>
                </a:solidFill>
              </a:rPr>
              <a:t>1.3. </a:t>
            </a:r>
            <a:r>
              <a:rPr lang="es-ES" sz="2000" b="0" dirty="0" err="1">
                <a:solidFill>
                  <a:srgbClr val="DF5D69"/>
                </a:solidFill>
              </a:rPr>
              <a:t>Traffic</a:t>
            </a:r>
            <a:r>
              <a:rPr lang="es-ES" sz="2000" b="0" dirty="0">
                <a:solidFill>
                  <a:srgbClr val="DF5D69"/>
                </a:solidFill>
              </a:rPr>
              <a:t> </a:t>
            </a:r>
            <a:r>
              <a:rPr lang="es-ES" sz="2000" b="0" dirty="0" err="1">
                <a:solidFill>
                  <a:srgbClr val="DF5D69"/>
                </a:solidFill>
              </a:rPr>
              <a:t>channels</a:t>
            </a:r>
            <a:r>
              <a:rPr lang="es-ES" sz="2000" b="0" dirty="0">
                <a:solidFill>
                  <a:srgbClr val="DF5D69"/>
                </a:solidFill>
              </a:rPr>
              <a:t> </a:t>
            </a:r>
            <a:endParaRPr lang="es-ES" sz="2000" b="0" dirty="0" smtClean="0">
              <a:solidFill>
                <a:srgbClr val="DF5D69"/>
              </a:solidFill>
            </a:endParaRPr>
          </a:p>
          <a:p>
            <a:pPr lvl="1">
              <a:spcBef>
                <a:spcPts val="600"/>
              </a:spcBef>
            </a:pPr>
            <a:r>
              <a:rPr lang="es-ES" sz="2000" b="0" dirty="0" smtClean="0">
                <a:solidFill>
                  <a:srgbClr val="DF5D69"/>
                </a:solidFill>
              </a:rPr>
              <a:t>1.4. Country and </a:t>
            </a:r>
            <a:r>
              <a:rPr lang="es-ES" sz="2000" b="0" dirty="0" err="1" smtClean="0">
                <a:solidFill>
                  <a:srgbClr val="DF5D69"/>
                </a:solidFill>
              </a:rPr>
              <a:t>Language</a:t>
            </a:r>
            <a:endParaRPr lang="es-ES" sz="2000" b="0" dirty="0" smtClean="0">
              <a:solidFill>
                <a:srgbClr val="DF5D69"/>
              </a:solidFill>
            </a:endParaRPr>
          </a:p>
          <a:p>
            <a:pPr lvl="1">
              <a:spcBef>
                <a:spcPts val="600"/>
              </a:spcBef>
            </a:pPr>
            <a:endParaRPr lang="es-ES" sz="2000" dirty="0" smtClean="0">
              <a:solidFill>
                <a:srgbClr val="DF5D69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ES" sz="2400" dirty="0" err="1">
                <a:solidFill>
                  <a:srgbClr val="DF5D69"/>
                </a:solidFill>
              </a:rPr>
              <a:t>Gaiaverse</a:t>
            </a:r>
            <a:r>
              <a:rPr lang="es-ES" sz="2400" dirty="0">
                <a:solidFill>
                  <a:srgbClr val="DF5D69"/>
                </a:solidFill>
              </a:rPr>
              <a:t> Twitter </a:t>
            </a:r>
            <a:r>
              <a:rPr lang="es-ES" sz="2400" dirty="0" err="1">
                <a:solidFill>
                  <a:srgbClr val="DF5D69"/>
                </a:solidFill>
              </a:rPr>
              <a:t>Profile</a:t>
            </a:r>
            <a:endParaRPr lang="es-ES" sz="2400" dirty="0">
              <a:solidFill>
                <a:srgbClr val="DF5D69"/>
              </a:solidFill>
            </a:endParaRPr>
          </a:p>
          <a:p>
            <a:pPr lvl="1">
              <a:spcBef>
                <a:spcPts val="600"/>
              </a:spcBef>
            </a:pPr>
            <a:r>
              <a:rPr lang="es-ES" sz="2000" b="0" dirty="0" smtClean="0">
                <a:solidFill>
                  <a:srgbClr val="DF5D69"/>
                </a:solidFill>
              </a:rPr>
              <a:t>2.2. Twitter </a:t>
            </a:r>
            <a:r>
              <a:rPr lang="es-ES" sz="2000" b="0" dirty="0" err="1" smtClean="0">
                <a:solidFill>
                  <a:srgbClr val="DF5D69"/>
                </a:solidFill>
              </a:rPr>
              <a:t>Analytics</a:t>
            </a:r>
            <a:endParaRPr lang="es-ES" sz="2000" b="0" dirty="0" smtClean="0">
              <a:solidFill>
                <a:srgbClr val="DF5D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6362"/>
          <a:stretch/>
        </p:blipFill>
        <p:spPr bwMode="auto">
          <a:xfrm>
            <a:off x="2036162" y="89784"/>
            <a:ext cx="7102884" cy="660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6 Grupo"/>
          <p:cNvGrpSpPr/>
          <p:nvPr/>
        </p:nvGrpSpPr>
        <p:grpSpPr>
          <a:xfrm>
            <a:off x="3888480" y="152464"/>
            <a:ext cx="5004000" cy="6553071"/>
            <a:chOff x="899592" y="-26474"/>
            <a:chExt cx="6552254" cy="9763596"/>
          </a:xfrm>
        </p:grpSpPr>
        <p:pic>
          <p:nvPicPr>
            <p:cNvPr id="48" name="Picture 2">
              <a:hlinkClick r:id="rId3" action="ppaction://program"/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8" r="21270" b="14244"/>
            <a:stretch/>
          </p:blipFill>
          <p:spPr bwMode="auto">
            <a:xfrm>
              <a:off x="899592" y="-26474"/>
              <a:ext cx="6552254" cy="54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>
              <a:hlinkClick r:id="rId3" action="ppaction://program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0" t="26138" r="21824" b="5641"/>
            <a:stretch/>
          </p:blipFill>
          <p:spPr bwMode="auto">
            <a:xfrm>
              <a:off x="899592" y="5381305"/>
              <a:ext cx="6552254" cy="4355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t="-1679" r="16690" b="4255"/>
          <a:stretch/>
        </p:blipFill>
        <p:spPr bwMode="auto">
          <a:xfrm>
            <a:off x="2010328" y="188640"/>
            <a:ext cx="7099673" cy="64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504638" y="6005065"/>
            <a:ext cx="194421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KOM</a:t>
            </a:r>
            <a:endParaRPr lang="es-ES" sz="2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051720" y="5103899"/>
            <a:ext cx="194421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 smtClean="0"/>
              <a:t>Survey</a:t>
            </a:r>
            <a:endParaRPr lang="es-ES" sz="2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07631" y="598295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4/12/13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63097" y="5081784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11/2/14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74387" y="550300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1/2/14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785777" y="5525119"/>
            <a:ext cx="2115738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1st </a:t>
            </a:r>
            <a:r>
              <a:rPr lang="es-ES" sz="2200" dirty="0" err="1" smtClean="0"/>
              <a:t>platform</a:t>
            </a:r>
            <a:endParaRPr lang="es-ES" sz="2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15462" y="462071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28/3/14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299888" y="4642832"/>
            <a:ext cx="2416127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1st portal </a:t>
            </a:r>
            <a:r>
              <a:rPr lang="es-ES" sz="2200" dirty="0" err="1" smtClean="0"/>
              <a:t>version</a:t>
            </a:r>
            <a:endParaRPr lang="es-ES" sz="22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60253" y="5401346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0" dirty="0">
                <a:solidFill>
                  <a:srgbClr val="0070C0"/>
                </a:solidFill>
              </a:rPr>
              <a:t>awindowtotheuniverse.csuc.cat</a:t>
            </a:r>
          </a:p>
          <a:p>
            <a:r>
              <a:rPr lang="es-ES" sz="1400" b="0" dirty="0">
                <a:solidFill>
                  <a:srgbClr val="0070C0"/>
                </a:solidFill>
              </a:rPr>
              <a:t>genius-project.csuc.cat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175267" y="6416731"/>
            <a:ext cx="194421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 smtClean="0"/>
              <a:t>Tech</a:t>
            </a:r>
            <a:r>
              <a:rPr lang="es-ES" sz="2200" dirty="0" smtClean="0"/>
              <a:t>. note</a:t>
            </a:r>
            <a:endParaRPr lang="es-ES" sz="22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2567" y="6394616"/>
            <a:ext cx="106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10/11/13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644386" y="41657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1/6/14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2480976" y="4187883"/>
            <a:ext cx="2115738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Editorial </a:t>
            </a:r>
            <a:r>
              <a:rPr lang="es-ES" sz="2200" dirty="0" err="1" smtClean="0"/>
              <a:t>Board</a:t>
            </a:r>
            <a:endParaRPr lang="es-ES" sz="22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039363" y="32324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8/7/15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2875952" y="3254557"/>
            <a:ext cx="2426235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 smtClean="0"/>
              <a:t>Gaiaverse</a:t>
            </a:r>
            <a:r>
              <a:rPr lang="es-ES" sz="2200" dirty="0" smtClean="0"/>
              <a:t> </a:t>
            </a:r>
            <a:r>
              <a:rPr lang="es-ES" sz="2200" dirty="0" err="1" smtClean="0"/>
              <a:t>launch</a:t>
            </a:r>
            <a:endParaRPr lang="es-ES" sz="2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68300" y="3263220"/>
            <a:ext cx="215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sng" dirty="0">
                <a:solidFill>
                  <a:schemeClr val="accent1"/>
                </a:solidFill>
              </a:rPr>
              <a:t>EN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FR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DE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IT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ES</a:t>
            </a:r>
            <a:r>
              <a:rPr lang="en-US" sz="1400" b="0" cap="all" dirty="0" smtClean="0"/>
              <a:t> </a:t>
            </a:r>
            <a:r>
              <a:rPr lang="en-US" sz="1400" b="0" u="sng" dirty="0">
                <a:solidFill>
                  <a:schemeClr val="accent1"/>
                </a:solidFill>
              </a:rPr>
              <a:t>CA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2267744" y="276545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>
                <a:solidFill>
                  <a:srgbClr val="DF5D69"/>
                </a:solidFill>
              </a:rPr>
              <a:t>1/1/16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3104334" y="2787572"/>
            <a:ext cx="2115738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More </a:t>
            </a:r>
            <a:r>
              <a:rPr lang="es-ES" sz="2200" dirty="0" err="1" smtClean="0"/>
              <a:t>languages</a:t>
            </a:r>
            <a:endParaRPr lang="es-ES" sz="2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302188" y="2796235"/>
            <a:ext cx="215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u="sng" dirty="0">
                <a:solidFill>
                  <a:schemeClr val="accent1"/>
                </a:solidFill>
              </a:rPr>
              <a:t>SL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JA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MK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HR</a:t>
            </a:r>
            <a:r>
              <a:rPr lang="es-ES" sz="1400" b="0" cap="all" dirty="0" smtClean="0"/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EL</a:t>
            </a:r>
            <a:endParaRPr lang="en-US" sz="1400" b="0" u="sng" dirty="0">
              <a:solidFill>
                <a:schemeClr val="accent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477872" y="228088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 smtClean="0">
                <a:solidFill>
                  <a:srgbClr val="DF5D69"/>
                </a:solidFill>
              </a:rPr>
              <a:t>14/9/16</a:t>
            </a:r>
            <a:endParaRPr lang="es-ES" sz="1800" b="0" dirty="0">
              <a:solidFill>
                <a:srgbClr val="DF5D69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3314462" y="2303000"/>
            <a:ext cx="2115738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DR1 </a:t>
            </a:r>
            <a:endParaRPr lang="es-ES" sz="22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512316" y="2311663"/>
            <a:ext cx="323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u="sng" dirty="0">
                <a:solidFill>
                  <a:schemeClr val="accent1"/>
                </a:solidFill>
              </a:rPr>
              <a:t>EU</a:t>
            </a:r>
            <a:r>
              <a:rPr lang="es-ES" sz="1400" b="0" dirty="0">
                <a:solidFill>
                  <a:schemeClr val="accent1"/>
                </a:solidFill>
              </a:rPr>
              <a:t> </a:t>
            </a:r>
            <a:r>
              <a:rPr lang="es-ES" sz="1400" b="0" u="sng" dirty="0">
                <a:solidFill>
                  <a:schemeClr val="accent1"/>
                </a:solidFill>
              </a:rPr>
              <a:t>PT</a:t>
            </a:r>
            <a:r>
              <a:rPr lang="es-ES" sz="1400" b="0" dirty="0">
                <a:solidFill>
                  <a:schemeClr val="accent1"/>
                </a:solidFill>
              </a:rPr>
              <a:t> </a:t>
            </a:r>
            <a:r>
              <a:rPr lang="es-ES" sz="1400" b="0" dirty="0" smtClean="0">
                <a:solidFill>
                  <a:srgbClr val="0070C0"/>
                </a:solidFill>
              </a:rPr>
              <a:t>and DR1 new </a:t>
            </a:r>
            <a:r>
              <a:rPr lang="es-ES" sz="1400" b="0" dirty="0" err="1" smtClean="0">
                <a:solidFill>
                  <a:srgbClr val="0070C0"/>
                </a:solidFill>
              </a:rPr>
              <a:t>pages</a:t>
            </a:r>
            <a:endParaRPr lang="en-US" sz="1400" b="0" dirty="0">
              <a:solidFill>
                <a:srgbClr val="0070C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796786" y="370680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 smtClean="0">
                <a:solidFill>
                  <a:srgbClr val="DF5D69"/>
                </a:solidFill>
              </a:rPr>
              <a:t>1/9/14</a:t>
            </a:r>
            <a:endParaRPr lang="es-ES" sz="1800" b="0" dirty="0">
              <a:solidFill>
                <a:srgbClr val="DF5D69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2677520" y="3728924"/>
            <a:ext cx="3120722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smtClean="0"/>
              <a:t>New portal </a:t>
            </a:r>
            <a:r>
              <a:rPr lang="es-ES" sz="2200" dirty="0" err="1" smtClean="0"/>
              <a:t>development</a:t>
            </a:r>
            <a:endParaRPr lang="es-ES" sz="22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2073406" y="104344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0" dirty="0" smtClean="0">
                <a:solidFill>
                  <a:srgbClr val="DF5D69"/>
                </a:solidFill>
              </a:rPr>
              <a:t>31/03/17</a:t>
            </a:r>
            <a:endParaRPr lang="es-ES" sz="1800" b="0" dirty="0">
              <a:solidFill>
                <a:srgbClr val="DF5D69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3200820" y="1003774"/>
            <a:ext cx="4273186" cy="325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 smtClean="0"/>
              <a:t>Handover</a:t>
            </a:r>
            <a:r>
              <a:rPr lang="es-ES" sz="2200" dirty="0" smtClean="0"/>
              <a:t> to </a:t>
            </a:r>
            <a:r>
              <a:rPr lang="es-ES" sz="2200" dirty="0" err="1" smtClean="0"/>
              <a:t>the</a:t>
            </a:r>
            <a:r>
              <a:rPr lang="es-ES" sz="2200" dirty="0" smtClean="0"/>
              <a:t> </a:t>
            </a:r>
            <a:r>
              <a:rPr lang="es-ES" sz="2200" dirty="0" err="1" smtClean="0"/>
              <a:t>Gaia</a:t>
            </a:r>
            <a:r>
              <a:rPr lang="es-ES" sz="2200" dirty="0" smtClean="0"/>
              <a:t> </a:t>
            </a:r>
            <a:r>
              <a:rPr lang="es-ES" sz="2200" dirty="0" err="1" smtClean="0"/>
              <a:t>community</a:t>
            </a:r>
            <a:r>
              <a:rPr lang="es-ES" sz="2200" dirty="0" smtClean="0"/>
              <a:t> </a:t>
            </a:r>
            <a:endParaRPr lang="es-ES" sz="2200" dirty="0"/>
          </a:p>
        </p:txBody>
      </p:sp>
      <p:sp>
        <p:nvSpPr>
          <p:cNvPr id="38" name="1 Título"/>
          <p:cNvSpPr txBox="1"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dirty="0" err="1" smtClean="0">
                <a:solidFill>
                  <a:schemeClr val="bg1">
                    <a:lumMod val="50000"/>
                  </a:schemeClr>
                </a:solidFill>
              </a:rPr>
              <a:t>Roadmap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 rot="16200000">
            <a:off x="4793388" y="1610272"/>
            <a:ext cx="821837" cy="327987"/>
          </a:xfrm>
          <a:prstGeom prst="rightArrow">
            <a:avLst/>
          </a:prstGeom>
          <a:pattFill prst="dkUpDiag">
            <a:fgClr>
              <a:srgbClr val="DF5D69"/>
            </a:fgClr>
            <a:bgClr>
              <a:schemeClr val="bg1"/>
            </a:bgClr>
          </a:pattFill>
          <a:ln w="3175" cmpd="sng"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derecha"/>
          <p:cNvSpPr/>
          <p:nvPr/>
        </p:nvSpPr>
        <p:spPr>
          <a:xfrm rot="16200000">
            <a:off x="3989749" y="1610274"/>
            <a:ext cx="821837" cy="327987"/>
          </a:xfrm>
          <a:prstGeom prst="rightArrow">
            <a:avLst/>
          </a:prstGeom>
          <a:pattFill prst="dkUpDiag">
            <a:fgClr>
              <a:srgbClr val="DF5D69"/>
            </a:fgClr>
            <a:bgClr>
              <a:schemeClr val="bg1"/>
            </a:bgClr>
          </a:pattFill>
          <a:ln w="3175" cmpd="sng"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derecha"/>
          <p:cNvSpPr/>
          <p:nvPr/>
        </p:nvSpPr>
        <p:spPr>
          <a:xfrm rot="16200000">
            <a:off x="4392815" y="1610274"/>
            <a:ext cx="821837" cy="327987"/>
          </a:xfrm>
          <a:prstGeom prst="rightArrow">
            <a:avLst/>
          </a:prstGeom>
          <a:pattFill prst="dkUpDiag">
            <a:fgClr>
              <a:srgbClr val="DF5D69"/>
            </a:fgClr>
            <a:bgClr>
              <a:schemeClr val="bg1"/>
            </a:bgClr>
          </a:pattFill>
          <a:ln w="3175" cmpd="sng"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Flecha derecha"/>
          <p:cNvSpPr/>
          <p:nvPr/>
        </p:nvSpPr>
        <p:spPr>
          <a:xfrm rot="16200000">
            <a:off x="3565039" y="1597917"/>
            <a:ext cx="821837" cy="327987"/>
          </a:xfrm>
          <a:prstGeom prst="rightArrow">
            <a:avLst/>
          </a:prstGeom>
          <a:pattFill prst="dkUpDiag">
            <a:fgClr>
              <a:srgbClr val="DF5D69"/>
            </a:fgClr>
            <a:bgClr>
              <a:schemeClr val="bg1"/>
            </a:bgClr>
          </a:pattFill>
          <a:ln w="3175" cmpd="sng"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Flecha derecha"/>
          <p:cNvSpPr/>
          <p:nvPr/>
        </p:nvSpPr>
        <p:spPr>
          <a:xfrm rot="16200000">
            <a:off x="3183170" y="1597917"/>
            <a:ext cx="821837" cy="327987"/>
          </a:xfrm>
          <a:prstGeom prst="rightArrow">
            <a:avLst/>
          </a:prstGeom>
          <a:pattFill prst="dkUpDiag">
            <a:fgClr>
              <a:srgbClr val="DF5D69"/>
            </a:fgClr>
            <a:bgClr>
              <a:schemeClr val="bg1"/>
            </a:bgClr>
          </a:pattFill>
          <a:ln w="3175" cmpd="sng"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1 Título"/>
          <p:cNvSpPr txBox="1">
            <a:spLocks/>
          </p:cNvSpPr>
          <p:nvPr/>
        </p:nvSpPr>
        <p:spPr>
          <a:xfrm>
            <a:off x="179512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s-ES" sz="4000" dirty="0" err="1" smtClean="0">
                <a:solidFill>
                  <a:schemeClr val="bg1">
                    <a:lumMod val="50000"/>
                  </a:schemeClr>
                </a:solidFill>
              </a:rPr>
              <a:t>Roadmap</a:t>
            </a:r>
            <a:endParaRPr lang="es-E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5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/>
      <p:bldP spid="12" grpId="0"/>
      <p:bldP spid="14" grpId="0" animBg="1"/>
      <p:bldP spid="15" grpId="0"/>
      <p:bldP spid="16" grpId="0" animBg="1"/>
      <p:bldP spid="19" grpId="0"/>
      <p:bldP spid="21" grpId="0" animBg="1"/>
      <p:bldP spid="22" grpId="0"/>
      <p:bldP spid="23" grpId="0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 animBg="1"/>
      <p:bldP spid="42" grpId="0" animBg="1"/>
      <p:bldP spid="43" grpId="0" animBg="1"/>
      <p:bldP spid="45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 anchor="t">
            <a:norm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</a:rPr>
              <a:t>Gaiaverse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 Portal</a:t>
            </a:r>
            <a:endParaRPr lang="es-ES" sz="2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91877"/>
            <a:ext cx="3898776" cy="536145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Homepage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Menu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Us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Gaia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Mission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News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Tools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Blog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Contact</a:t>
            </a:r>
            <a:endParaRPr lang="es-E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Homepage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Boxes: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Highligthed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News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Article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(+2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additional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articles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Twitter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Timeline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Link to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Gaia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Catalogue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Link to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Official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Gaia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Mission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Website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Link to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Gaia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Science</a:t>
            </a: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</a:rPr>
              <a:t>Alerts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s-ES" sz="1800" dirty="0" smtClean="0">
                <a:solidFill>
                  <a:schemeClr val="bg1">
                    <a:lumMod val="50000"/>
                  </a:schemeClr>
                </a:solidFill>
              </a:rPr>
              <a:t>Blog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r="28521"/>
          <a:stretch/>
        </p:blipFill>
        <p:spPr bwMode="auto">
          <a:xfrm>
            <a:off x="4644008" y="313108"/>
            <a:ext cx="4361129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68247" r="28488" b="5348"/>
          <a:stretch/>
        </p:blipFill>
        <p:spPr bwMode="auto">
          <a:xfrm>
            <a:off x="4644009" y="5353668"/>
            <a:ext cx="4361128" cy="146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8448"/>
          <a:stretch/>
        </p:blipFill>
        <p:spPr bwMode="auto">
          <a:xfrm>
            <a:off x="4647886" y="260648"/>
            <a:ext cx="4388610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-3673" r="20876" b="3673"/>
          <a:stretch/>
        </p:blipFill>
        <p:spPr bwMode="auto">
          <a:xfrm>
            <a:off x="969219" y="-127585"/>
            <a:ext cx="7366981" cy="69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8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27407"/>
          <a:stretch/>
        </p:blipFill>
        <p:spPr bwMode="auto">
          <a:xfrm>
            <a:off x="1707649" y="44624"/>
            <a:ext cx="5384631" cy="6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Gaiaverse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 Portal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nna Mirats\Desktop\gaiaverse_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094070" cy="50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92080" y="1268760"/>
            <a:ext cx="36724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rgbClr val="DF5D69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Released on </a:t>
            </a:r>
            <a:r>
              <a:rPr lang="en-US" sz="2100" dirty="0" smtClean="0">
                <a:solidFill>
                  <a:srgbClr val="DF5D69"/>
                </a:solidFill>
              </a:rPr>
              <a:t>July 8, 2015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13 Languages (6+5+2)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20 Collaborators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&gt;9,000 Sessions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&gt;6,200 Users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69% New Visitors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31% Returning Visitors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&gt;22,771 Page </a:t>
            </a:r>
            <a:r>
              <a:rPr lang="en-US" sz="2100" b="0" dirty="0">
                <a:solidFill>
                  <a:srgbClr val="DF5D69"/>
                </a:solidFill>
              </a:rPr>
              <a:t>V</a:t>
            </a:r>
            <a:r>
              <a:rPr lang="en-US" sz="2100" b="0" dirty="0" smtClean="0">
                <a:solidFill>
                  <a:srgbClr val="DF5D69"/>
                </a:solidFill>
              </a:rPr>
              <a:t>iews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2.51 Pages/Session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DF5D69"/>
                </a:solidFill>
              </a:rPr>
              <a:t>00:02:40 Avg. Session Duration</a:t>
            </a:r>
          </a:p>
        </p:txBody>
      </p:sp>
    </p:spTree>
    <p:extLst>
      <p:ext uri="{BB962C8B-B14F-4D97-AF65-F5344CB8AC3E}">
        <p14:creationId xmlns:p14="http://schemas.microsoft.com/office/powerpoint/2010/main" val="39980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9088082" cy="252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139952" y="1819305"/>
            <a:ext cx="4923136" cy="1321663"/>
          </a:xfrm>
          <a:prstGeom prst="rect">
            <a:avLst/>
          </a:prstGeom>
          <a:solidFill>
            <a:srgbClr val="DF5D69"/>
          </a:solidFill>
          <a:ln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</a:rPr>
              <a:t>1.1. </a:t>
            </a:r>
            <a:r>
              <a:rPr lang="es-ES" sz="4000" dirty="0" err="1" smtClean="0">
                <a:solidFill>
                  <a:schemeClr val="bg1">
                    <a:lumMod val="50000"/>
                  </a:schemeClr>
                </a:solidFill>
              </a:rPr>
              <a:t>Website</a:t>
            </a:r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bg1">
                    <a:lumMod val="50000"/>
                  </a:schemeClr>
                </a:solidFill>
              </a:rPr>
              <a:t>evolution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10696" y="1807118"/>
            <a:ext cx="340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1st </a:t>
            </a:r>
            <a:r>
              <a:rPr lang="es-ES" sz="2400" dirty="0" err="1" smtClean="0">
                <a:solidFill>
                  <a:schemeClr val="bg1"/>
                </a:solidFill>
              </a:rPr>
              <a:t>Gaia</a:t>
            </a:r>
            <a:r>
              <a:rPr lang="es-ES" sz="2400" dirty="0" smtClean="0">
                <a:solidFill>
                  <a:schemeClr val="bg1"/>
                </a:solidFill>
              </a:rPr>
              <a:t> Data </a:t>
            </a:r>
            <a:r>
              <a:rPr lang="es-ES" sz="2400" dirty="0" err="1" smtClean="0">
                <a:solidFill>
                  <a:schemeClr val="bg1"/>
                </a:solidFill>
              </a:rPr>
              <a:t>Release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986759" y="3501008"/>
            <a:ext cx="385441" cy="393290"/>
          </a:xfrm>
          <a:prstGeom prst="ellipse">
            <a:avLst/>
          </a:prstGeom>
          <a:noFill/>
          <a:ln w="28575">
            <a:solidFill>
              <a:srgbClr val="DF5D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4427984" y="2246620"/>
            <a:ext cx="46448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DR1 page + Direct access to Gaia Archive 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&gt;1,000 Visited Pages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2.55 Pages/Session</a:t>
            </a:r>
          </a:p>
        </p:txBody>
      </p:sp>
      <p:sp>
        <p:nvSpPr>
          <p:cNvPr id="11" name="10 Elipse"/>
          <p:cNvSpPr/>
          <p:nvPr/>
        </p:nvSpPr>
        <p:spPr>
          <a:xfrm>
            <a:off x="730175" y="3926312"/>
            <a:ext cx="385441" cy="393290"/>
          </a:xfrm>
          <a:prstGeom prst="ellipse">
            <a:avLst/>
          </a:prstGeom>
          <a:noFill/>
          <a:ln w="28575">
            <a:solidFill>
              <a:srgbClr val="DF5D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279308" y="3429000"/>
            <a:ext cx="28606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Gaia’s 1</a:t>
            </a:r>
            <a:r>
              <a:rPr lang="en-US" sz="18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800" b="0" dirty="0" smtClean="0">
                <a:solidFill>
                  <a:schemeClr val="tx1"/>
                </a:solidFill>
              </a:rPr>
              <a:t> year of scientific observations</a:t>
            </a:r>
            <a:endParaRPr lang="en-US" sz="1800" b="0" dirty="0">
              <a:solidFill>
                <a:schemeClr val="tx1"/>
              </a:solidFill>
            </a:endParaRPr>
          </a:p>
        </p:txBody>
      </p:sp>
      <p:cxnSp>
        <p:nvCxnSpPr>
          <p:cNvPr id="5" name="4 Conector recto de flecha"/>
          <p:cNvCxnSpPr>
            <a:stCxn id="12" idx="2"/>
          </p:cNvCxnSpPr>
          <p:nvPr/>
        </p:nvCxnSpPr>
        <p:spPr>
          <a:xfrm flipH="1">
            <a:off x="6372201" y="3169950"/>
            <a:ext cx="378212" cy="475645"/>
          </a:xfrm>
          <a:prstGeom prst="straightConnector1">
            <a:avLst/>
          </a:prstGeom>
          <a:ln w="28575">
            <a:solidFill>
              <a:srgbClr val="DF5D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946555" y="3658543"/>
            <a:ext cx="332753" cy="260421"/>
          </a:xfrm>
          <a:prstGeom prst="straightConnector1">
            <a:avLst/>
          </a:prstGeom>
          <a:ln w="28575">
            <a:solidFill>
              <a:srgbClr val="DF5D6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2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1.2. Top 10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most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visited</a:t>
            </a:r>
            <a:r>
              <a:rPr lang="es-ES" sz="4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bg1">
                    <a:lumMod val="50000"/>
                  </a:schemeClr>
                </a:solidFill>
              </a:rPr>
              <a:t>pages</a:t>
            </a:r>
            <a:endParaRPr lang="es-E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755576" y="2780928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763960" y="4005064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763960" y="4342524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763960" y="4702564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763960" y="6030271"/>
            <a:ext cx="864096" cy="216024"/>
          </a:xfrm>
          <a:prstGeom prst="rightArrow">
            <a:avLst/>
          </a:prstGeom>
          <a:solidFill>
            <a:srgbClr val="DF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16054"/>
            <a:ext cx="5760640" cy="535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1475656" y="1196752"/>
            <a:ext cx="1512168" cy="792088"/>
          </a:xfrm>
          <a:prstGeom prst="ellipse">
            <a:avLst/>
          </a:prstGeom>
          <a:noFill/>
          <a:ln w="38100">
            <a:solidFill>
              <a:srgbClr val="DF5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\\TIBIDABO\depts\Promocio\Documentacio\Congressos, jornades i trobades\2005\JOCS\PONÈNCIES\Plantilla JOCS'05.pot</Template>
  <TotalTime>5363</TotalTime>
  <Words>607</Words>
  <Application>Microsoft Office PowerPoint</Application>
  <PresentationFormat>Presentación en pantalla (4:3)</PresentationFormat>
  <Paragraphs>151</Paragraphs>
  <Slides>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Diseño personalizado</vt:lpstr>
      <vt:lpstr>Presentación de PowerPoint</vt:lpstr>
      <vt:lpstr>Outline</vt:lpstr>
      <vt:lpstr>Roadmap</vt:lpstr>
      <vt:lpstr>1. The Gaiaverse Portal</vt:lpstr>
      <vt:lpstr>Presentación de PowerPoint</vt:lpstr>
      <vt:lpstr>Presentación de PowerPoint</vt:lpstr>
      <vt:lpstr>1. The Gaiaverse Portal</vt:lpstr>
      <vt:lpstr>Presentación de PowerPoint</vt:lpstr>
      <vt:lpstr>1.2. Top 10 most visited pages</vt:lpstr>
      <vt:lpstr>1.3. Traffic Channels</vt:lpstr>
      <vt:lpstr>1.4. Country and Language</vt:lpstr>
      <vt:lpstr>2. Gaiaverse Twitter Profile</vt:lpstr>
      <vt:lpstr>2.1. Twitter Analytics</vt:lpstr>
      <vt:lpstr>Presentación de PowerPoint</vt:lpstr>
      <vt:lpstr>Presentación de PowerPoint</vt:lpstr>
      <vt:lpstr>2.4. Twitter Analytics</vt:lpstr>
      <vt:lpstr>Editorial Board</vt:lpstr>
      <vt:lpstr>Presentación de PowerPoint</vt:lpstr>
      <vt:lpstr>Presentación de PowerPoint</vt:lpstr>
    </vt:vector>
  </TitlesOfParts>
  <Company>CESCA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 Nom i cognoms Institució</dc:title>
  <dc:creator>ssalgado</dc:creator>
  <cp:lastModifiedBy>tvia</cp:lastModifiedBy>
  <cp:revision>511</cp:revision>
  <cp:lastPrinted>2017-01-24T16:04:41Z</cp:lastPrinted>
  <dcterms:created xsi:type="dcterms:W3CDTF">2007-07-27T09:26:22Z</dcterms:created>
  <dcterms:modified xsi:type="dcterms:W3CDTF">2017-03-27T08:38:37Z</dcterms:modified>
</cp:coreProperties>
</file>