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_rels/presentation.xml.rels" ContentType="application/vnd.openxmlformats-package.relationships+xml"/>
  <Override PartName="/ppt/media/image15.jpeg" ContentType="image/jpeg"/>
  <Override PartName="/ppt/media/image14.jpeg" ContentType="image/jpeg"/>
  <Override PartName="/ppt/media/image13.png" ContentType="image/png"/>
  <Override PartName="/ppt/media/image12.png" ContentType="image/png"/>
  <Override PartName="/ppt/media/image11.png" ContentType="image/png"/>
  <Override PartName="/ppt/media/image8.jpeg" ContentType="image/jpeg"/>
  <Override PartName="/ppt/media/image1.png" ContentType="image/png"/>
  <Override PartName="/ppt/media/image2.jpeg" ContentType="image/jpeg"/>
  <Override PartName="/ppt/media/image16.wmf" ContentType="image/x-wmf"/>
  <Override PartName="/ppt/media/image3.jpeg" ContentType="image/jpeg"/>
  <Override PartName="/ppt/media/image4.png" ContentType="image/png"/>
  <Override PartName="/ppt/media/image5.png" ContentType="image/png"/>
  <Override PartName="/ppt/media/image10.png" ContentType="image/png"/>
  <Override PartName="/ppt/media/image6.png" ContentType="image/png"/>
  <Override PartName="/ppt/media/image9.jpeg" ContentType="image/jpeg"/>
  <Override PartName="/ppt/media/image7.png" ContentType="image/png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9144000" cy="6858000"/>
  <p:notesSz cx="6797675" cy="99282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333CACC-7C24-480A-B9A4-A450FA11479E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body"/>
          </p:nvPr>
        </p:nvSpPr>
        <p:spPr>
          <a:xfrm>
            <a:off x="679320" y="4714920"/>
            <a:ext cx="5438520" cy="4468320"/>
          </a:xfrm>
          <a:prstGeom prst="rect">
            <a:avLst/>
          </a:prstGeom>
        </p:spPr>
        <p:txBody>
          <a:bodyPr lIns="92160" rIns="92160" tIns="46080" bIns="4608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3849840" y="9429840"/>
            <a:ext cx="2945880" cy="4964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b"/>
          <a:p>
            <a:pPr algn="r">
              <a:lnSpc>
                <a:spcPct val="100000"/>
              </a:lnSpc>
            </a:pPr>
            <a:fld id="{0F5ABD53-98D1-4740-AE84-E85FA5127016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2" name="" descr=""/>
          <p:cNvPicPr/>
          <p:nvPr/>
        </p:nvPicPr>
        <p:blipFill>
          <a:blip r:embed="rId2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  <p:pic>
        <p:nvPicPr>
          <p:cNvPr id="83" name="" descr=""/>
          <p:cNvPicPr/>
          <p:nvPr/>
        </p:nvPicPr>
        <p:blipFill>
          <a:blip r:embed="rId3"/>
          <a:stretch/>
        </p:blipFill>
        <p:spPr>
          <a:xfrm>
            <a:off x="1735560" y="1599840"/>
            <a:ext cx="5671800" cy="452556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rIns="0" tIns="0" bIns="0"/>
          <a:p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slideLayout" Target="../slideLayouts/slideLayout1.xml"/><Relationship Id="rId7" Type="http://schemas.openxmlformats.org/officeDocument/2006/relationships/slideLayout" Target="../slideLayouts/slideLayout2.xml"/><Relationship Id="rId8" Type="http://schemas.openxmlformats.org/officeDocument/2006/relationships/slideLayout" Target="../slideLayouts/slideLayout3.xml"/><Relationship Id="rId9" Type="http://schemas.openxmlformats.org/officeDocument/2006/relationships/slideLayout" Target="../slideLayouts/slideLayout4.xml"/><Relationship Id="rId10" Type="http://schemas.openxmlformats.org/officeDocument/2006/relationships/slideLayout" Target="../slideLayouts/slideLayout5.xml"/><Relationship Id="rId11" Type="http://schemas.openxmlformats.org/officeDocument/2006/relationships/slideLayout" Target="../slideLayouts/slideLayout6.xml"/><Relationship Id="rId12" Type="http://schemas.openxmlformats.org/officeDocument/2006/relationships/slideLayout" Target="../slideLayouts/slideLayout7.xml"/><Relationship Id="rId13" Type="http://schemas.openxmlformats.org/officeDocument/2006/relationships/slideLayout" Target="../slideLayouts/slideLayout8.xml"/><Relationship Id="rId14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11.xml"/><Relationship Id="rId17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7.png"/><Relationship Id="rId3" Type="http://schemas.openxmlformats.org/officeDocument/2006/relationships/image" Target="../media/image8.jpeg"/><Relationship Id="rId4" Type="http://schemas.openxmlformats.org/officeDocument/2006/relationships/image" Target="../media/image9.jpeg"/><Relationship Id="rId5" Type="http://schemas.openxmlformats.org/officeDocument/2006/relationships/image" Target="../media/image10.png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5.xml"/><Relationship Id="rId9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7560000" y="6525360"/>
            <a:ext cx="1548360" cy="303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19 April 2017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" name="Picture 5" descr=""/>
          <p:cNvPicPr/>
          <p:nvPr/>
        </p:nvPicPr>
        <p:blipFill>
          <a:blip r:embed="rId2">
            <a:lum bright="30000"/>
          </a:blip>
          <a:stretch/>
        </p:blipFill>
        <p:spPr>
          <a:xfrm>
            <a:off x="122400" y="6455520"/>
            <a:ext cx="784440" cy="427320"/>
          </a:xfrm>
          <a:prstGeom prst="rect">
            <a:avLst/>
          </a:prstGeom>
          <a:ln w="9360">
            <a:noFill/>
          </a:ln>
        </p:spPr>
      </p:pic>
      <p:pic>
        <p:nvPicPr>
          <p:cNvPr id="2" name="Picture 2" descr=""/>
          <p:cNvPicPr/>
          <p:nvPr/>
        </p:nvPicPr>
        <p:blipFill>
          <a:blip r:embed="rId3"/>
          <a:stretch/>
        </p:blipFill>
        <p:spPr>
          <a:xfrm>
            <a:off x="1763640" y="6453360"/>
            <a:ext cx="431640" cy="431640"/>
          </a:xfrm>
          <a:prstGeom prst="rect">
            <a:avLst/>
          </a:prstGeom>
          <a:ln>
            <a:noFill/>
          </a:ln>
        </p:spPr>
      </p:pic>
      <p:pic>
        <p:nvPicPr>
          <p:cNvPr id="3" name="Picture 4" descr=""/>
          <p:cNvPicPr/>
          <p:nvPr/>
        </p:nvPicPr>
        <p:blipFill>
          <a:blip r:embed="rId4"/>
          <a:stretch/>
        </p:blipFill>
        <p:spPr>
          <a:xfrm>
            <a:off x="1009080" y="6522120"/>
            <a:ext cx="609840" cy="293760"/>
          </a:xfrm>
          <a:prstGeom prst="rect">
            <a:avLst/>
          </a:prstGeom>
          <a:ln>
            <a:noFill/>
          </a:ln>
        </p:spPr>
      </p:pic>
      <p:sp>
        <p:nvSpPr>
          <p:cNvPr id="4" name="CustomShape 2"/>
          <p:cNvSpPr/>
          <p:nvPr/>
        </p:nvSpPr>
        <p:spPr>
          <a:xfrm>
            <a:off x="6372360" y="6516000"/>
            <a:ext cx="1295640" cy="394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Eras Bold ITC"/>
              </a:rPr>
              <a:t>GENIUS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" name="1 Imagen" descr=""/>
          <p:cNvPicPr/>
          <p:nvPr/>
        </p:nvPicPr>
        <p:blipFill>
          <a:blip r:embed="rId5"/>
          <a:stretch/>
        </p:blipFill>
        <p:spPr>
          <a:xfrm>
            <a:off x="5914440" y="6453360"/>
            <a:ext cx="529560" cy="359640"/>
          </a:xfrm>
          <a:prstGeom prst="rect">
            <a:avLst/>
          </a:prstGeom>
          <a:ln>
            <a:noFill/>
          </a:ln>
        </p:spPr>
      </p:pic>
      <p:sp>
        <p:nvSpPr>
          <p:cNvPr id="6" name="PlaceHolder 3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2800" spc="-1" strike="noStrike">
                <a:solidFill>
                  <a:srgbClr val="0000e1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Haga clic para modificar el estilo de título del patrón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s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s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6"/>
    <p:sldLayoutId id="214748365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60" r:id="rId17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7560000" y="6525360"/>
            <a:ext cx="1548360" cy="303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bfbfb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19 April 2017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3" name="Picture 5" descr=""/>
          <p:cNvPicPr/>
          <p:nvPr/>
        </p:nvPicPr>
        <p:blipFill>
          <a:blip r:embed="rId2">
            <a:lum bright="30000"/>
          </a:blip>
          <a:stretch/>
        </p:blipFill>
        <p:spPr>
          <a:xfrm>
            <a:off x="122400" y="6455520"/>
            <a:ext cx="784440" cy="427320"/>
          </a:xfrm>
          <a:prstGeom prst="rect">
            <a:avLst/>
          </a:prstGeom>
          <a:ln w="9360">
            <a:noFill/>
          </a:ln>
        </p:spPr>
      </p:pic>
      <p:pic>
        <p:nvPicPr>
          <p:cNvPr id="44" name="Picture 2" descr=""/>
          <p:cNvPicPr/>
          <p:nvPr/>
        </p:nvPicPr>
        <p:blipFill>
          <a:blip r:embed="rId3"/>
          <a:stretch/>
        </p:blipFill>
        <p:spPr>
          <a:xfrm>
            <a:off x="1763640" y="6453360"/>
            <a:ext cx="431640" cy="431640"/>
          </a:xfrm>
          <a:prstGeom prst="rect">
            <a:avLst/>
          </a:prstGeom>
          <a:ln>
            <a:noFill/>
          </a:ln>
        </p:spPr>
      </p:pic>
      <p:pic>
        <p:nvPicPr>
          <p:cNvPr id="45" name="Picture 4" descr=""/>
          <p:cNvPicPr/>
          <p:nvPr/>
        </p:nvPicPr>
        <p:blipFill>
          <a:blip r:embed="rId4"/>
          <a:stretch/>
        </p:blipFill>
        <p:spPr>
          <a:xfrm>
            <a:off x="1009080" y="6522120"/>
            <a:ext cx="609840" cy="293760"/>
          </a:xfrm>
          <a:prstGeom prst="rect">
            <a:avLst/>
          </a:prstGeom>
          <a:ln>
            <a:noFill/>
          </a:ln>
        </p:spPr>
      </p:pic>
      <p:sp>
        <p:nvSpPr>
          <p:cNvPr id="46" name="CustomShape 2"/>
          <p:cNvSpPr/>
          <p:nvPr/>
        </p:nvSpPr>
        <p:spPr>
          <a:xfrm>
            <a:off x="6372360" y="6516000"/>
            <a:ext cx="1295640" cy="394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90000"/>
              </a:lnSpc>
            </a:pPr>
            <a:r>
              <a:rPr b="0" lang="en-US" sz="2000" spc="-1" strike="noStrike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Eras Bold ITC"/>
              </a:rPr>
              <a:t>GENIUS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7" name="1 Imagen" descr=""/>
          <p:cNvPicPr/>
          <p:nvPr/>
        </p:nvPicPr>
        <p:blipFill>
          <a:blip r:embed="rId5"/>
          <a:stretch/>
        </p:blipFill>
        <p:spPr>
          <a:xfrm>
            <a:off x="5914440" y="6453360"/>
            <a:ext cx="529560" cy="359640"/>
          </a:xfrm>
          <a:prstGeom prst="rect">
            <a:avLst/>
          </a:prstGeom>
          <a:ln>
            <a:noFill/>
          </a:ln>
        </p:spPr>
      </p:pic>
      <p:sp>
        <p:nvSpPr>
          <p:cNvPr id="48" name="PlaceHolder 3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Haga clic para modificar el estilo de título del patrón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90000" rIns="90000" tIns="45000" bIns="4500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LevelHaga clic para modificar el estilo de texto del patrón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Segundo nivel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Tercer nivel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52388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Cuarto nivel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190512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Quinto nivel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16.wmf"/><Relationship Id="rId5" Type="http://schemas.openxmlformats.org/officeDocument/2006/relationships/slideLayout" Target="../slideLayouts/slideLayout2.xml"/><Relationship Id="rId6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://great.ast.cam.ac.uk/Greatwiki/GaiaDataAccess" TargetMode="Externa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691640" y="476640"/>
            <a:ext cx="5832360" cy="2160000"/>
          </a:xfrm>
          <a:prstGeom prst="rect">
            <a:avLst/>
          </a:prstGeom>
          <a:noFill/>
          <a:ln w="9360">
            <a:solidFill>
              <a:srgbClr val="0d88a5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2"/>
          <p:cNvSpPr/>
          <p:nvPr/>
        </p:nvSpPr>
        <p:spPr>
          <a:xfrm>
            <a:off x="323280" y="854280"/>
            <a:ext cx="8569080" cy="1341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r>
              <a:rPr b="1" lang="en-US" sz="2800" spc="-1" strike="noStrike">
                <a:solidFill>
                  <a:srgbClr val="4faed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GENIUS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b="1" lang="en-US" sz="2800" spc="-1" strike="noStrike">
                <a:solidFill>
                  <a:srgbClr val="4faed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Final Report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b="1" lang="en-US" sz="2800" spc="-1" strike="noStrike">
                <a:solidFill>
                  <a:srgbClr val="4faed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WP2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CustomShape 3"/>
          <p:cNvSpPr/>
          <p:nvPr/>
        </p:nvSpPr>
        <p:spPr>
          <a:xfrm>
            <a:off x="250920" y="5227920"/>
            <a:ext cx="8569080" cy="9288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80000"/>
              </a:lnSpc>
            </a:pPr>
            <a:r>
              <a:rPr b="1" i="1" lang="en-US" sz="2800" spc="-1" strike="noStrike">
                <a:solidFill>
                  <a:srgbClr val="0c7a9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Anthony G.A. Brown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80000"/>
              </a:lnSpc>
            </a:pPr>
            <a:r>
              <a:rPr b="1" i="1" lang="en-US" sz="2800" spc="-1" strike="noStrike">
                <a:solidFill>
                  <a:srgbClr val="0c7a94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Leiden Observatory, Leiden University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2" name="8 Imagen" descr=""/>
          <p:cNvPicPr/>
          <p:nvPr/>
        </p:nvPicPr>
        <p:blipFill>
          <a:blip r:embed="rId1"/>
          <a:stretch/>
        </p:blipFill>
        <p:spPr>
          <a:xfrm>
            <a:off x="539640" y="3477960"/>
            <a:ext cx="2376000" cy="1342080"/>
          </a:xfrm>
          <a:prstGeom prst="rect">
            <a:avLst/>
          </a:prstGeom>
          <a:ln>
            <a:noFill/>
          </a:ln>
        </p:spPr>
      </p:pic>
      <p:pic>
        <p:nvPicPr>
          <p:cNvPr id="93" name="Picture 2" descr=""/>
          <p:cNvPicPr/>
          <p:nvPr/>
        </p:nvPicPr>
        <p:blipFill>
          <a:blip r:embed="rId2"/>
          <a:stretch/>
        </p:blipFill>
        <p:spPr>
          <a:xfrm>
            <a:off x="7092360" y="3357000"/>
            <a:ext cx="1583640" cy="1583640"/>
          </a:xfrm>
          <a:prstGeom prst="rect">
            <a:avLst/>
          </a:prstGeom>
          <a:ln>
            <a:noFill/>
          </a:ln>
        </p:spPr>
      </p:pic>
      <p:pic>
        <p:nvPicPr>
          <p:cNvPr id="94" name="Picture 4" descr=""/>
          <p:cNvPicPr/>
          <p:nvPr/>
        </p:nvPicPr>
        <p:blipFill>
          <a:blip r:embed="rId3"/>
          <a:stretch/>
        </p:blipFill>
        <p:spPr>
          <a:xfrm>
            <a:off x="3492000" y="3437640"/>
            <a:ext cx="2952000" cy="1422720"/>
          </a:xfrm>
          <a:prstGeom prst="rect">
            <a:avLst/>
          </a:prstGeom>
          <a:ln>
            <a:noFill/>
          </a:ln>
        </p:spPr>
      </p:pic>
      <p:pic>
        <p:nvPicPr>
          <p:cNvPr id="95" name="" descr=""/>
          <p:cNvPicPr/>
          <p:nvPr/>
        </p:nvPicPr>
        <p:blipFill>
          <a:blip r:embed="rId4"/>
          <a:stretch/>
        </p:blipFill>
        <p:spPr>
          <a:xfrm>
            <a:off x="3556080" y="2019240"/>
            <a:ext cx="914400" cy="190440"/>
          </a:xfrm>
          <a:prstGeom prst="rect">
            <a:avLst/>
          </a:prstGeom>
          <a:ln>
            <a:noFill/>
          </a:ln>
        </p:spPr>
      </p:pic>
    </p:spTree>
  </p:cSld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T2.4 Seamless data retrieval across archives and wavelength</a:t>
            </a: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domains: Conclusions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TextShape 2"/>
          <p:cNvSpPr txBox="1"/>
          <p:nvPr/>
        </p:nvSpPr>
        <p:spPr>
          <a:xfrm>
            <a:off x="457200" y="2277000"/>
            <a:ext cx="8229240" cy="194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List of archives to cross-match against Gaia data available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Clear proposal for the x-match across wavelength domains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Path to making the service available identified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457200" y="4365000"/>
            <a:ext cx="8229240" cy="177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0" lang="en-US" sz="2400" spc="-1" strike="noStrike" u="sng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Legacy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Pre-computed cross-matches with large astronomical catalogues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002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already well-received by community for Gaia DR1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State-of-the-art cross-match algorithms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T2.5 The living archive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 Contribution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Investigated ideas and requirements for implementing living archive concept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Including survey of existing ‘living’ archives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Documented in GAIA-C9-TN-LEI-GCO-003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T2.5 The living archive: Conclusions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1772640"/>
            <a:ext cx="8229240" cy="2376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Critical areas to keep in mind if this idea would be pursued for Gaia archive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Restricting scope (no duplication of efforts already existing in other archives)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Focus specifically on improving over Gaia-only results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Quality control of user-provided data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Ease of process to add data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CustomShape 3"/>
          <p:cNvSpPr/>
          <p:nvPr/>
        </p:nvSpPr>
        <p:spPr>
          <a:xfrm>
            <a:off x="457200" y="4365000"/>
            <a:ext cx="8229240" cy="17715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0" lang="en-US" sz="2400" spc="-1" strike="noStrike" u="sng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Legacy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Drop this proposal from consideration for Gaia archive functionalities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002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Creating and sharing of user tables is possible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002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VO-space interface also available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T2.6 Re-processing of archived (raw) data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TextShape 2"/>
          <p:cNvSpPr txBox="1"/>
          <p:nvPr/>
        </p:nvSpPr>
        <p:spPr>
          <a:xfrm>
            <a:off x="457200" y="2143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 contribution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All DPAC CU leaders were invited to provide input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 data should be preserved as a starting point for re-processing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 software (processing and simulation) should be preserved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which calibration data should be preserved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Preservation of documentation also considered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T2.6 Re-processing of archived (raw) data: Conclusions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457200" y="2143440"/>
            <a:ext cx="8229240" cy="1573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Document (GAIA-CU9-TN-LEI-GCO-006) available that summarizes all inputs received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 form basis for further work on this topic by DPACE chair and Gaia Mission Manager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3"/>
          <p:cNvSpPr/>
          <p:nvPr/>
        </p:nvSpPr>
        <p:spPr>
          <a:xfrm>
            <a:off x="457200" y="4419360"/>
            <a:ext cx="8229240" cy="1113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0" lang="en-US" sz="2400" spc="-1" strike="noStrike" u="sng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Legacy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Good starting point for discussions and implementation of long term Gaia data and software preservation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WP2: Tailoring to the end user community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457200" y="1999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Gaia will provide an unprecedented stereoscopic map of our Milky Way and the nearby universe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&gt;1 billion stars, 350000 solar system objects, 500000 quasars, 1–10 million galaxies, tens of thousands of exoplanets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 nominal 5-year mission catalogue and archive ‘finished’ in </a:t>
            </a: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</a:t>
            </a: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2022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 be key astronomical archive for decades to come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Tremendous discovery potential when combined with other archives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WP2: Tailoring to the end user community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TextShape 2"/>
          <p:cNvSpPr txBox="1"/>
          <p:nvPr/>
        </p:nvSpPr>
        <p:spPr>
          <a:xfrm>
            <a:off x="457200" y="2032200"/>
            <a:ext cx="8229240" cy="3412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Research and invest effort in: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Taking into account user requirements (T2.2)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Confronting complex models with a complex catalogue (T2.3)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explore the ‘bring processing to the data’ concept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Seamless inter-operation with other data archives, in particular across wavelength domains (T2.4)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Can we facilitate future reprocessing? (T2.5)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Requirements on preservation of raw data, calibration data, and processing software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Explore concept of ‘living archive’ (T2.6)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GENIUS WP2 contributors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196640"/>
            <a:ext cx="8229240" cy="247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Leiden: T2.1 (Brown), T2.2/2.5/2.6 (Costigan), T2.3 (Hypki), T2.2 (Massari)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 UCAM: T2.2 (Lead: Walton)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 KU: T2.2 (Lead: Yamada)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 FFCUL: T2.2 (Lead: Moitinho)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 INAF: T2.4 (Leads: Smart, Marrese)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457200" y="4189320"/>
            <a:ext cx="8434800" cy="19911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514440" indent="-514080">
              <a:lnSpc>
                <a:spcPct val="90000"/>
              </a:lnSpc>
              <a:buClr>
                <a:srgbClr val="cc0000"/>
              </a:buClr>
              <a:buFont typeface="Wingdings" charset="2"/>
              <a:buChar char="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Technical coordination was done through the regular coordination mechanisms in CU9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514440" indent="-514080">
              <a:lnSpc>
                <a:spcPct val="90000"/>
              </a:lnSpc>
              <a:buClr>
                <a:srgbClr val="cc0000"/>
              </a:buClr>
              <a:buFont typeface="Wingdings" charset="2"/>
              <a:buChar char="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Costigan/Hypki interfaced to astronomical community by participation in conferences/workshops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71640" indent="-514080">
              <a:lnSpc>
                <a:spcPct val="90000"/>
              </a:lnSpc>
              <a:buClr>
                <a:srgbClr val="0d88a5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Presentation of GENIUS and its goals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971640" indent="-514080">
              <a:lnSpc>
                <a:spcPct val="90000"/>
              </a:lnSpc>
              <a:buClr>
                <a:srgbClr val="0d88a5"/>
              </a:buClr>
              <a:buFont typeface="Wingdings" charset="2"/>
              <a:buChar char=""/>
            </a:pPr>
            <a:r>
              <a:rPr b="0" lang="en-U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Ask Gaia catalogue users about their requirements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T2.2 Requirements Gathering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33440" y="105228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UL/UCAM contribution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Organized the beta-testing of the archive for Gaia DR1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Science alerts requirements analysis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Requirement for outreach facilities in archive system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Supported GAVIP developments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Input received through </a:t>
            </a: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1"/>
              </a:rPr>
              <a:t>http://great.ast.cam.ac.uk/Greatwiki/GaiaDataAccess</a:t>
            </a: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used in assessing usage scenarios, ranking these and checking Gaia archive performance against the requirements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KU contribution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Academic outreach for Gaia in Japan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Support for the development of the Gaia archive mirror in Japan (http://jvo.nao.ac.jp/portal/gaia.do)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FFCUL contribution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Requirements for Gaia DR1 archive visualization services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T2.2 Requirements Gathering: Conclusions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57200" y="1744200"/>
            <a:ext cx="8229240" cy="2476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Requirements analysis and updates uncovered no major missing user requirements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Will continue to keep an eye on development of user requirements for future releases, e.g., through interaction with users at the various Gaia data workshops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Beta-testing got going a bit late for Gaia DR1, but infrastructure now in place for timely testing of the GaiaDR2 archive and its facilities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3"/>
          <p:cNvSpPr/>
          <p:nvPr/>
        </p:nvSpPr>
        <p:spPr>
          <a:xfrm>
            <a:off x="457200" y="4797000"/>
            <a:ext cx="8229240" cy="1113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0" lang="en-US" sz="2400" spc="-1" strike="noStrike" u="sng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Legacy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Consolidated list of user requirements for Gaia archive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Beta-testing infrastructure in place for future Gaia DRs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T2.3 Confronting complex models with complex catalogues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457200" y="199944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UL contribution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Proposal for API to interact with Gaia data in sophisticated ways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Upload simulations/models to user space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Upload code to carry out data analysis or model-catalogue comparison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Query archive from within code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Save and download results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Share data and code with other users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Implementation proposed to be through thick-server/thin-client approach following REST approach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Documented in GAIA-C9-TN-LEI-HYP-001/002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T2.3 Confronting complex models with complex catalogues: Conclusions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457200" y="2431440"/>
            <a:ext cx="8229240" cy="2077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This task did not lead to satisfactory results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Lack of interaction with other GENIUS WPs, in particular WP3/4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Led to vague general requirements from which no real progress can be made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Development of concrete prototype would have been a more fruitful approach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CustomShape 3"/>
          <p:cNvSpPr/>
          <p:nvPr/>
        </p:nvSpPr>
        <p:spPr>
          <a:xfrm>
            <a:off x="457200" y="4797000"/>
            <a:ext cx="8229240" cy="144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90000"/>
              </a:lnSpc>
            </a:pPr>
            <a:r>
              <a:rPr b="0" lang="en-US" sz="2400" spc="-1" strike="noStrike" u="sng">
                <a:solidFill>
                  <a:srgbClr val="cc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Lesson learned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90000"/>
              </a:lnSpc>
              <a:buClr>
                <a:srgbClr val="0d88a5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More effort in WP4 (work on concrete model-catalogue comparison case), followed by derivation of specific requirements on archive would have been better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T2.4 Seamless data retrieval across archives and wavelength</a:t>
            </a: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
</a:t>
            </a:r>
            <a:r>
              <a:rPr b="0" lang="es-ES" sz="4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domains</a:t>
            </a:r>
            <a:endParaRPr b="0" lang="es-ES" sz="2800" spc="-1" strike="noStrike">
              <a:solidFill>
                <a:srgbClr val="01aba3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TextShape 2"/>
          <p:cNvSpPr txBox="1"/>
          <p:nvPr/>
        </p:nvSpPr>
        <p:spPr>
          <a:xfrm>
            <a:off x="457200" y="2277000"/>
            <a:ext cx="8229240" cy="3844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marL="380880" indent="-380520">
              <a:lnSpc>
                <a:spcPct val="100000"/>
              </a:lnSpc>
              <a:buClr>
                <a:srgbClr val="0d88a5"/>
              </a:buClr>
              <a:buFont typeface="Wingdings" charset="2"/>
              <a:buChar char=""/>
            </a:pP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INAF contribution</a:t>
            </a:r>
            <a:r>
              <a:rPr b="0" lang="es-ES" sz="24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Requirements for multi-wavelength cross-match facility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Census of catalogues to cross-match against Gaia: radio, sub-mm, infrared, X-ray, </a:t>
            </a: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Symbol"/>
              </a:rPr>
              <a:t></a:t>
            </a: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-ray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Developed algorithms for multi-wavelength cross-match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Prototyped web interface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Implementation to be in form of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Pre-computed matches to large archives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X-match algorithms for x-matching of smaller data sets (millions of objects) from user-provided samples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143000" indent="-190080">
              <a:lnSpc>
                <a:spcPct val="100000"/>
              </a:lnSpc>
              <a:buClr>
                <a:srgbClr val="0d88a5"/>
              </a:buClr>
              <a:buFont typeface="StarSymbol"/>
              <a:buChar char="-"/>
            </a:pPr>
            <a:r>
              <a:rPr b="0" lang="es-ES" sz="16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Available through web portal from Gaia-DR3 onward</a:t>
            </a:r>
            <a:endParaRPr b="0" lang="es-ES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743040" indent="-171000">
              <a:lnSpc>
                <a:spcPct val="100000"/>
              </a:lnSpc>
              <a:buClr>
                <a:srgbClr val="0d88a5"/>
              </a:buClr>
              <a:buFont typeface="Symbol" charset="2"/>
              <a:buChar char=""/>
            </a:pPr>
            <a:r>
              <a:rPr b="0" lang="es-ES" sz="2000" spc="-1" strike="noStrike">
                <a:solidFill>
                  <a:srgbClr val="0d88a5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Documented in series of tech-notes by Marrese and Fabrizio</a:t>
            </a:r>
            <a:endParaRPr b="0" lang="es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\\TIBIDABO\depts\Promocio\Documentacio\Congressos, jornades i trobades\2005\JOCS\PONÈNCIES\Plantilla JOCS'05.pot</Template>
  <TotalTime>3564</TotalTime>
  <Application>LibreOffice/5.2.3.3$Linux_X86_64 LibreOffice_project/20m0$Build-3</Application>
  <Words>850</Words>
  <Paragraphs>112</Paragraphs>
  <Company>CESCA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2007-07-27T09:26:22Z</dcterms:created>
  <dc:creator>ssalgado</dc:creator>
  <dc:description/>
  <dc:language>en-US</dc:language>
  <cp:lastModifiedBy>Anthony Brown</cp:lastModifiedBy>
  <dcterms:modified xsi:type="dcterms:W3CDTF">2017-04-17T18:41:02Z</dcterms:modified>
  <cp:revision>519</cp:revision>
  <dc:subject/>
  <dc:title>Títol Nom i cognoms Institució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CESCA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14</vt:i4>
  </property>
</Properties>
</file>