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7" r:id="rId3"/>
    <p:sldId id="275" r:id="rId4"/>
    <p:sldId id="278" r:id="rId5"/>
    <p:sldId id="273" r:id="rId6"/>
    <p:sldId id="288" r:id="rId7"/>
    <p:sldId id="271" r:id="rId8"/>
    <p:sldId id="272" r:id="rId9"/>
    <p:sldId id="284" r:id="rId10"/>
    <p:sldId id="269" r:id="rId11"/>
    <p:sldId id="285" r:id="rId12"/>
    <p:sldId id="292" r:id="rId13"/>
    <p:sldId id="276" r:id="rId14"/>
    <p:sldId id="283" r:id="rId15"/>
    <p:sldId id="270" r:id="rId16"/>
    <p:sldId id="277" r:id="rId17"/>
    <p:sldId id="293" r:id="rId18"/>
    <p:sldId id="287" r:id="rId19"/>
    <p:sldId id="280" r:id="rId20"/>
    <p:sldId id="281" r:id="rId21"/>
    <p:sldId id="286" r:id="rId22"/>
    <p:sldId id="282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3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9161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4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94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379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233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Text Box 17"/>
          <p:cNvSpPr txBox="1">
            <a:spLocks noChangeArrowheads="1"/>
          </p:cNvSpPr>
          <p:nvPr userDrawn="1"/>
        </p:nvSpPr>
        <p:spPr bwMode="auto">
          <a:xfrm>
            <a:off x="7559824" y="6525344"/>
            <a:ext cx="1548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baseline="0" dirty="0" smtClean="0">
                <a:solidFill>
                  <a:srgbClr val="FFFFFF">
                    <a:lumMod val="75000"/>
                  </a:srgbClr>
                </a:solidFill>
                <a:latin typeface="Arial" charset="0"/>
              </a:rPr>
              <a:t>19 </a:t>
            </a:r>
            <a:r>
              <a:rPr lang="es-ES" sz="1400" b="1" baseline="0" dirty="0" err="1" smtClean="0">
                <a:solidFill>
                  <a:srgbClr val="FFFFFF">
                    <a:lumMod val="75000"/>
                  </a:srgbClr>
                </a:solidFill>
                <a:latin typeface="Arial" charset="0"/>
              </a:rPr>
              <a:t>April</a:t>
            </a:r>
            <a:r>
              <a:rPr lang="es-ES" sz="1400" b="1" baseline="0" dirty="0" smtClean="0">
                <a:solidFill>
                  <a:srgbClr val="FFFFFF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s-ES" sz="1400" b="1" baseline="0" dirty="0" smtClean="0">
                <a:solidFill>
                  <a:srgbClr val="FFFFFF">
                    <a:lumMod val="75000"/>
                  </a:srgbClr>
                </a:solidFill>
                <a:latin typeface="Arial" charset="0"/>
              </a:rPr>
              <a:t>2017</a:t>
            </a:r>
            <a:r>
              <a:rPr lang="es-ES" sz="1400" b="1" dirty="0" smtClean="0">
                <a:solidFill>
                  <a:srgbClr val="FFFFFF">
                    <a:lumMod val="75000"/>
                  </a:srgbClr>
                </a:solidFill>
                <a:latin typeface="Arial" charset="0"/>
              </a:rPr>
              <a:t> </a:t>
            </a:r>
            <a:endParaRPr lang="en-US" sz="1400" dirty="0" smtClean="0">
              <a:solidFill>
                <a:srgbClr val="FFFFFF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122512" y="6378761"/>
            <a:ext cx="784687" cy="42765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1506" name="Picture 2" descr="http://gaia.esac.esa.int/dpacsvn/DPAC/CU9/docs/Final_AO_Response/graphics/gaia_dtpog_400x400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688" y="6376564"/>
            <a:ext cx="432048" cy="432048"/>
          </a:xfrm>
          <a:prstGeom prst="rect">
            <a:avLst/>
          </a:prstGeom>
          <a:noFill/>
        </p:spPr>
      </p:pic>
      <p:pic>
        <p:nvPicPr>
          <p:cNvPr id="5" name="Picture 4" descr="http://webusers.oact.inaf.it/acl/gaia/dpac_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9178" y="6445495"/>
            <a:ext cx="610312" cy="29418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 userDrawn="1"/>
        </p:nvSpPr>
        <p:spPr bwMode="auto">
          <a:xfrm>
            <a:off x="6326905" y="6516052"/>
            <a:ext cx="1422253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000" b="0" dirty="0" smtClean="0">
                <a:solidFill>
                  <a:srgbClr val="CC0000"/>
                </a:solidFill>
                <a:latin typeface="Eras Bold ITC" pitchFamily="34" charset="0"/>
              </a:rPr>
              <a:t>GENIUS</a:t>
            </a:r>
            <a:endParaRPr lang="es-ES" sz="2000" b="0" dirty="0" smtClean="0">
              <a:solidFill>
                <a:srgbClr val="CC0000"/>
              </a:solidFill>
              <a:latin typeface="Eras Bold ITC" pitchFamily="34" charset="0"/>
            </a:endParaRPr>
          </a:p>
        </p:txBody>
      </p:sp>
      <p:pic>
        <p:nvPicPr>
          <p:cNvPr id="7" name="1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25" y="6499516"/>
            <a:ext cx="529893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81000" indent="-3810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3pPr>
      <a:lvl4pPr marL="15240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9050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5pPr>
      <a:lvl6pPr marL="2362200" indent="-190500" algn="l" rtl="0" fontAlgn="base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6pPr>
      <a:lvl7pPr marL="2819400" indent="-190500" algn="l" rtl="0" fontAlgn="base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7pPr>
      <a:lvl8pPr marL="3276600" indent="-190500" algn="l" rtl="0" fontAlgn="base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8pPr>
      <a:lvl9pPr marL="3733800" indent="-190500" algn="l" rtl="0" fontAlgn="base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://genius.roe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voutsin/tap-autocomplete" TargetMode="External"/><Relationship Id="rId4" Type="http://schemas.openxmlformats.org/officeDocument/2006/relationships/hyperlink" Target="https://github.com/stvoutsin/taplib" TargetMode="External"/><Relationship Id="rId5" Type="http://schemas.openxmlformats.org/officeDocument/2006/relationships/hyperlink" Target="http://wiki.ivoa.net/internal/IVOA/InterOpMay2016-DAL/adql-20160509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tvoutsin/pyrothor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1691493" y="476672"/>
            <a:ext cx="5832648" cy="2160240"/>
          </a:xfrm>
          <a:prstGeom prst="rect">
            <a:avLst/>
          </a:prstGeom>
          <a:noFill/>
          <a:ln w="9525" cap="flat" cmpd="sng" algn="ctr">
            <a:solidFill>
              <a:srgbClr val="0D88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z="2800" b="1" smtClean="0">
              <a:solidFill>
                <a:srgbClr val="01A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155" y="734280"/>
            <a:ext cx="8569325" cy="17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GENIUS </a:t>
            </a: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Final </a:t>
            </a: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Report</a:t>
            </a:r>
            <a:endParaRPr lang="en-GB" sz="2800" b="1" dirty="0" smtClean="0">
              <a:solidFill>
                <a:srgbClr val="4FAED9"/>
              </a:solidFill>
              <a:latin typeface="Arial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4FAED9"/>
                </a:solidFill>
                <a:latin typeface="Arial" pitchFamily="34" charset="0"/>
              </a:rPr>
              <a:t>f</a:t>
            </a: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or WP3:</a:t>
            </a:r>
            <a:endParaRPr lang="en-GB" sz="2800" b="1" dirty="0" smtClean="0">
              <a:solidFill>
                <a:srgbClr val="4FAED9"/>
              </a:solidFill>
              <a:latin typeface="Arial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aspects of archive system design</a:t>
            </a:r>
            <a:endParaRPr lang="en-GB" sz="2800" b="1" dirty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5227860"/>
            <a:ext cx="8569325" cy="8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sz="2800" b="1" i="1" dirty="0" smtClean="0">
                <a:solidFill>
                  <a:srgbClr val="3366CC"/>
                </a:solidFill>
                <a:latin typeface="Arial" pitchFamily="34" charset="0"/>
              </a:rPr>
              <a:t>Nigel Hambly</a:t>
            </a: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sz="2800" b="1" i="1" dirty="0" err="1" smtClean="0">
                <a:solidFill>
                  <a:srgbClr val="3366CC"/>
                </a:solidFill>
                <a:latin typeface="Arial" pitchFamily="34" charset="0"/>
              </a:rPr>
              <a:t>Institute</a:t>
            </a:r>
            <a:r>
              <a:rPr lang="ca-ES" sz="2800" b="1" i="1" dirty="0" smtClean="0">
                <a:solidFill>
                  <a:srgbClr val="3366CC"/>
                </a:solidFill>
                <a:latin typeface="Arial" pitchFamily="34" charset="0"/>
              </a:rPr>
              <a:t> for </a:t>
            </a:r>
            <a:r>
              <a:rPr lang="ca-ES" sz="2800" b="1" i="1" dirty="0" err="1" smtClean="0">
                <a:solidFill>
                  <a:srgbClr val="3366CC"/>
                </a:solidFill>
                <a:latin typeface="Arial" pitchFamily="34" charset="0"/>
              </a:rPr>
              <a:t>Astronomy</a:t>
            </a:r>
            <a:r>
              <a:rPr lang="ca-ES" sz="2800" b="1" i="1" dirty="0" smtClean="0">
                <a:solidFill>
                  <a:srgbClr val="3366CC"/>
                </a:solidFill>
                <a:latin typeface="Arial" pitchFamily="34" charset="0"/>
              </a:rPr>
              <a:t>, Edinburgh University</a:t>
            </a:r>
            <a:endParaRPr lang="en-US" sz="2800" b="1" i="1" dirty="0">
              <a:solidFill>
                <a:srgbClr val="3366CC"/>
              </a:solidFill>
              <a:latin typeface="Arial" pitchFamily="34" charset="0"/>
            </a:endParaRPr>
          </a:p>
        </p:txBody>
      </p:sp>
      <p:pic>
        <p:nvPicPr>
          <p:cNvPr id="9" name="8 Imagen" descr="gaia_RGB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77798"/>
            <a:ext cx="2376264" cy="1342565"/>
          </a:xfrm>
          <a:prstGeom prst="rect">
            <a:avLst/>
          </a:prstGeom>
        </p:spPr>
      </p:pic>
      <p:pic>
        <p:nvPicPr>
          <p:cNvPr id="8194" name="Picture 2" descr="http://gaia.esac.esa.int/dpacsvn/DPAC/CU9/docs/Final_AO_Response/graphics/gaia_dtpog_4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56992"/>
            <a:ext cx="1584176" cy="1584176"/>
          </a:xfrm>
          <a:prstGeom prst="rect">
            <a:avLst/>
          </a:prstGeom>
          <a:noFill/>
        </p:spPr>
      </p:pic>
      <p:pic>
        <p:nvPicPr>
          <p:cNvPr id="8196" name="Picture 4" descr="http://webusers.oact.inaf.it/acl/gaia/dpa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437530"/>
            <a:ext cx="2952328" cy="142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839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291813"/>
            <a:ext cx="9143999" cy="403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3600" b="1" dirty="0" smtClean="0">
              <a:solidFill>
                <a:srgbClr val="4FAED9"/>
              </a:solidFill>
              <a:latin typeface="Arial" charset="0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VO-Dance, a client-side integration tool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Allowing the end-user to publish to the VO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IVOA activities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ADQL standards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ADQL parser enhancements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VO support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Coordination of content descriptors (UCD1+)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ADQL Cookbook in support of GDR1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VO Compliance Document 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800" b="1" dirty="0" smtClean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16428"/>
            <a:ext cx="835292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T3.3: VO Infrastructure</a:t>
            </a:r>
            <a:endParaRPr lang="en-GB" sz="4000" b="1" dirty="0">
              <a:solidFill>
                <a:srgbClr val="4FAED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5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4" y="231922"/>
            <a:ext cx="4733639" cy="56623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 bwMode="auto">
          <a:xfrm>
            <a:off x="6049642" y="1721750"/>
            <a:ext cx="2080718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GENIUS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Deliverable D3.3</a:t>
            </a:r>
          </a:p>
        </p:txBody>
      </p:sp>
    </p:spTree>
    <p:extLst>
      <p:ext uri="{BB962C8B-B14F-4D97-AF65-F5344CB8AC3E}">
        <p14:creationId xmlns:p14="http://schemas.microsoft.com/office/powerpoint/2010/main" val="252109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7" y="231922"/>
            <a:ext cx="4727852" cy="56623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 bwMode="auto">
          <a:xfrm>
            <a:off x="6049642" y="1721750"/>
            <a:ext cx="2080718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GENIUS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Deliverable D3.4</a:t>
            </a:r>
          </a:p>
        </p:txBody>
      </p:sp>
    </p:spTree>
    <p:extLst>
      <p:ext uri="{BB962C8B-B14F-4D97-AF65-F5344CB8AC3E}">
        <p14:creationId xmlns:p14="http://schemas.microsoft.com/office/powerpoint/2010/main" val="360079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35292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T3.3 (cont.): VO Infrastructure</a:t>
            </a:r>
            <a:endParaRPr lang="en-GB" sz="4000" b="1" dirty="0">
              <a:solidFill>
                <a:srgbClr val="4FAED9"/>
              </a:solidFill>
              <a:latin typeface="Arial" pitchFamily="34" charset="0"/>
            </a:endParaRPr>
          </a:p>
        </p:txBody>
      </p:sp>
      <p:pic>
        <p:nvPicPr>
          <p:cNvPr id="2" name="Picture 1" descr="wp3highligh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75"/>
            <a:ext cx="9144000" cy="4246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39562" y="5051183"/>
            <a:ext cx="4689526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4000" dirty="0" smtClean="0">
                <a:solidFill>
                  <a:srgbClr val="4FAED9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     </a:t>
            </a:r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4000" dirty="0">
                <a:solidFill>
                  <a:srgbClr val="4FAED9"/>
                </a:solidFill>
                <a:sym typeface="Zapf Dingbats"/>
              </a:rPr>
              <a:t> </a:t>
            </a:r>
            <a:r>
              <a:rPr lang="en-US" sz="4000" dirty="0" smtClean="0">
                <a:solidFill>
                  <a:srgbClr val="4FAED9"/>
                </a:solidFill>
                <a:sym typeface="Zapf Dingbats"/>
              </a:rPr>
              <a:t>          </a:t>
            </a:r>
            <a:r>
              <a:rPr lang="en-US" sz="40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dirty="0" smtClean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055049" y="5628892"/>
            <a:ext cx="2080718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GENIUS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Deliverable D3.4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-54056" y="5675594"/>
            <a:ext cx="70968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4FAED9"/>
                </a:solidFill>
              </a:rPr>
              <a:t>http://ia2.inaf.it/</a:t>
            </a:r>
            <a:r>
              <a:rPr lang="en-US" sz="2400" dirty="0" err="1">
                <a:solidFill>
                  <a:srgbClr val="4FAED9"/>
                </a:solidFill>
              </a:rPr>
              <a:t>index.php</a:t>
            </a:r>
            <a:r>
              <a:rPr lang="en-US" sz="2400" dirty="0">
                <a:solidFill>
                  <a:srgbClr val="4FAED9"/>
                </a:solidFill>
              </a:rPr>
              <a:t>/14-projects/39-eu-genius</a:t>
            </a:r>
            <a:endParaRPr lang="en-US" sz="2400" dirty="0" smtClean="0">
              <a:solidFill>
                <a:srgbClr val="4F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1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6.1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9" y="101242"/>
            <a:ext cx="8183388" cy="5558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561550" y="5788010"/>
            <a:ext cx="6148713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e.g. TAP Schema editing via IA2TAP GUI application</a:t>
            </a:r>
          </a:p>
        </p:txBody>
      </p:sp>
    </p:spTree>
    <p:extLst>
      <p:ext uri="{BB962C8B-B14F-4D97-AF65-F5344CB8AC3E}">
        <p14:creationId xmlns:p14="http://schemas.microsoft.com/office/powerpoint/2010/main" val="203799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88977" y="943846"/>
            <a:ext cx="8392631" cy="403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3600" b="1" dirty="0" smtClean="0">
              <a:solidFill>
                <a:srgbClr val="4FAED9"/>
              </a:solidFill>
              <a:latin typeface="Arial" charset="0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Archive test suite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Recurring theme in requirements analysis is one of use of Gaia data in conjunction with other surveys: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Multiple wavelengths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Multiple epochs</a:t>
            </a:r>
            <a:endParaRPr lang="en-GB" sz="2800" b="1" dirty="0">
              <a:solidFill>
                <a:srgbClr val="4FAED9"/>
              </a:solidFill>
              <a:latin typeface="Arial" pitchFamily="34" charset="0"/>
            </a:endParaRP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Combination of primarily astrometric data with other surveys/missions</a:t>
            </a:r>
            <a:endParaRPr lang="en-GB" sz="2800" b="1" dirty="0">
              <a:solidFill>
                <a:srgbClr val="4FAED9"/>
              </a:solidFill>
              <a:latin typeface="Arial" pitchFamily="34" charset="0"/>
            </a:endParaRPr>
          </a:p>
          <a:p>
            <a:pPr marL="914400" lvl="1" indent="-4572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Symbol" charset="0"/>
              <a:buChar char="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Distributed Query Processing is required</a:t>
            </a: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35292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T3.4: Data Centre Collaboration</a:t>
            </a:r>
            <a:endParaRPr lang="en-GB" sz="4000" b="1" dirty="0">
              <a:solidFill>
                <a:srgbClr val="4FAED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4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42168"/>
            <a:ext cx="8352928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4FAED9"/>
                </a:solidFill>
                <a:latin typeface="Arial" pitchFamily="34" charset="0"/>
              </a:rPr>
              <a:t>T3.4 (cont.): archive test suite</a:t>
            </a:r>
            <a:endParaRPr lang="en-GB" sz="3200" b="1" dirty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474990" y="842559"/>
            <a:ext cx="3195767" cy="165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90000"/>
              </a:lnSpc>
              <a:buFont typeface="Arial"/>
              <a:buChar char="•"/>
            </a:pPr>
            <a:endParaRPr lang="en-GB" sz="2800" dirty="0" smtClean="0">
              <a:solidFill>
                <a:srgbClr val="4FAED9"/>
              </a:solidFill>
            </a:endParaRP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4FAED9"/>
                </a:solidFill>
              </a:rPr>
              <a:t>β-testing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4FAED9"/>
                </a:solidFill>
              </a:rPr>
              <a:t>Stress-testing</a:t>
            </a:r>
            <a:endParaRPr lang="en-US" sz="2800" dirty="0">
              <a:solidFill>
                <a:srgbClr val="4FAED9"/>
              </a:solidFill>
            </a:endParaRPr>
          </a:p>
          <a:p>
            <a:pPr marL="571500" indent="-571500" algn="ctr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4FAED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" y="645676"/>
            <a:ext cx="4633745" cy="55415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5595463" y="2942850"/>
            <a:ext cx="3279865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GENIUS: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4FAED9"/>
                </a:solidFill>
              </a:rPr>
              <a:t>Deliverable D3.5, but also covers in part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4FAED9"/>
                </a:solidFill>
              </a:rPr>
              <a:t>Milestone MS9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4FAED9"/>
                </a:solidFill>
              </a:rPr>
              <a:t>Deliverables D3.4 and 3.6 </a:t>
            </a:r>
          </a:p>
        </p:txBody>
      </p:sp>
    </p:spTree>
    <p:extLst>
      <p:ext uri="{BB962C8B-B14F-4D97-AF65-F5344CB8AC3E}">
        <p14:creationId xmlns:p14="http://schemas.microsoft.com/office/powerpoint/2010/main" val="306454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42168"/>
            <a:ext cx="8352928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4FAED9"/>
                </a:solidFill>
                <a:latin typeface="Arial" pitchFamily="34" charset="0"/>
              </a:rPr>
              <a:t>T3.4 (cont.): Distributed Query Processing</a:t>
            </a:r>
            <a:endParaRPr lang="en-GB" sz="3200" b="1" dirty="0">
              <a:solidFill>
                <a:srgbClr val="4FAED9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9" y="645676"/>
            <a:ext cx="4626970" cy="55415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5595463" y="2942850"/>
            <a:ext cx="3279865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GENIUS: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4FAED9"/>
                </a:solidFill>
              </a:rPr>
              <a:t>Deliverable D3.6</a:t>
            </a:r>
          </a:p>
        </p:txBody>
      </p:sp>
    </p:spTree>
    <p:extLst>
      <p:ext uri="{BB962C8B-B14F-4D97-AF65-F5344CB8AC3E}">
        <p14:creationId xmlns:p14="http://schemas.microsoft.com/office/powerpoint/2010/main" val="196326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42168"/>
            <a:ext cx="8352928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4FAED9"/>
                </a:solidFill>
                <a:latin typeface="Arial" pitchFamily="34" charset="0"/>
              </a:rPr>
              <a:t>T3.4 (cont.): DQP under the hood</a:t>
            </a:r>
            <a:endParaRPr lang="en-GB" sz="3200" b="1" dirty="0">
              <a:solidFill>
                <a:srgbClr val="4FAED9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671" r="-1055" b="-671"/>
          <a:stretch/>
        </p:blipFill>
        <p:spPr>
          <a:xfrm>
            <a:off x="1159200" y="849600"/>
            <a:ext cx="6846810" cy="52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7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1 at 16.05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2" y="2571536"/>
            <a:ext cx="8890000" cy="3514496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319549"/>
            <a:ext cx="88924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4FAED9"/>
                </a:solidFill>
                <a:latin typeface="Arial" pitchFamily="34" charset="0"/>
              </a:rPr>
              <a:t>T3.4 (cont.): infrastructure demonstrator</a:t>
            </a:r>
            <a:endParaRPr lang="en-GB" sz="3200" b="1" dirty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06570" y="936794"/>
            <a:ext cx="8411782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4FAED9"/>
                </a:solidFill>
              </a:rPr>
              <a:t>see </a:t>
            </a:r>
            <a:r>
              <a:rPr lang="en-US" sz="2800" dirty="0" smtClean="0">
                <a:solidFill>
                  <a:srgbClr val="4FAED9"/>
                </a:solidFill>
                <a:hlinkClick r:id="rId3"/>
              </a:rPr>
              <a:t>http://genius.roe.ac.uk</a:t>
            </a:r>
            <a:r>
              <a:rPr lang="en-US" sz="2800" dirty="0" smtClean="0">
                <a:solidFill>
                  <a:srgbClr val="4FAED9"/>
                </a:solidFill>
              </a:rPr>
              <a:t> </a:t>
            </a:r>
            <a:endParaRPr lang="en-US" sz="2400" dirty="0">
              <a:solidFill>
                <a:srgbClr val="4FAED9"/>
              </a:solidFill>
            </a:endParaRPr>
          </a:p>
          <a:p>
            <a:pPr marL="1028700" lvl="1" indent="-5715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4FAED9"/>
                </a:solidFill>
              </a:rPr>
              <a:t>DQP prototype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516876" y="1429750"/>
            <a:ext cx="2080718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GENIUS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Deliverable D3.2</a:t>
            </a:r>
          </a:p>
        </p:txBody>
      </p:sp>
    </p:spTree>
    <p:extLst>
      <p:ext uri="{BB962C8B-B14F-4D97-AF65-F5344CB8AC3E}">
        <p14:creationId xmlns:p14="http://schemas.microsoft.com/office/powerpoint/2010/main" val="240783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395536" y="491900"/>
            <a:ext cx="8062664" cy="403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3600" b="1" dirty="0" smtClean="0">
              <a:solidFill>
                <a:srgbClr val="4FAED9"/>
              </a:solidFill>
              <a:latin typeface="Arial" charset="0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From the GENIUS proposal:</a:t>
            </a: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35292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WP3 Description</a:t>
            </a:r>
            <a:endParaRPr lang="en-GB" sz="4000" b="1" dirty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3675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81000" indent="-3810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1714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15240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9050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3622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194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2766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7338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en-US" smtClean="0"/>
              <a:t>“The objective of this work package is to design, prototype and develop aspects of the </a:t>
            </a:r>
            <a:r>
              <a:rPr lang="en-US" smtClean="0">
                <a:solidFill>
                  <a:srgbClr val="FF0000"/>
                </a:solidFill>
              </a:rPr>
              <a:t>archive infrastructure </a:t>
            </a:r>
            <a:r>
              <a:rPr lang="en-US" smtClean="0"/>
              <a:t>needed for the scientific exploitation of Gaia data. The design and technology choices made will be motivated by the real user </a:t>
            </a:r>
            <a:r>
              <a:rPr lang="en-US" smtClean="0">
                <a:solidFill>
                  <a:srgbClr val="FF0000"/>
                </a:solidFill>
              </a:rPr>
              <a:t>requirements identified by WP2 </a:t>
            </a:r>
            <a:r>
              <a:rPr lang="en-US" smtClean="0"/>
              <a:t>– in particular, the massive, complex queries defined by the Grand Challenges – and by other initiatives, such as the GREAT project, and will be made with full recognition of the </a:t>
            </a:r>
            <a:r>
              <a:rPr lang="en-US" smtClean="0">
                <a:solidFill>
                  <a:srgbClr val="FF0000"/>
                </a:solidFill>
              </a:rPr>
              <a:t>constraints imposed by the ESAC archive </a:t>
            </a:r>
            <a:r>
              <a:rPr lang="en-US" smtClean="0"/>
              <a:t>system, with which it </a:t>
            </a:r>
            <a:r>
              <a:rPr lang="en-US" smtClean="0">
                <a:solidFill>
                  <a:srgbClr val="FF0000"/>
                </a:solidFill>
              </a:rPr>
              <a:t>must interface effectively</a:t>
            </a:r>
            <a:r>
              <a:rPr lang="en-US" smtClean="0"/>
              <a:t>. Prototypes will be prepared and tested in cooperation with the end user community and with the ESAC science archive team through the DPAC CU9. A </a:t>
            </a:r>
            <a:r>
              <a:rPr lang="en-US" smtClean="0">
                <a:solidFill>
                  <a:srgbClr val="FF0000"/>
                </a:solidFill>
              </a:rPr>
              <a:t>core principle </a:t>
            </a:r>
            <a:r>
              <a:rPr lang="en-US" smtClean="0"/>
              <a:t>will be the </a:t>
            </a:r>
            <a:r>
              <a:rPr lang="en-US" smtClean="0">
                <a:solidFill>
                  <a:srgbClr val="FF0000"/>
                </a:solidFill>
              </a:rPr>
              <a:t>adoption of Virtual Observatory standards </a:t>
            </a:r>
            <a:r>
              <a:rPr lang="en-US" smtClean="0"/>
              <a:t>and the </a:t>
            </a:r>
            <a:r>
              <a:rPr lang="en-US" smtClean="0">
                <a:solidFill>
                  <a:srgbClr val="FF0000"/>
                </a:solidFill>
              </a:rPr>
              <a:t>development of VO infrastructure </a:t>
            </a:r>
            <a:r>
              <a:rPr lang="en-US" smtClean="0"/>
              <a:t>to enable ready interoperation with the other external datasets needed to release the full scientific potential of Gaia.”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1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943846"/>
            <a:ext cx="8963346" cy="403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3600" b="1" dirty="0" smtClean="0">
              <a:solidFill>
                <a:srgbClr val="4FAED9"/>
              </a:solidFill>
              <a:latin typeface="Arial" charset="0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600" b="1" dirty="0" err="1" smtClean="0">
                <a:solidFill>
                  <a:srgbClr val="4FAED9"/>
                </a:solidFill>
                <a:latin typeface="Arial" pitchFamily="34" charset="0"/>
              </a:rPr>
              <a:t>Docker</a:t>
            </a:r>
            <a:endParaRPr lang="en-GB" sz="3600" b="1" dirty="0" smtClean="0">
              <a:solidFill>
                <a:srgbClr val="4FAED9"/>
              </a:solidFill>
              <a:latin typeface="Arial" pitchFamily="34" charset="0"/>
            </a:endParaRP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Light-weight Virtual Machine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DQP has been containerised using </a:t>
            </a:r>
            <a:r>
              <a:rPr lang="en-GB" sz="2800" b="1" dirty="0" err="1" smtClean="0">
                <a:solidFill>
                  <a:srgbClr val="4FAED9"/>
                </a:solidFill>
                <a:latin typeface="Arial" pitchFamily="34" charset="0"/>
              </a:rPr>
              <a:t>Docker</a:t>
            </a: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 for deployment at ESAC</a:t>
            </a:r>
            <a:endParaRPr lang="en-GB" sz="2800" b="1" dirty="0">
              <a:solidFill>
                <a:srgbClr val="4FAED9"/>
              </a:solidFill>
              <a:latin typeface="Arial" pitchFamily="34" charset="0"/>
            </a:endParaRP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Demonstrates flexible</a:t>
            </a:r>
            <a:r>
              <a:rPr lang="en-GB" sz="2800" b="1" dirty="0">
                <a:solidFill>
                  <a:srgbClr val="4FAED9"/>
                </a:solidFill>
                <a:latin typeface="Arial" pitchFamily="34" charset="0"/>
              </a:rPr>
              <a:t> </a:t>
            </a: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and secure deployment of third-party code at a Data Centre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Has potential as a mechanism for containerisation of user code uploads</a:t>
            </a:r>
          </a:p>
          <a:p>
            <a:pPr lvl="1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2800" b="1" dirty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35292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T3.5: Data mining environments</a:t>
            </a:r>
            <a:endParaRPr lang="en-GB" sz="4000" b="1" dirty="0">
              <a:solidFill>
                <a:srgbClr val="4FAED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1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7.01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5" y="229881"/>
            <a:ext cx="4785025" cy="60297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 bwMode="auto">
          <a:xfrm>
            <a:off x="6132935" y="1751302"/>
            <a:ext cx="2080718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GENIUS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Deliverable D3.7</a:t>
            </a:r>
          </a:p>
        </p:txBody>
      </p:sp>
    </p:spTree>
    <p:extLst>
      <p:ext uri="{BB962C8B-B14F-4D97-AF65-F5344CB8AC3E}">
        <p14:creationId xmlns:p14="http://schemas.microsoft.com/office/powerpoint/2010/main" val="9883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2" y="600348"/>
            <a:ext cx="8863999" cy="573736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1120" y="-56242"/>
            <a:ext cx="835292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Deliverables: status summary</a:t>
            </a:r>
          </a:p>
        </p:txBody>
      </p:sp>
    </p:spTree>
    <p:extLst>
      <p:ext uri="{BB962C8B-B14F-4D97-AF65-F5344CB8AC3E}">
        <p14:creationId xmlns:p14="http://schemas.microsoft.com/office/powerpoint/2010/main" val="330890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GENIUS legacy from WP3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take seriously our responsibility for dissemination of results and SW coming out of the R&amp;D </a:t>
            </a:r>
            <a:r>
              <a:rPr lang="en-US" dirty="0" err="1" smtClean="0"/>
              <a:t>programme</a:t>
            </a:r>
            <a:r>
              <a:rPr lang="en-US" dirty="0" smtClean="0"/>
              <a:t> using well-established Digital </a:t>
            </a:r>
            <a:r>
              <a:rPr lang="en-US" dirty="0" err="1"/>
              <a:t>C</a:t>
            </a:r>
            <a:r>
              <a:rPr lang="en-US" dirty="0" err="1" smtClean="0"/>
              <a:t>uration</a:t>
            </a:r>
            <a:r>
              <a:rPr lang="en-US" dirty="0" smtClean="0"/>
              <a:t> mechanisms (and avoiding ad-hoc, ephemeral web resources):</a:t>
            </a:r>
          </a:p>
          <a:p>
            <a:pPr lvl="1"/>
            <a:r>
              <a:rPr lang="en-US" dirty="0" smtClean="0"/>
              <a:t>Software and associated documentation in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/>
              <a:t>Mainstream electronic publishing (e.g. article in Astronomy &amp; Computing)</a:t>
            </a:r>
          </a:p>
          <a:p>
            <a:pPr lvl="1"/>
            <a:r>
              <a:rPr lang="en-US" dirty="0" smtClean="0"/>
              <a:t>Participation and integration in the international Virtual Observatory (developments of which adhere to the first two points)</a:t>
            </a:r>
          </a:p>
          <a:p>
            <a:pPr lvl="1"/>
            <a:r>
              <a:rPr lang="en-US" dirty="0" smtClean="0"/>
              <a:t>Re-use of knowledge in other areas and projects (e.g. taking forward FP7 GENIUS experience into H2020 ASTERICS)</a:t>
            </a:r>
          </a:p>
        </p:txBody>
      </p:sp>
    </p:spTree>
    <p:extLst>
      <p:ext uri="{BB962C8B-B14F-4D97-AF65-F5344CB8AC3E}">
        <p14:creationId xmlns:p14="http://schemas.microsoft.com/office/powerpoint/2010/main" val="260210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from WP3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0250"/>
            <a:ext cx="8229600" cy="4525963"/>
          </a:xfrm>
        </p:spPr>
        <p:txBody>
          <a:bodyPr/>
          <a:lstStyle/>
          <a:p>
            <a:r>
              <a:rPr lang="en-US" dirty="0" err="1" smtClean="0"/>
              <a:t>GitHub</a:t>
            </a:r>
            <a:r>
              <a:rPr lang="en-US" dirty="0" smtClean="0"/>
              <a:t> resources (whole or in part):</a:t>
            </a:r>
          </a:p>
          <a:p>
            <a:pPr lvl="1"/>
            <a:r>
              <a:rPr lang="en-US" dirty="0">
                <a:hlinkClick r:id="rId2"/>
              </a:rPr>
              <a:t>https://github.com/stvoutsin/</a:t>
            </a:r>
            <a:r>
              <a:rPr lang="en-US" dirty="0" smtClean="0">
                <a:hlinkClick r:id="rId2"/>
              </a:rPr>
              <a:t>pyrothorn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https://github.com/stvoutsin/tap-</a:t>
            </a:r>
            <a:r>
              <a:rPr lang="en-US" dirty="0" smtClean="0">
                <a:hlinkClick r:id="rId3"/>
              </a:rPr>
              <a:t>autocomplete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https://github.com/stvoutsin/</a:t>
            </a:r>
            <a:r>
              <a:rPr lang="en-US" dirty="0" smtClean="0">
                <a:hlinkClick r:id="rId4"/>
              </a:rPr>
              <a:t>taplib</a:t>
            </a:r>
            <a:endParaRPr lang="en-US" dirty="0"/>
          </a:p>
          <a:p>
            <a:r>
              <a:rPr lang="en-US" dirty="0" smtClean="0"/>
              <a:t>IVOA contributions:</a:t>
            </a:r>
          </a:p>
          <a:p>
            <a:pPr lvl="1"/>
            <a:r>
              <a:rPr lang="en-US" dirty="0">
                <a:hlinkClick r:id="rId5"/>
              </a:rPr>
              <a:t>http://wiki.ivoa.net/internal/IVOA/InterOpMay2016-DAL/adql-20160509.</a:t>
            </a:r>
            <a:r>
              <a:rPr lang="en-US" dirty="0" smtClean="0">
                <a:hlinkClick r:id="rId5"/>
              </a:rPr>
              <a:t>pdf</a:t>
            </a:r>
            <a:endParaRPr lang="en-US" dirty="0" smtClean="0"/>
          </a:p>
          <a:p>
            <a:r>
              <a:rPr lang="en-US" dirty="0" smtClean="0"/>
              <a:t>A&amp;C paper (submitted end Jan 2017):</a:t>
            </a:r>
          </a:p>
          <a:p>
            <a:pPr lvl="1"/>
            <a:r>
              <a:rPr lang="en-US" i="1" dirty="0" smtClean="0"/>
              <a:t>“Use of </a:t>
            </a:r>
            <a:r>
              <a:rPr lang="en-US" i="1" dirty="0" err="1" smtClean="0"/>
              <a:t>Docker</a:t>
            </a:r>
            <a:r>
              <a:rPr lang="en-US" i="1" dirty="0" smtClean="0"/>
              <a:t> for deployment and testing of astronomy software”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Centres</a:t>
            </a:r>
            <a:r>
              <a:rPr lang="en-US" dirty="0" smtClean="0"/>
              <a:t> using GENIUS-developed software:</a:t>
            </a:r>
          </a:p>
          <a:p>
            <a:pPr lvl="1"/>
            <a:r>
              <a:rPr lang="en-US" dirty="0" smtClean="0"/>
              <a:t>ESAC Science Data Centre</a:t>
            </a:r>
          </a:p>
          <a:p>
            <a:pPr lvl="1"/>
            <a:r>
              <a:rPr lang="en-US" dirty="0" smtClean="0"/>
              <a:t>Wide Field Astronomy Unit (University of Edinburgh, UK)</a:t>
            </a:r>
          </a:p>
          <a:p>
            <a:pPr lvl="1"/>
            <a:r>
              <a:rPr lang="en-US" dirty="0" smtClean="0"/>
              <a:t>In fact anywhere that uses IVOA infrastructure, e.g. ADQL parser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321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5.4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4" y="1016802"/>
            <a:ext cx="8170586" cy="3909234"/>
          </a:xfrm>
          <a:prstGeom prst="rect">
            <a:avLst/>
          </a:prstGeom>
        </p:spPr>
      </p:pic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3529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GENIUS WP3 in DPAC CU9 WP930</a:t>
            </a:r>
            <a:endParaRPr lang="en-GB" sz="3600" b="1" dirty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36448" y="2040191"/>
            <a:ext cx="437905" cy="197077"/>
          </a:xfrm>
          <a:prstGeom prst="rightArrow">
            <a:avLst/>
          </a:prstGeom>
          <a:gradFill rotWithShape="1">
            <a:gsLst>
              <a:gs pos="0">
                <a:schemeClr val="bg1"/>
              </a:gs>
              <a:gs pos="50000">
                <a:srgbClr val="FF6600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1A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54461" y="3570535"/>
            <a:ext cx="437905" cy="197077"/>
          </a:xfrm>
          <a:prstGeom prst="rightArrow">
            <a:avLst/>
          </a:prstGeom>
          <a:gradFill rotWithShape="1">
            <a:gsLst>
              <a:gs pos="0">
                <a:schemeClr val="bg1"/>
              </a:gs>
              <a:gs pos="50000">
                <a:srgbClr val="FF6600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1A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46303" y="3962988"/>
            <a:ext cx="437905" cy="197077"/>
          </a:xfrm>
          <a:prstGeom prst="rightArrow">
            <a:avLst/>
          </a:prstGeom>
          <a:gradFill rotWithShape="1">
            <a:gsLst>
              <a:gs pos="0">
                <a:schemeClr val="bg1"/>
              </a:gs>
              <a:gs pos="50000">
                <a:srgbClr val="FF6600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1A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746303" y="4153341"/>
            <a:ext cx="437905" cy="197077"/>
          </a:xfrm>
          <a:prstGeom prst="rightArrow">
            <a:avLst/>
          </a:prstGeom>
          <a:gradFill rotWithShape="1">
            <a:gsLst>
              <a:gs pos="0">
                <a:schemeClr val="bg1"/>
              </a:gs>
              <a:gs pos="50000">
                <a:srgbClr val="FF6600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1A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721879" y="4716748"/>
            <a:ext cx="437905" cy="197077"/>
          </a:xfrm>
          <a:prstGeom prst="rightArrow">
            <a:avLst/>
          </a:prstGeom>
          <a:gradFill rotWithShape="1">
            <a:gsLst>
              <a:gs pos="0">
                <a:schemeClr val="bg1"/>
              </a:gs>
              <a:gs pos="50000">
                <a:srgbClr val="FF6600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1A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783004" y="5350768"/>
            <a:ext cx="6264937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=&gt; 1.8 (out of total of 6.1) FTE to end of March 2017 </a:t>
            </a:r>
          </a:p>
        </p:txBody>
      </p:sp>
    </p:spTree>
    <p:extLst>
      <p:ext uri="{BB962C8B-B14F-4D97-AF65-F5344CB8AC3E}">
        <p14:creationId xmlns:p14="http://schemas.microsoft.com/office/powerpoint/2010/main" val="349252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131385" y="700219"/>
            <a:ext cx="8890354" cy="5216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2000" b="1" dirty="0" smtClean="0">
              <a:solidFill>
                <a:srgbClr val="4FAED9"/>
              </a:solidFill>
              <a:latin typeface="Arial" pitchFamily="34" charset="0"/>
            </a:endParaRP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T3.1: Technical Co-ordination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System </a:t>
            </a: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Requirements Specification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Systems Interface Control: ICDs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T3.2: Aspects of Archive (end-user) Interface Design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Subsystems interface infrastructure (affecting end-user experience</a:t>
            </a: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)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Enhanced features for User Interfaces</a:t>
            </a:r>
            <a:endParaRPr lang="en-GB" sz="2000" b="1" dirty="0">
              <a:solidFill>
                <a:srgbClr val="4FAED9"/>
              </a:solidFill>
              <a:latin typeface="Arial" pitchFamily="34" charset="0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T3.3: VO Infrastructure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Client-side “Table Access Protocol” (TAP) tool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International Virtual Observatory Alliance (IVOA) work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T3.4: Data Centre Collaboration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Distributed Query Processing (DQP) infrastructure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T3.5: Cloud-based Research and Data Mining </a:t>
            </a: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Environments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Virtual Machines and containerisation</a:t>
            </a:r>
            <a:endParaRPr lang="en-GB" sz="2000" b="1" dirty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165614"/>
            <a:ext cx="835292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Work </a:t>
            </a:r>
            <a:r>
              <a:rPr lang="en-GB" sz="4000" b="1" dirty="0">
                <a:solidFill>
                  <a:srgbClr val="4FAED9"/>
                </a:solidFill>
                <a:latin typeface="Arial" pitchFamily="34" charset="0"/>
              </a:rPr>
              <a:t>B</a:t>
            </a: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reakdown </a:t>
            </a:r>
            <a:r>
              <a:rPr lang="en-GB" sz="4000" b="1" dirty="0">
                <a:solidFill>
                  <a:srgbClr val="4FAED9"/>
                </a:solidFill>
                <a:latin typeface="Arial" pitchFamily="34" charset="0"/>
              </a:rPr>
              <a:t>S</a:t>
            </a: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tructure</a:t>
            </a:r>
            <a:endParaRPr lang="en-GB" sz="4000" b="1" dirty="0">
              <a:solidFill>
                <a:srgbClr val="4FAED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5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804279" y="936683"/>
            <a:ext cx="7983887" cy="403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2800" b="1" dirty="0" smtClean="0">
              <a:solidFill>
                <a:srgbClr val="4FAED9"/>
              </a:solidFill>
              <a:latin typeface="Arial" charset="0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Good communication channels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On-line collaborative tools (Wiki, SVN, teleconferencing)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>
                <a:solidFill>
                  <a:srgbClr val="4FAED9"/>
                </a:solidFill>
                <a:latin typeface="Arial" pitchFamily="34" charset="0"/>
              </a:rPr>
              <a:t>Requirements Specification 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SRS documented (Milestone MS6)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>
                <a:solidFill>
                  <a:srgbClr val="4FAED9"/>
                </a:solidFill>
                <a:latin typeface="Arial" pitchFamily="34" charset="0"/>
              </a:rPr>
              <a:t>Formal interface control established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e</a:t>
            </a: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.g</a:t>
            </a:r>
            <a:r>
              <a:rPr lang="en-GB" sz="2000" b="1" dirty="0">
                <a:solidFill>
                  <a:srgbClr val="4FAED9"/>
                </a:solidFill>
                <a:latin typeface="Arial" pitchFamily="34" charset="0"/>
              </a:rPr>
              <a:t>. DQP ICD (Deliverable D3.1</a:t>
            </a: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)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000" b="1" dirty="0" smtClean="0">
              <a:solidFill>
                <a:srgbClr val="4FAED9"/>
              </a:solidFill>
              <a:latin typeface="Arial" pitchFamily="34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Symbol" charset="0"/>
              <a:buChar char=""/>
            </a:pP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and ensures good coordination between the 20 individuals involved in DPAC CU9 WP930 (presently a total of 6.1 FTE with 2.5 FTE at ESDC, 1.8 FTE national funding agencies and 1.8 FTE currently resourced via GENIUS in WP3)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Symbol" charset="0"/>
              <a:buChar char=""/>
            </a:pPr>
            <a:endParaRPr lang="en-GB" sz="2000" b="1" dirty="0" smtClean="0">
              <a:solidFill>
                <a:srgbClr val="4FAED9"/>
              </a:solidFill>
              <a:latin typeface="Arial" pitchFamily="34" charset="0"/>
            </a:endParaRP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2000" b="1" dirty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35292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T3.1: Technical Co-ordination</a:t>
            </a:r>
            <a:endParaRPr lang="en-GB" sz="4000" b="1" dirty="0">
              <a:solidFill>
                <a:srgbClr val="4FAED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9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3529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T3.1 (cont.): Integration with DPAC</a:t>
            </a:r>
            <a:endParaRPr lang="en-GB" sz="3600" b="1" dirty="0">
              <a:solidFill>
                <a:srgbClr val="4FAED9"/>
              </a:solidFill>
              <a:latin typeface="Arial" pitchFamily="34" charset="0"/>
            </a:endParaRPr>
          </a:p>
        </p:txBody>
      </p:sp>
      <p:pic>
        <p:nvPicPr>
          <p:cNvPr id="4" name="Picture 3" descr="Screen Shot 2014-12-10 at 11.5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1" y="936037"/>
            <a:ext cx="3772420" cy="46677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64" y="948019"/>
            <a:ext cx="3748156" cy="46558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3300226" y="5771550"/>
            <a:ext cx="2080718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GENIUS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Deliverable D3.1</a:t>
            </a:r>
          </a:p>
        </p:txBody>
      </p:sp>
    </p:spTree>
    <p:extLst>
      <p:ext uri="{BB962C8B-B14F-4D97-AF65-F5344CB8AC3E}">
        <p14:creationId xmlns:p14="http://schemas.microsoft.com/office/powerpoint/2010/main" val="60946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395536" y="879968"/>
            <a:ext cx="8062664" cy="5065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2800" b="1" dirty="0" smtClean="0">
              <a:solidFill>
                <a:srgbClr val="4FAED9"/>
              </a:solidFill>
              <a:latin typeface="Arial" charset="0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End-user experience depends on propagation of relevant information through the system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Primary mechanism for interface specification within DPAC is a data model “Dictionary Tool”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Some key infrastructural features missing from the GENIUS/CU9 perspective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Concentrated on these before proceeding any contributions to the User Interface itself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Gaia archive UI enhancements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/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0" y="260648"/>
            <a:ext cx="9143999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4FAED9"/>
                </a:solidFill>
                <a:latin typeface="Arial" pitchFamily="34" charset="0"/>
              </a:rPr>
              <a:t>T3.2: Aspects of Archive Interface Design</a:t>
            </a:r>
            <a:endParaRPr lang="en-GB" sz="3200" b="1" dirty="0">
              <a:solidFill>
                <a:srgbClr val="4FAED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7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395536" y="920981"/>
            <a:ext cx="8363434" cy="30172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3600" b="1" dirty="0" smtClean="0">
              <a:solidFill>
                <a:srgbClr val="4FAED9"/>
              </a:solidFill>
              <a:latin typeface="Arial" charset="0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New metadata fields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600" b="1" dirty="0" smtClean="0">
                <a:solidFill>
                  <a:srgbClr val="4FAED9"/>
                </a:solidFill>
                <a:latin typeface="Arial" pitchFamily="34" charset="0"/>
              </a:rPr>
              <a:t>Additional propagation features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Ensure UIs contain all necessary information</a:t>
            </a: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800" b="1" dirty="0" smtClean="0">
                <a:solidFill>
                  <a:srgbClr val="4FAED9"/>
                </a:solidFill>
                <a:latin typeface="Arial" pitchFamily="34" charset="0"/>
              </a:rPr>
              <a:t>New version of tool released Q2 2016</a:t>
            </a:r>
          </a:p>
          <a:p>
            <a:pPr marL="1200150" lvl="2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In good time for DR1 developments</a:t>
            </a: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51520" y="150749"/>
            <a:ext cx="8352928" cy="1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T3.2 (cont.): Dictionary Tool enhancements</a:t>
            </a:r>
            <a:endParaRPr lang="en-GB" sz="4000" b="1" dirty="0">
              <a:solidFill>
                <a:srgbClr val="4FAED9"/>
              </a:solidFill>
              <a:latin typeface="Arial" pitchFamily="34" charset="0"/>
            </a:endParaRPr>
          </a:p>
        </p:txBody>
      </p:sp>
      <p:pic>
        <p:nvPicPr>
          <p:cNvPr id="2" name="Picture 1" descr="Screen Shot 2014-12-10 at 15.07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8091"/>
            <a:ext cx="9144000" cy="17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1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395536" y="615706"/>
            <a:ext cx="8363434" cy="30172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3600" b="1" dirty="0" smtClean="0">
              <a:solidFill>
                <a:srgbClr val="4FAED9"/>
              </a:solidFill>
              <a:latin typeface="Arial" charset="0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 smtClean="0">
                <a:solidFill>
                  <a:srgbClr val="4FAED9"/>
                </a:solidFill>
                <a:latin typeface="Arial" pitchFamily="34" charset="0"/>
              </a:rPr>
              <a:t>Auto-complete identified under beta-testing as a “nice-to-have” feature</a:t>
            </a:r>
          </a:p>
          <a:p>
            <a:pPr lvl="1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2800" b="1" dirty="0" smtClean="0">
              <a:solidFill>
                <a:srgbClr val="4FAED9"/>
              </a:solidFill>
              <a:latin typeface="Arial" pitchFamily="34" charset="0"/>
            </a:endParaRP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97698" y="40850"/>
            <a:ext cx="8902806" cy="1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4FAED9"/>
                </a:solidFill>
                <a:latin typeface="Arial" pitchFamily="34" charset="0"/>
              </a:rPr>
              <a:t>T3.2 (cont.): Gaia archive UI enhancements</a:t>
            </a:r>
            <a:endParaRPr lang="en-GB" sz="4000" b="1" dirty="0">
              <a:solidFill>
                <a:srgbClr val="4FAED9"/>
              </a:solidFill>
              <a:latin typeface="Arial" pitchFamily="34" charset="0"/>
            </a:endParaRPr>
          </a:p>
        </p:txBody>
      </p:sp>
      <p:pic>
        <p:nvPicPr>
          <p:cNvPr id="2" name="Picture 1" descr="gac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703" b="22379"/>
          <a:stretch/>
        </p:blipFill>
        <p:spPr>
          <a:xfrm>
            <a:off x="36636" y="1778935"/>
            <a:ext cx="5837506" cy="4527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6571365" y="3150437"/>
            <a:ext cx="2294493" cy="14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GENIUS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Deliverable D3.4</a:t>
            </a:r>
          </a:p>
          <a:p>
            <a:pPr algn="ctr">
              <a:lnSpc>
                <a:spcPct val="90000"/>
              </a:lnSpc>
            </a:pPr>
            <a:endParaRPr lang="en-US" sz="2000" dirty="0">
              <a:solidFill>
                <a:srgbClr val="4FAED9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4FAED9"/>
                </a:solidFill>
              </a:rPr>
              <a:t>Will appear in next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4FAED9"/>
                </a:solidFill>
              </a:rPr>
              <a:t>r</a:t>
            </a:r>
            <a:r>
              <a:rPr lang="en-US" sz="2000" dirty="0" smtClean="0">
                <a:solidFill>
                  <a:srgbClr val="4FAED9"/>
                </a:solidFill>
              </a:rPr>
              <a:t>elease of GACS</a:t>
            </a:r>
          </a:p>
        </p:txBody>
      </p:sp>
    </p:spTree>
    <p:extLst>
      <p:ext uri="{BB962C8B-B14F-4D97-AF65-F5344CB8AC3E}">
        <p14:creationId xmlns:p14="http://schemas.microsoft.com/office/powerpoint/2010/main" val="213336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1" grpId="0" autoUpdateAnimBg="0"/>
    </p:bldLst>
  </p:timing>
</p:sld>
</file>

<file path=ppt/theme/theme1.xml><?xml version="1.0" encoding="utf-8"?>
<a:theme xmlns:a="http://schemas.openxmlformats.org/drawingml/2006/main" name="Plantilla JOCS'05">
  <a:themeElements>
    <a:clrScheme name="Plantilla JOCS'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 JOCS'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rgbClr val="FF6600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1ABA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rgbClr val="FF6600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1ABA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lnSpc>
            <a:spcPct val="90000"/>
          </a:lnSpc>
          <a:defRPr sz="4000" dirty="0" smtClean="0">
            <a:solidFill>
              <a:srgbClr val="4FAED9"/>
            </a:solidFill>
          </a:defRPr>
        </a:defPPr>
      </a:lstStyle>
    </a:txDef>
  </a:objectDefaults>
  <a:extraClrSchemeLst>
    <a:extraClrScheme>
      <a:clrScheme name="Plantilla JOCS'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JOCS'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1018</Words>
  <Application>Microsoft Macintosh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Plantilla JOCS'05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GENIUS legacy from WP3</vt:lpstr>
      <vt:lpstr>Examples from WP3</vt:lpstr>
    </vt:vector>
  </TitlesOfParts>
  <Manager/>
  <Company>University of Edinburgh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WP3: System Design</dc:title>
  <dc:subject/>
  <dc:creator>Nigel Hambly</dc:creator>
  <cp:keywords/>
  <dc:description/>
  <cp:lastModifiedBy>Nigel Hambly</cp:lastModifiedBy>
  <cp:revision>84</cp:revision>
  <dcterms:created xsi:type="dcterms:W3CDTF">2014-12-10T09:26:06Z</dcterms:created>
  <dcterms:modified xsi:type="dcterms:W3CDTF">2017-04-10T15:03:52Z</dcterms:modified>
  <cp:category/>
</cp:coreProperties>
</file>