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1.jpg" ContentType="image/jpeg"/>
  <Override PartName="/ppt/media/image15.jpg" ContentType="image/jpeg"/>
  <Override PartName="/ppt/media/image16.jpg" ContentType="image/jpeg"/>
  <Override PartName="/ppt/media/image19.jpg" ContentType="image/jpeg"/>
  <Override PartName="/ppt/media/image21.jpg" ContentType="image/jpeg"/>
  <Override PartName="/ppt/media/image23.jpg" ContentType="image/jpeg"/>
  <Override PartName="/ppt/media/image24.jpg" ContentType="image/jpeg"/>
  <Override PartName="/ppt/media/image27.jpg" ContentType="image/jpeg"/>
  <Override PartName="/ppt/media/image32.jpg" ContentType="image/jpeg"/>
  <Override PartName="/ppt/media/image34.jpg" ContentType="image/jpeg"/>
  <Override PartName="/ppt/notesSlides/notesSlide5.xml" ContentType="application/vnd.openxmlformats-officedocument.presentationml.notesSlide+xml"/>
  <Override PartName="/ppt/media/image35.jpg" ContentType="image/jpeg"/>
  <Override PartName="/ppt/notesSlides/notesSlide6.xml" ContentType="application/vnd.openxmlformats-officedocument.presentationml.notesSlide+xml"/>
  <Override PartName="/ppt/media/image39.jpg" ContentType="image/jpeg"/>
  <Override PartName="/ppt/media/image40.jpg" ContentType="image/jpeg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33"/>
  </p:notesMasterIdLst>
  <p:handoutMasterIdLst>
    <p:handoutMasterId r:id="rId34"/>
  </p:handoutMasterIdLst>
  <p:sldIdLst>
    <p:sldId id="257" r:id="rId2"/>
    <p:sldId id="346" r:id="rId3"/>
    <p:sldId id="394" r:id="rId4"/>
    <p:sldId id="380" r:id="rId5"/>
    <p:sldId id="348" r:id="rId6"/>
    <p:sldId id="409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92" r:id="rId17"/>
    <p:sldId id="393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408" r:id="rId28"/>
    <p:sldId id="410" r:id="rId29"/>
    <p:sldId id="411" r:id="rId30"/>
    <p:sldId id="412" r:id="rId31"/>
    <p:sldId id="413" r:id="rId32"/>
  </p:sldIdLst>
  <p:sldSz cx="9144000" cy="6858000" type="screen4x3"/>
  <p:notesSz cx="6797675" cy="9928225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800" b="1" kern="1200">
        <a:solidFill>
          <a:srgbClr val="01ABA3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rgbClr val="01ABA3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rgbClr val="01ABA3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rgbClr val="01ABA3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rgbClr val="01ABA3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rgbClr val="01ABA3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rgbClr val="01ABA3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rgbClr val="01ABA3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rgbClr val="01ABA3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88A5"/>
    <a:srgbClr val="0C7A94"/>
    <a:srgbClr val="096DB1"/>
    <a:srgbClr val="CC0000"/>
    <a:srgbClr val="4FAED9"/>
    <a:srgbClr val="000000"/>
    <a:srgbClr val="339933"/>
    <a:srgbClr val="990000"/>
    <a:srgbClr val="FF7C8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1" autoAdjust="0"/>
    <p:restoredTop sz="94552" autoAdjust="0"/>
  </p:normalViewPr>
  <p:slideViewPr>
    <p:cSldViewPr>
      <p:cViewPr varScale="1">
        <p:scale>
          <a:sx n="119" d="100"/>
          <a:sy n="119" d="100"/>
        </p:scale>
        <p:origin x="80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262" y="-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9" tIns="46045" rIns="92089" bIns="46045" numCol="1" anchor="t" anchorCtr="0" compatLnSpc="1">
            <a:prstTxWarp prst="textNoShape">
              <a:avLst/>
            </a:prstTxWarp>
          </a:bodyPr>
          <a:lstStyle>
            <a:lvl1pPr defTabSz="92075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9" tIns="46045" rIns="92089" bIns="46045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9" tIns="46045" rIns="92089" bIns="46045" numCol="1" anchor="b" anchorCtr="0" compatLnSpc="1">
            <a:prstTxWarp prst="textNoShape">
              <a:avLst/>
            </a:prstTxWarp>
          </a:bodyPr>
          <a:lstStyle>
            <a:lvl1pPr defTabSz="92075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9" tIns="46045" rIns="92089" bIns="46045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AE6C9ED-838A-479B-BAE9-28D9448E010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6489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9" tIns="46045" rIns="92089" bIns="46045" numCol="1" anchor="t" anchorCtr="0" compatLnSpc="1">
            <a:prstTxWarp prst="textNoShape">
              <a:avLst/>
            </a:prstTxWarp>
          </a:bodyPr>
          <a:lstStyle>
            <a:lvl1pPr defTabSz="920750"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9" tIns="46045" rIns="92089" bIns="46045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9" tIns="46045" rIns="92089" bIns="460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noProof="0" smtClean="0"/>
              <a:t>Haga clic para modificar el estilo de texto del patrón</a:t>
            </a:r>
          </a:p>
          <a:p>
            <a:pPr lvl="1"/>
            <a:r>
              <a:rPr lang="ca-ES" noProof="0" smtClean="0"/>
              <a:t>Segundo nivel</a:t>
            </a:r>
          </a:p>
          <a:p>
            <a:pPr lvl="2"/>
            <a:r>
              <a:rPr lang="ca-ES" noProof="0" smtClean="0"/>
              <a:t>Tercer nivel</a:t>
            </a:r>
          </a:p>
          <a:p>
            <a:pPr lvl="3"/>
            <a:r>
              <a:rPr lang="ca-ES" noProof="0" smtClean="0"/>
              <a:t>Cuarto nivel</a:t>
            </a:r>
          </a:p>
          <a:p>
            <a:pPr lvl="4"/>
            <a:r>
              <a:rPr lang="ca-ES" noProof="0" smtClean="0"/>
              <a:t>Quinto nivel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9" tIns="46045" rIns="92089" bIns="46045" numCol="1" anchor="b" anchorCtr="0" compatLnSpc="1">
            <a:prstTxWarp prst="textNoShape">
              <a:avLst/>
            </a:prstTxWarp>
          </a:bodyPr>
          <a:lstStyle>
            <a:lvl1pPr defTabSz="920750"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9" tIns="46045" rIns="92089" bIns="46045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4CED3248-C18D-4BA3-A32F-08E1E45FD7CE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57302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D3248-C18D-4BA3-A32F-08E1E45FD7CE}" type="slidenum">
              <a:rPr lang="ca-ES" smtClean="0"/>
              <a:pPr>
                <a:defRPr/>
              </a:pPr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36309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ED3248-C18D-4BA3-A32F-08E1E45FD7CE}" type="slidenum">
              <a:rPr lang="ca-ES" smtClean="0"/>
              <a:pPr>
                <a:defRPr/>
              </a:pPr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40727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0BD5C7-6883-7C47-B24C-63A0CB2A9BC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341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CSIC=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Consejo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Superior de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Investigaciones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Científicas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/</a:t>
            </a:r>
            <a:r>
              <a:rPr lang="fr-FR" sz="1100" kern="1200" baseline="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équivalent CNRS Espagne, Enrique </a:t>
            </a:r>
            <a:r>
              <a:rPr lang="fr-FR" sz="1100" kern="1200" baseline="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Solano</a:t>
            </a:r>
            <a:r>
              <a:rPr lang="fr-FR" sz="1100" kern="1200" baseline="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, Madrid</a:t>
            </a: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KU=</a:t>
            </a:r>
            <a:r>
              <a:rPr lang="fr-FR" sz="1100" b="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Kyoto </a:t>
            </a:r>
            <a:r>
              <a:rPr lang="fr-FR" sz="1100" b="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University</a:t>
            </a:r>
            <a:r>
              <a:rPr lang="fr-FR" sz="1100" b="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,</a:t>
            </a:r>
            <a:r>
              <a:rPr lang="fr-FR" sz="1100" b="0" kern="1200" baseline="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Prof </a:t>
            </a:r>
            <a:r>
              <a:rPr lang="fr-FR" sz="1100" b="0" kern="1200" baseline="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Yamada</a:t>
            </a: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FFCUL=</a:t>
            </a:r>
            <a:r>
              <a:rPr lang="fr-FR" sz="1100" b="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Fundação</a:t>
            </a:r>
            <a:r>
              <a:rPr lang="fr-FR" sz="1100" b="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da </a:t>
            </a:r>
            <a:r>
              <a:rPr lang="fr-FR" sz="1100" b="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Faculdade</a:t>
            </a:r>
            <a:r>
              <a:rPr lang="fr-FR" sz="1100" b="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de </a:t>
            </a:r>
            <a:r>
              <a:rPr lang="fr-FR" sz="1100" b="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Ciências</a:t>
            </a:r>
            <a:r>
              <a:rPr lang="fr-FR" sz="1100" b="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da </a:t>
            </a:r>
            <a:r>
              <a:rPr lang="fr-FR" sz="1100" b="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Universidade</a:t>
            </a:r>
            <a:r>
              <a:rPr lang="fr-FR" sz="1100" b="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de Lisboa,</a:t>
            </a:r>
            <a:r>
              <a:rPr lang="fr-FR" sz="1100" b="0" kern="1200" baseline="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b="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Andre</a:t>
            </a:r>
            <a:r>
              <a:rPr lang="fr-FR" sz="1100" b="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́ </a:t>
            </a:r>
            <a:r>
              <a:rPr lang="fr-FR" sz="1100" b="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Moitinho</a:t>
            </a:r>
            <a:r>
              <a:rPr lang="fr-FR" sz="1100" b="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UAC=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University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of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Corunã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 Minia</a:t>
            </a:r>
            <a:r>
              <a:rPr lang="fr-FR" sz="1100" kern="1200" baseline="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baseline="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Manteiga</a:t>
            </a:r>
            <a:endParaRPr lang="fr-FR" sz="1100" kern="1200" baseline="0" dirty="0" smtClean="0">
              <a:solidFill>
                <a:schemeClr val="tx1"/>
              </a:solidFill>
              <a:effectLst/>
              <a:latin typeface="Gill Sans" charset="0"/>
              <a:ea typeface="ＭＳ Ｐゴシック" pitchFamily="-106" charset="-128"/>
              <a:cs typeface="ＭＳ Ｐゴシック" pitchFamily="-106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0BD5C7-6883-7C47-B24C-63A0CB2A9BC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492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Cepheids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The catalogue of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Ngeow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(2012) has been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It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provides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distance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modulus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for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Cepheids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Wesenheit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function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error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the distance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modulus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has been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estimated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by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adding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quadratically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dispersion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around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-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senheit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function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,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uncertainty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the distance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modulus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of the LMC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to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calibrate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relation, the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I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-magnitude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error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and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overall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dispersion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seen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by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Ngeow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(2012)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when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comparing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their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distance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modulus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to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other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methods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(0.2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mag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). The latter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needed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in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order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get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distance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moduli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consistent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Hipparcos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parallaxes. The catalogue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contains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233 Tycho-2 stars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σ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πE &lt; 0.1 mas. </a:t>
            </a:r>
            <a:endParaRPr lang="fr-FR" dirty="0" smtClean="0"/>
          </a:p>
          <a:p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RRLyrae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For TGAS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catalogue of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Maintz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(2005). </a:t>
            </a:r>
            <a:endParaRPr lang="fr-FR" dirty="0" smtClean="0"/>
          </a:p>
          <a:p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computed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distance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modulus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magnitude inde- </a:t>
            </a:r>
            <a:endParaRPr lang="fr-FR" dirty="0" smtClean="0"/>
          </a:p>
          <a:p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pendent of extinction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J−K=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 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−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AK 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(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J 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−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). The extinction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AJ 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−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AK </a:t>
            </a:r>
            <a:endParaRPr lang="fr-FR" dirty="0" smtClean="0"/>
          </a:p>
          <a:p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coefficients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were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computed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applying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Fitzpatrick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&amp; Massa (2007) extinction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curve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Castelli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&amp;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Kurucz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(2003)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SEDs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derived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from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period-luminosity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relation of Mu-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raveva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et al. (2015) and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colours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were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derived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from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Catelan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(2004)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transformed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in the 2MASS system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transforma-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tions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of Carpenter (2001). The catalogue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contains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150 Tycho-2 stars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σ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πE &lt; 0.1 mas. </a:t>
            </a: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RAVE (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Kordopatis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et al. 2013)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distances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from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Binney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et al. (2014). It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contains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6850 Tycho-2 stars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σ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πE &lt; 0.1 mas. A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comparison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Hipparcos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has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shown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presence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of 24% of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outliers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mainly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due to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dwarf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/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giant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mis-classifications.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Strong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outliers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are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also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seen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in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comparison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TGAS but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they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represent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only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1% of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sample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A global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parallax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offset of 0.07±0.005 mas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seen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strong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variation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sky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posi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-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tion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(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0.3 mas amplitude). This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only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catalogue, to-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gether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LMC,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that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present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significant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positive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parallax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bias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(Table 2). To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further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study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presence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of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systematic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ef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-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fects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in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localized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regions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sky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that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could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affect the RAVE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results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another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test has been made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time all the 192 655 </a:t>
            </a: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LAMOST DR1 (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Luo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et al. 2015).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Same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method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as for APOGEE. It leads to 451 stars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σ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πE &lt; 0.1 mas. No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sig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-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nificant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parallax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difference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detected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sample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</a:t>
            </a:r>
            <a:endParaRPr lang="fr-FR" dirty="0" smtClean="0"/>
          </a:p>
          <a:p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APOGEE (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Holtzman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et al. 2015). Distance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moduli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were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computed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Bayesian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method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Padova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isochrones (Bressan et al. 2012, CMD 2.7) and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magnitude inde- pendent of extinction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J−K.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prior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the mass distribution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IMF of Chabrier (2001)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while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prior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age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cho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- sen flat. Stars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too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far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from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isochrones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were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rejected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χ20.99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criterion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It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led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to 3100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Tycho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stars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σ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πE &lt; 0.1 mas. A global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parallax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difference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of −0.06 ± 0.006 mas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found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strong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variation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magnitude,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brighter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PASTEL (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Soubiran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et al. 2016).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Same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method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as for APOGEE. It leads to 917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Tycho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stars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σ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πE &lt; 0.1 mas. No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signifi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- cant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parallax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difference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found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except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for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blue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stars (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J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- </a:t>
            </a:r>
            <a:r>
              <a:rPr lang="fr-FR" sz="1100" i="1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&lt;0.3),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difference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up to 0.3 mas,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most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probably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linked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to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spectro-photometric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distance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determination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that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has been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less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tested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those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young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massive stars and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more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dependent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age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prior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Therefore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only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stars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J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-</a:t>
            </a:r>
            <a:r>
              <a:rPr lang="fr-FR" sz="1100" i="1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&gt;0.3 are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in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summary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Table 2 </a:t>
            </a: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APOKASC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distances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provided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by Rodrigues et al. (2014)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derived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both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Kepler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asteroseismologic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and APOGEE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spectroscopic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parameters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It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contains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984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Tycho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sources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σ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πE &lt; 0.1 mas.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median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σ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πE of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catalogue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0.02 mas. A global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parallax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difference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of −0.07 ± 0.009 mas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seen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strong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variation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magnitude,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similar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to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what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found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APOGEE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resu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0BD5C7-6883-7C47-B24C-63A0CB2A9BC4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530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Cepheids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The catalogue of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Ngeow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(2012) has been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It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provides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distance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modulus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for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Cepheids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Wesenheit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function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error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the distance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modulus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has been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estimated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by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adding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quadratically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dispersion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around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-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senheit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function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,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uncertainty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the distance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modulus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of the LMC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to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calibrate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relation, the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I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-magnitude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error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and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overall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dispersion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seen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by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Ngeow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(2012)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when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comparing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their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distance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modulus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to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other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methods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(0.2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mag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). The latter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needed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in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order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get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distance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moduli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consistent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Hipparcos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parallaxes. The catalogue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contains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233 Tycho-2 stars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σ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πE &lt; 0.1 mas. </a:t>
            </a:r>
            <a:endParaRPr lang="fr-FR" dirty="0" smtClean="0"/>
          </a:p>
          <a:p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RRLyrae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For TGAS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catalogue of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Maintz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(2005). </a:t>
            </a:r>
            <a:endParaRPr lang="fr-FR" dirty="0" smtClean="0"/>
          </a:p>
          <a:p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computed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distance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modulus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magnitude inde- </a:t>
            </a:r>
            <a:endParaRPr lang="fr-FR" dirty="0" smtClean="0"/>
          </a:p>
          <a:p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pendent of extinction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J−K=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 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−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AK 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(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J 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−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). The extinction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AJ 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−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AK </a:t>
            </a:r>
            <a:endParaRPr lang="fr-FR" dirty="0" smtClean="0"/>
          </a:p>
          <a:p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coefficients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were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computed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applying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Fitzpatrick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&amp; Massa (2007) extinction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curve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Castelli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&amp;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Kurucz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(2003)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SEDs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derived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from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period-luminosity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relation of Mu-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raveva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et al. (2015) and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colours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were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derived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from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Catelan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(2004)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transformed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in the 2MASS system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transforma-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tions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of Carpenter (2001). The catalogue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contains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150 Tycho-2 stars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σ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πE &lt; 0.1 mas. </a:t>
            </a: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RAVE (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Kordopatis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et al. 2013)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distances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from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Binney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et al. (2014). It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contains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6850 Tycho-2 stars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σ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πE &lt; 0.1 mas. A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comparison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Hipparcos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has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shown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presence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of 24% of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outliers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mainly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due to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dwarf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/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giant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mis-classifications.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Strong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outliers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are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also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seen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in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comparison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TGAS but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they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represent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only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1% of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sample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A global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parallax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offset of 0.07±0.005 mas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seen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strong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variation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sky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position (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0.3 mas amplitude). This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only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catalogue,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together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LMC,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that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present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significant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positive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parallax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bias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(Table 2). To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further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study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presence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of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systematic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effects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in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localized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regions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sky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that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could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affect the RAVE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results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another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test has been made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time all the 192 655 </a:t>
            </a: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LAMOST DR1 (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Luo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et al. 2015).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Same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method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as for APOGEE. It leads to 451 stars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σ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πE &lt; 0.1 mas. No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significant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parallax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difference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detected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sample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</a:t>
            </a:r>
            <a:endParaRPr lang="fr-FR" dirty="0" smtClean="0"/>
          </a:p>
          <a:p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APOGEE (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Holtzman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et al. 2015). Distance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moduli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were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computed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Bayesian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method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Padova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isochrones (Bressan et al. 2012, CMD 2.7) and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magnitude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independent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of extinction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J−K.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prior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the mass distribution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IMF of Chabrier (2001)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while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prior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age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chosen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flat. Stars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too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far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from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isochrones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were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rejected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χ20.99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criterion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It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led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to 3100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Tycho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stars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σ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πE &lt; 0.1 mas. A global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parallax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difference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of −0.06 ± 0.006 mas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found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strong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variation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magnitude,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brighter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PASTEL (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Soubiran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et al. 2016).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Same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method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as for APOGEE. It leads to 917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Tycho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stars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σ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πE &lt; 0.1 mas. No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significant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parallax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difference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found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except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for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blue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stars (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J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- </a:t>
            </a:r>
            <a:r>
              <a:rPr lang="fr-FR" sz="1100" i="1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&lt;0.3),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difference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up to 0.3 mas,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most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probably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linked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to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spectro-photometric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distance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determination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that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has been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less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tested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those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young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massive stars and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more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dependent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on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age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prior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Therefore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only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stars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i="1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J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-</a:t>
            </a:r>
            <a:r>
              <a:rPr lang="fr-FR" sz="1100" i="1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K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&gt;0.3 are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in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summary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Table 2 </a:t>
            </a: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APOKASC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distances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provided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by Rodrigues et al. (2014)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derived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using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both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Kepler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asteroseismologic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and APOGEE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spectroscopic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parameters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. It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contains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984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Tycho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sources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σ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πE &lt; 0.1 mas. The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median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σ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πE of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this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catalogue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0.02 mas. A global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parallax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difference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of −0.07 ± 0.009 mas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is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seen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a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strong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variation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magnitude,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similar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to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what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was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found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with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the APOGEE </a:t>
            </a:r>
            <a:r>
              <a:rPr lang="fr-FR" sz="1100" kern="1200" dirty="0" err="1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resu</a:t>
            </a:r>
            <a:r>
              <a:rPr lang="fr-FR" sz="11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0BD5C7-6883-7C47-B24C-63A0CB2A9BC4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06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0BD5C7-6883-7C47-B24C-63A0CB2A9BC4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43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820306"/>
          </a:xfrm>
          <a:prstGeom prst="rect">
            <a:avLst/>
          </a:prstGeom>
        </p:spPr>
        <p:txBody>
          <a:bodyPr vert="horz"/>
          <a:lstStyle>
            <a:lvl1pPr algn="ctr">
              <a:defRPr sz="4000">
                <a:solidFill>
                  <a:srgbClr val="429ED0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0306"/>
          </a:xfrm>
          <a:prstGeom prst="rect">
            <a:avLst/>
          </a:prstGeom>
        </p:spPr>
        <p:txBody>
          <a:bodyPr vert="horz"/>
          <a:lstStyle>
            <a:lvl1pPr algn="ctr">
              <a:defRPr sz="4000">
                <a:solidFill>
                  <a:srgbClr val="429ED0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26338"/>
            <a:ext cx="8229600" cy="48998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9ED0"/>
                </a:solidFill>
              </a:defRPr>
            </a:lvl1pPr>
            <a:lvl2pPr>
              <a:defRPr sz="2200">
                <a:solidFill>
                  <a:srgbClr val="429ED0"/>
                </a:solidFill>
              </a:defRPr>
            </a:lvl2pPr>
            <a:lvl3pPr>
              <a:defRPr sz="2200">
                <a:solidFill>
                  <a:srgbClr val="429ED0"/>
                </a:solidFill>
              </a:defRPr>
            </a:lvl3pPr>
            <a:lvl4pPr>
              <a:defRPr>
                <a:solidFill>
                  <a:srgbClr val="429ED0"/>
                </a:solidFill>
              </a:defRPr>
            </a:lvl4pPr>
            <a:lvl5pPr>
              <a:defRPr>
                <a:solidFill>
                  <a:srgbClr val="429ED0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33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necteur droit 15"/>
          <p:cNvCxnSpPr/>
          <p:nvPr userDrawn="1"/>
        </p:nvCxnSpPr>
        <p:spPr>
          <a:xfrm>
            <a:off x="435097" y="1124744"/>
            <a:ext cx="8006908" cy="1444"/>
          </a:xfrm>
          <a:prstGeom prst="line">
            <a:avLst/>
          </a:prstGeom>
          <a:effectLst>
            <a:glow rad="63500">
              <a:schemeClr val="accent5">
                <a:alpha val="45000"/>
                <a:satMod val="12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8" name="Espace réservé du contenu 2"/>
          <p:cNvSpPr>
            <a:spLocks noGrp="1"/>
          </p:cNvSpPr>
          <p:nvPr>
            <p:ph idx="1"/>
          </p:nvPr>
        </p:nvSpPr>
        <p:spPr>
          <a:xfrm>
            <a:off x="301653" y="1340769"/>
            <a:ext cx="8540702" cy="51256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2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476425" y="6527518"/>
            <a:ext cx="1898861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8378" y="6527518"/>
            <a:ext cx="6108047" cy="365125"/>
          </a:xfrm>
          <a:prstGeom prst="rect">
            <a:avLst/>
          </a:prstGeom>
        </p:spPr>
        <p:txBody>
          <a:bodyPr/>
          <a:lstStyle>
            <a:lvl1pPr algn="l">
              <a:defRPr sz="923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75282" y="6527518"/>
            <a:ext cx="457338" cy="365125"/>
          </a:xfrm>
          <a:prstGeom prst="rect">
            <a:avLst/>
          </a:prstGeom>
        </p:spPr>
        <p:txBody>
          <a:bodyPr/>
          <a:lstStyle>
            <a:lvl1pPr>
              <a:defRPr sz="1015"/>
            </a:lvl1pPr>
          </a:lstStyle>
          <a:p>
            <a:pPr>
              <a:defRPr/>
            </a:pPr>
            <a:fld id="{73ACA83D-FDD0-E049-89B0-A3BE7084DFCF}" type="slidenum">
              <a:rPr lang="en-GB"/>
              <a:pPr>
                <a:defRPr/>
              </a:pPr>
              <a:t>‹#›</a:t>
            </a:fld>
            <a:r>
              <a:rPr lang="en-GB"/>
              <a:t> 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0306"/>
          </a:xfrm>
          <a:prstGeom prst="rect">
            <a:avLst/>
          </a:prstGeom>
        </p:spPr>
        <p:txBody>
          <a:bodyPr vert="horz"/>
          <a:lstStyle>
            <a:lvl1pPr algn="ctr">
              <a:defRPr sz="4000">
                <a:solidFill>
                  <a:srgbClr val="429ED0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504019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necteur droit 15"/>
          <p:cNvCxnSpPr/>
          <p:nvPr userDrawn="1"/>
        </p:nvCxnSpPr>
        <p:spPr>
          <a:xfrm>
            <a:off x="435097" y="1124744"/>
            <a:ext cx="8006908" cy="1444"/>
          </a:xfrm>
          <a:prstGeom prst="line">
            <a:avLst/>
          </a:prstGeom>
          <a:effectLst>
            <a:glow rad="63500">
              <a:schemeClr val="accent5">
                <a:alpha val="45000"/>
                <a:satMod val="12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8" name="Espace réservé du contenu 2"/>
          <p:cNvSpPr>
            <a:spLocks noGrp="1"/>
          </p:cNvSpPr>
          <p:nvPr>
            <p:ph idx="1"/>
          </p:nvPr>
        </p:nvSpPr>
        <p:spPr>
          <a:xfrm>
            <a:off x="301653" y="1340769"/>
            <a:ext cx="8540702" cy="51256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2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476425" y="6527518"/>
            <a:ext cx="1898861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68378" y="6527518"/>
            <a:ext cx="6108047" cy="365125"/>
          </a:xfrm>
          <a:prstGeom prst="rect">
            <a:avLst/>
          </a:prstGeom>
        </p:spPr>
        <p:txBody>
          <a:bodyPr/>
          <a:lstStyle>
            <a:lvl1pPr algn="l">
              <a:defRPr sz="923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75282" y="6527518"/>
            <a:ext cx="457338" cy="365125"/>
          </a:xfrm>
          <a:prstGeom prst="rect">
            <a:avLst/>
          </a:prstGeom>
        </p:spPr>
        <p:txBody>
          <a:bodyPr/>
          <a:lstStyle>
            <a:lvl1pPr>
              <a:defRPr sz="1015"/>
            </a:lvl1pPr>
          </a:lstStyle>
          <a:p>
            <a:pPr>
              <a:defRPr/>
            </a:pPr>
            <a:fld id="{73ACA83D-FDD0-E049-89B0-A3BE7084DFCF}" type="slidenum">
              <a:rPr lang="en-GB"/>
              <a:pPr>
                <a:defRPr/>
              </a:pPr>
              <a:t>‹#›</a:t>
            </a:fld>
            <a:r>
              <a:rPr lang="en-GB"/>
              <a:t> 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0306"/>
          </a:xfrm>
          <a:prstGeom prst="rect">
            <a:avLst/>
          </a:prstGeom>
        </p:spPr>
        <p:txBody>
          <a:bodyPr vert="horz"/>
          <a:lstStyle>
            <a:lvl1pPr algn="ctr">
              <a:defRPr sz="4000">
                <a:solidFill>
                  <a:srgbClr val="429ED0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74379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0306"/>
          </a:xfrm>
          <a:prstGeom prst="rect">
            <a:avLst/>
          </a:prstGeom>
        </p:spPr>
        <p:txBody>
          <a:bodyPr vert="horz"/>
          <a:lstStyle>
            <a:lvl1pPr algn="ctr">
              <a:defRPr sz="4000">
                <a:solidFill>
                  <a:srgbClr val="429ED0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jpeg"/><Relationship Id="rId18" Type="http://schemas.openxmlformats.org/officeDocument/2006/relationships/image" Target="../media/image3.jpeg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3" name="Text Box 17"/>
          <p:cNvSpPr txBox="1">
            <a:spLocks noChangeArrowheads="1"/>
          </p:cNvSpPr>
          <p:nvPr userDrawn="1"/>
        </p:nvSpPr>
        <p:spPr bwMode="auto">
          <a:xfrm>
            <a:off x="7559824" y="6525344"/>
            <a:ext cx="15486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b="1" baseline="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19 </a:t>
            </a:r>
            <a:r>
              <a:rPr lang="es-ES" sz="1400" b="1" baseline="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April</a:t>
            </a:r>
            <a:r>
              <a:rPr lang="es-ES" sz="1400" b="1" baseline="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2017 </a:t>
            </a:r>
            <a:endParaRPr lang="en-US" sz="1400" b="0" dirty="0" smtClean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30000"/>
          </a:blip>
          <a:srcRect/>
          <a:stretch>
            <a:fillRect/>
          </a:stretch>
        </p:blipFill>
        <p:spPr bwMode="auto">
          <a:xfrm>
            <a:off x="122512" y="6455533"/>
            <a:ext cx="784687" cy="42765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pic>
        <p:nvPicPr>
          <p:cNvPr id="21506" name="Picture 2" descr="http://gaia.esac.esa.int/dpacsvn/DPAC/CU9/docs/Final_AO_Response/graphics/gaia_dtpog_400x400.jpg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63688" y="6453336"/>
            <a:ext cx="432048" cy="432048"/>
          </a:xfrm>
          <a:prstGeom prst="rect">
            <a:avLst/>
          </a:prstGeom>
          <a:noFill/>
        </p:spPr>
      </p:pic>
      <p:pic>
        <p:nvPicPr>
          <p:cNvPr id="5" name="Picture 4" descr="http://webusers.oact.inaf.it/acl/gaia/dpac_logo.jpg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09178" y="6522267"/>
            <a:ext cx="610312" cy="294187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 userDrawn="1"/>
        </p:nvSpPr>
        <p:spPr bwMode="auto">
          <a:xfrm>
            <a:off x="6372200" y="6516052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000" b="0" dirty="0" smtClean="0">
                <a:solidFill>
                  <a:srgbClr val="CC0000"/>
                </a:solidFill>
                <a:latin typeface="Eras Bold ITC" pitchFamily="34" charset="0"/>
              </a:rPr>
              <a:t>GENIUS</a:t>
            </a:r>
          </a:p>
        </p:txBody>
      </p:sp>
      <p:pic>
        <p:nvPicPr>
          <p:cNvPr id="2" name="1 Imagen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315" y="6453336"/>
            <a:ext cx="529893" cy="360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6" r:id="rId13"/>
    <p:sldLayoutId id="2147483667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E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E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E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E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E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00E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00E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00E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00E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81000" indent="-3810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Wingdings" pitchFamily="2" charset="2"/>
        <a:buChar char="ü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1714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1905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</a:defRPr>
      </a:lvl3pPr>
      <a:lvl4pPr marL="1524000" indent="-1905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4pPr>
      <a:lvl5pPr marL="1905000" indent="-1905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-"/>
        <a:defRPr sz="1400">
          <a:solidFill>
            <a:schemeClr val="tx1"/>
          </a:solidFill>
          <a:latin typeface="+mn-lt"/>
        </a:defRPr>
      </a:lvl5pPr>
      <a:lvl6pPr marL="2362200" indent="-190500" algn="l" rtl="0" fontAlgn="base">
        <a:lnSpc>
          <a:spcPct val="90000"/>
        </a:lnSpc>
        <a:spcBef>
          <a:spcPct val="20000"/>
        </a:spcBef>
        <a:spcAft>
          <a:spcPct val="0"/>
        </a:spcAft>
        <a:buChar char="-"/>
        <a:defRPr sz="1400">
          <a:solidFill>
            <a:schemeClr val="tx1"/>
          </a:solidFill>
          <a:latin typeface="+mn-lt"/>
        </a:defRPr>
      </a:lvl6pPr>
      <a:lvl7pPr marL="2819400" indent="-190500" algn="l" rtl="0" fontAlgn="base">
        <a:lnSpc>
          <a:spcPct val="90000"/>
        </a:lnSpc>
        <a:spcBef>
          <a:spcPct val="20000"/>
        </a:spcBef>
        <a:spcAft>
          <a:spcPct val="0"/>
        </a:spcAft>
        <a:buChar char="-"/>
        <a:defRPr sz="1400">
          <a:solidFill>
            <a:schemeClr val="tx1"/>
          </a:solidFill>
          <a:latin typeface="+mn-lt"/>
        </a:defRPr>
      </a:lvl7pPr>
      <a:lvl8pPr marL="3276600" indent="-190500" algn="l" rtl="0" fontAlgn="base">
        <a:lnSpc>
          <a:spcPct val="90000"/>
        </a:lnSpc>
        <a:spcBef>
          <a:spcPct val="20000"/>
        </a:spcBef>
        <a:spcAft>
          <a:spcPct val="0"/>
        </a:spcAft>
        <a:buChar char="-"/>
        <a:defRPr sz="1400">
          <a:solidFill>
            <a:schemeClr val="tx1"/>
          </a:solidFill>
          <a:latin typeface="+mn-lt"/>
        </a:defRPr>
      </a:lvl8pPr>
      <a:lvl9pPr marL="3733800" indent="-190500" algn="l" rtl="0" fontAlgn="base">
        <a:lnSpc>
          <a:spcPct val="90000"/>
        </a:lnSpc>
        <a:spcBef>
          <a:spcPct val="20000"/>
        </a:spcBef>
        <a:spcAft>
          <a:spcPct val="0"/>
        </a:spcAft>
        <a:buChar char="-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emf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5.jp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8.emf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gi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 bwMode="auto">
          <a:xfrm>
            <a:off x="1691493" y="476672"/>
            <a:ext cx="5832648" cy="2160240"/>
          </a:xfrm>
          <a:prstGeom prst="rect">
            <a:avLst/>
          </a:prstGeom>
          <a:noFill/>
          <a:ln w="9525" cap="flat" cmpd="sng" algn="ctr">
            <a:solidFill>
              <a:srgbClr val="0D88A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800" b="1" i="0" u="none" strike="noStrike" cap="none" normalizeH="0" baseline="0" smtClean="0">
              <a:ln>
                <a:noFill/>
              </a:ln>
              <a:solidFill>
                <a:srgbClr val="01AB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3155" y="854100"/>
            <a:ext cx="8569325" cy="129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GB" dirty="0" smtClean="0">
                <a:solidFill>
                  <a:srgbClr val="4FAED9"/>
                </a:solidFill>
              </a:rPr>
              <a:t>GENIUS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GB" dirty="0" smtClean="0">
                <a:solidFill>
                  <a:srgbClr val="4FAED9"/>
                </a:solidFill>
              </a:rPr>
              <a:t>Final</a:t>
            </a:r>
            <a:r>
              <a:rPr lang="en-GB" dirty="0">
                <a:solidFill>
                  <a:srgbClr val="4FAED9"/>
                </a:solidFill>
              </a:rPr>
              <a:t> </a:t>
            </a:r>
            <a:r>
              <a:rPr lang="en-GB" dirty="0" smtClean="0">
                <a:solidFill>
                  <a:srgbClr val="4FAED9"/>
                </a:solidFill>
              </a:rPr>
              <a:t>Report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GB" dirty="0" smtClean="0">
                <a:solidFill>
                  <a:srgbClr val="4FAED9"/>
                </a:solidFill>
              </a:rPr>
              <a:t>for WP5</a:t>
            </a:r>
            <a:endParaRPr lang="en-GB" dirty="0">
              <a:solidFill>
                <a:srgbClr val="4FAED9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0825" y="5227860"/>
            <a:ext cx="8569325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ca-ES" sz="2400" i="1" dirty="0" err="1">
                <a:solidFill>
                  <a:srgbClr val="0C7A94"/>
                </a:solidFill>
              </a:rPr>
              <a:t>Frédéric</a:t>
            </a:r>
            <a:r>
              <a:rPr lang="ca-ES" sz="2400" i="1" dirty="0">
                <a:solidFill>
                  <a:srgbClr val="0C7A94"/>
                </a:solidFill>
              </a:rPr>
              <a:t> </a:t>
            </a:r>
            <a:r>
              <a:rPr lang="ca-ES" sz="2400" i="1" dirty="0" err="1">
                <a:solidFill>
                  <a:srgbClr val="0C7A94"/>
                </a:solidFill>
              </a:rPr>
              <a:t>Arenou</a:t>
            </a:r>
            <a:endParaRPr lang="ca-ES" sz="2400" i="1" dirty="0">
              <a:solidFill>
                <a:srgbClr val="0C7A94"/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ca-ES" sz="2400" i="1" dirty="0">
                <a:solidFill>
                  <a:srgbClr val="0C7A94"/>
                </a:solidFill>
              </a:rPr>
              <a:t>CNRS / GEPI, </a:t>
            </a:r>
            <a:r>
              <a:rPr lang="ca-ES" sz="2400" i="1" dirty="0" err="1">
                <a:solidFill>
                  <a:srgbClr val="0C7A94"/>
                </a:solidFill>
              </a:rPr>
              <a:t>Observatoire</a:t>
            </a:r>
            <a:r>
              <a:rPr lang="ca-ES" sz="2400" i="1" dirty="0">
                <a:solidFill>
                  <a:srgbClr val="0C7A94"/>
                </a:solidFill>
              </a:rPr>
              <a:t> de Paris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ca-ES" sz="2400" i="1" dirty="0">
                <a:solidFill>
                  <a:srgbClr val="0C7A94"/>
                </a:solidFill>
              </a:rPr>
              <a:t>On </a:t>
            </a:r>
            <a:r>
              <a:rPr lang="ca-ES" sz="2400" i="1" dirty="0" err="1">
                <a:solidFill>
                  <a:srgbClr val="0C7A94"/>
                </a:solidFill>
              </a:rPr>
              <a:t>behalf</a:t>
            </a:r>
            <a:r>
              <a:rPr lang="ca-ES" sz="2400" i="1" dirty="0">
                <a:solidFill>
                  <a:srgbClr val="0C7A94"/>
                </a:solidFill>
              </a:rPr>
              <a:t> of </a:t>
            </a:r>
            <a:r>
              <a:rPr lang="ca-ES" sz="2400" i="1" dirty="0" smtClean="0">
                <a:solidFill>
                  <a:srgbClr val="0C7A94"/>
                </a:solidFill>
              </a:rPr>
              <a:t>WP5/DPAC940 </a:t>
            </a:r>
            <a:r>
              <a:rPr lang="ca-ES" sz="2400" i="1" dirty="0" err="1">
                <a:solidFill>
                  <a:srgbClr val="0C7A94"/>
                </a:solidFill>
              </a:rPr>
              <a:t>contributors</a:t>
            </a:r>
            <a:endParaRPr lang="ca-ES" sz="2400" i="1" dirty="0">
              <a:solidFill>
                <a:srgbClr val="0C7A94"/>
              </a:solidFill>
            </a:endParaRPr>
          </a:p>
        </p:txBody>
      </p:sp>
      <p:pic>
        <p:nvPicPr>
          <p:cNvPr id="9" name="8 Imagen" descr="gaia_RGB_transpare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477798"/>
            <a:ext cx="2376264" cy="1342565"/>
          </a:xfrm>
          <a:prstGeom prst="rect">
            <a:avLst/>
          </a:prstGeom>
        </p:spPr>
      </p:pic>
      <p:pic>
        <p:nvPicPr>
          <p:cNvPr id="8194" name="Picture 2" descr="http://gaia.esac.esa.int/dpacsvn/DPAC/CU9/docs/Final_AO_Response/graphics/gaia_dtpog_400x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3356992"/>
            <a:ext cx="1584176" cy="1584176"/>
          </a:xfrm>
          <a:prstGeom prst="rect">
            <a:avLst/>
          </a:prstGeom>
          <a:noFill/>
        </p:spPr>
      </p:pic>
      <p:pic>
        <p:nvPicPr>
          <p:cNvPr id="8196" name="Picture 4" descr="http://webusers.oact.inaf.it/acl/gaia/dpac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437530"/>
            <a:ext cx="2952328" cy="1423100"/>
          </a:xfrm>
          <a:prstGeom prst="rect">
            <a:avLst/>
          </a:prstGeom>
          <a:noFill/>
        </p:spPr>
      </p:pic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252395"/>
              </p:ext>
            </p:extLst>
          </p:nvPr>
        </p:nvGraphicFramePr>
        <p:xfrm>
          <a:off x="3556000" y="20193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Equation" r:id="rId7" imgW="914400" imgH="198720" progId="">
                  <p:embed/>
                </p:oleObj>
              </mc:Choice>
              <mc:Fallback>
                <p:oleObj name="Equation" r:id="rId7" imgW="914400" imgH="198720" progId="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6000" y="2019300"/>
                        <a:ext cx="914400" cy="19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noProof="0" dirty="0" smtClean="0"/>
              <a:t>T5.5 : Statistics </a:t>
            </a:r>
            <a:r>
              <a:rPr lang="en-GB" dirty="0" smtClean="0"/>
              <a:t>&amp; </a:t>
            </a:r>
            <a:r>
              <a:rPr lang="en-GB" noProof="0" dirty="0" smtClean="0"/>
              <a:t>Visualisation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653" y="1235526"/>
            <a:ext cx="5799133" cy="5051638"/>
          </a:xfrm>
        </p:spPr>
        <p:txBody>
          <a:bodyPr/>
          <a:lstStyle/>
          <a:p>
            <a:r>
              <a:rPr lang="en-GB" sz="1846" dirty="0"/>
              <a:t>Goal: define statistical tools for:</a:t>
            </a:r>
          </a:p>
          <a:p>
            <a:pPr lvl="1"/>
            <a:r>
              <a:rPr lang="en-GB" sz="1662" dirty="0"/>
              <a:t>Clustering and sub-population statistical characterisation tools</a:t>
            </a:r>
          </a:p>
          <a:p>
            <a:pPr lvl="1"/>
            <a:r>
              <a:rPr lang="en-GB" sz="1662" dirty="0"/>
              <a:t>Study of correlations between observables</a:t>
            </a:r>
          </a:p>
          <a:p>
            <a:pPr lvl="1"/>
            <a:r>
              <a:rPr lang="en-GB" sz="1662" dirty="0"/>
              <a:t>Find outlying substructures </a:t>
            </a:r>
          </a:p>
          <a:p>
            <a:pPr lvl="1"/>
            <a:r>
              <a:rPr lang="en-GB" sz="1662" dirty="0"/>
              <a:t>Comparisons to simulations</a:t>
            </a:r>
          </a:p>
          <a:p>
            <a:pPr lvl="1"/>
            <a:endParaRPr lang="en-GB" sz="1846" dirty="0"/>
          </a:p>
          <a:p>
            <a:r>
              <a:rPr lang="en-GB" sz="1846" dirty="0"/>
              <a:t>Currently implemented</a:t>
            </a:r>
          </a:p>
          <a:p>
            <a:pPr lvl="1"/>
            <a:r>
              <a:rPr lang="en-GB" sz="1800" dirty="0" smtClean="0"/>
              <a:t>FFCUL visualisation input for the </a:t>
            </a:r>
          </a:p>
          <a:p>
            <a:pPr lvl="2"/>
            <a:r>
              <a:rPr lang="en-GB" sz="1600" dirty="0" smtClean="0"/>
              <a:t>Statistical analysis of the data content.</a:t>
            </a:r>
          </a:p>
          <a:p>
            <a:pPr lvl="2"/>
            <a:r>
              <a:rPr lang="en-GB" sz="1600" dirty="0" smtClean="0"/>
              <a:t>Discovery  of special </a:t>
            </a:r>
            <a:r>
              <a:rPr lang="en-GB" sz="1600" dirty="0"/>
              <a:t>spatial structure</a:t>
            </a:r>
            <a:endParaRPr lang="en-GB" sz="1600" dirty="0" smtClean="0"/>
          </a:p>
          <a:p>
            <a:pPr lvl="1"/>
            <a:r>
              <a:rPr lang="en-GB" sz="1662" dirty="0" smtClean="0"/>
              <a:t>the </a:t>
            </a:r>
            <a:r>
              <a:rPr lang="en-GB" sz="1662" dirty="0" err="1"/>
              <a:t>Kullback-Leibler</a:t>
            </a:r>
            <a:r>
              <a:rPr lang="en-GB" sz="1662" dirty="0"/>
              <a:t> divergence (KLD)</a:t>
            </a:r>
          </a:p>
          <a:p>
            <a:pPr lvl="2" algn="l"/>
            <a:r>
              <a:rPr lang="en-GB" sz="1569" dirty="0" smtClean="0"/>
              <a:t>degree </a:t>
            </a:r>
            <a:r>
              <a:rPr lang="en-GB" sz="1569" dirty="0"/>
              <a:t>of clustering from comparisons </a:t>
            </a:r>
            <a:br>
              <a:rPr lang="en-GB" sz="1569" dirty="0"/>
            </a:br>
            <a:r>
              <a:rPr lang="en-GB" sz="1569" dirty="0"/>
              <a:t>to simulations for all two-dimensional </a:t>
            </a:r>
            <a:br>
              <a:rPr lang="en-GB" sz="1569" dirty="0"/>
            </a:br>
            <a:r>
              <a:rPr lang="en-GB" sz="1569" dirty="0"/>
              <a:t>subspaces. </a:t>
            </a:r>
            <a:r>
              <a:rPr lang="en-GB" sz="1600" dirty="0" smtClean="0"/>
              <a:t>Input from external </a:t>
            </a:r>
            <a:r>
              <a:rPr lang="en-GB" sz="1600" dirty="0" err="1" smtClean="0"/>
              <a:t>centers</a:t>
            </a:r>
            <a:endParaRPr lang="en-GB" sz="1600" noProof="0" dirty="0" smtClean="0"/>
          </a:p>
          <a:p>
            <a:pPr lvl="1"/>
            <a:r>
              <a:rPr lang="en-GB" sz="1800" dirty="0" smtClean="0"/>
              <a:t>Work </a:t>
            </a:r>
            <a:r>
              <a:rPr lang="en-GB" sz="1800" dirty="0"/>
              <a:t>on a visualisation </a:t>
            </a:r>
            <a:r>
              <a:rPr lang="en-GB" sz="1800" dirty="0" smtClean="0"/>
              <a:t>prototype </a:t>
            </a:r>
            <a:endParaRPr lang="en-GB" sz="1800" dirty="0"/>
          </a:p>
          <a:p>
            <a:pPr lvl="2"/>
            <a:r>
              <a:rPr lang="en-GB" sz="1600" dirty="0" err="1" smtClean="0"/>
              <a:t>Vaex</a:t>
            </a:r>
            <a:r>
              <a:rPr lang="en-GB" sz="1600" dirty="0"/>
              <a:t>, also used in WP970</a:t>
            </a:r>
          </a:p>
          <a:p>
            <a:pPr lvl="2"/>
            <a:r>
              <a:rPr lang="en-GB" sz="1600" dirty="0" smtClean="0"/>
              <a:t>Used </a:t>
            </a:r>
            <a:r>
              <a:rPr lang="en-GB" sz="1600" dirty="0" smtClean="0"/>
              <a:t>to </a:t>
            </a:r>
            <a:r>
              <a:rPr lang="en-GB" sz="1600" dirty="0"/>
              <a:t>analyse correlations</a:t>
            </a:r>
            <a:r>
              <a:rPr lang="en-GB" sz="1600" dirty="0" smtClean="0"/>
              <a:t>.</a:t>
            </a:r>
          </a:p>
          <a:p>
            <a:pPr lvl="1"/>
            <a:endParaRPr lang="en-GB" noProof="0" dirty="0" smtClean="0"/>
          </a:p>
          <a:p>
            <a:endParaRPr lang="en-GB" noProof="0" dirty="0" smtClean="0"/>
          </a:p>
        </p:txBody>
      </p:sp>
      <p:pic>
        <p:nvPicPr>
          <p:cNvPr id="7" name="Image 6" descr="data-gbin-core-alpha-core-muAlphaStarErr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36" y="3911469"/>
            <a:ext cx="2284362" cy="228436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756037" y="6087968"/>
            <a:ext cx="2103461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92" dirty="0"/>
              <a:t>alpha-</a:t>
            </a:r>
            <a:r>
              <a:rPr lang="fr-FR" sz="1292" dirty="0" err="1"/>
              <a:t>muAlphaStarError</a:t>
            </a:r>
            <a:endParaRPr lang="fr-FR" sz="1292" dirty="0"/>
          </a:p>
        </p:txBody>
      </p:sp>
      <p:sp>
        <p:nvSpPr>
          <p:cNvPr id="10" name="ZoneTexte 9"/>
          <p:cNvSpPr txBox="1"/>
          <p:nvPr/>
        </p:nvSpPr>
        <p:spPr>
          <a:xfrm>
            <a:off x="8173242" y="4887446"/>
            <a:ext cx="849913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dirty="0">
                <a:solidFill>
                  <a:schemeClr val="bg1"/>
                </a:solidFill>
              </a:rPr>
              <a:t>A. </a:t>
            </a:r>
            <a:r>
              <a:rPr lang="en-GB" sz="1292" dirty="0" err="1">
                <a:solidFill>
                  <a:schemeClr val="bg1"/>
                </a:solidFill>
              </a:rPr>
              <a:t>Helmi</a:t>
            </a:r>
            <a:endParaRPr lang="en-GB" sz="1292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42" y="1673472"/>
            <a:ext cx="3394487" cy="198216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292080" y="3648586"/>
            <a:ext cx="4596099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92" dirty="0" smtClean="0"/>
              <a:t>FFCUL T5.5 visualisation </a:t>
            </a:r>
            <a:r>
              <a:rPr lang="fr-FR" sz="1292" dirty="0" err="1" smtClean="0"/>
              <a:t>near</a:t>
            </a:r>
            <a:r>
              <a:rPr lang="fr-FR" sz="1292" dirty="0" smtClean="0"/>
              <a:t> </a:t>
            </a:r>
            <a:r>
              <a:rPr lang="fr-FR" sz="1292" dirty="0" err="1" smtClean="0"/>
              <a:t>galactic</a:t>
            </a:r>
            <a:r>
              <a:rPr lang="fr-FR" sz="1292" dirty="0" smtClean="0"/>
              <a:t> center</a:t>
            </a:r>
            <a:endParaRPr lang="fr-FR" sz="1292" dirty="0"/>
          </a:p>
        </p:txBody>
      </p:sp>
    </p:spTree>
    <p:extLst>
      <p:ext uri="{BB962C8B-B14F-4D97-AF65-F5344CB8AC3E}">
        <p14:creationId xmlns:p14="http://schemas.microsoft.com/office/powerpoint/2010/main" val="140301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T5.6.1</a:t>
            </a:r>
            <a:r>
              <a:rPr lang="en-GB" noProof="0" dirty="0" smtClean="0"/>
              <a:t>: solar system objects</a:t>
            </a:r>
            <a:endParaRPr lang="en-GB" noProof="0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6141368" cy="4708525"/>
          </a:xfrm>
        </p:spPr>
        <p:txBody>
          <a:bodyPr/>
          <a:lstStyle/>
          <a:p>
            <a:r>
              <a:rPr lang="en-GB" sz="2000" noProof="0" dirty="0" smtClean="0"/>
              <a:t>Motivations</a:t>
            </a:r>
            <a:endParaRPr lang="en-GB" sz="2000" noProof="0" dirty="0" smtClean="0"/>
          </a:p>
          <a:p>
            <a:pPr lvl="1"/>
            <a:r>
              <a:rPr lang="en-GB" sz="1800" dirty="0" smtClean="0"/>
              <a:t>Avoid spurious detections of new SSO</a:t>
            </a:r>
          </a:p>
          <a:p>
            <a:pPr lvl="1"/>
            <a:r>
              <a:rPr lang="en-GB" sz="1800" dirty="0" smtClean="0"/>
              <a:t>Avoid corruption of </a:t>
            </a:r>
            <a:r>
              <a:rPr lang="en-GB" sz="1800" dirty="0"/>
              <a:t>data / anomalous stellar signals </a:t>
            </a:r>
            <a:r>
              <a:rPr lang="en-GB" sz="1800" dirty="0" smtClean="0"/>
              <a:t>due to close approach </a:t>
            </a:r>
            <a:r>
              <a:rPr lang="en-GB" sz="1800" dirty="0" smtClean="0"/>
              <a:t>of asteroid to </a:t>
            </a:r>
            <a:r>
              <a:rPr lang="en-GB" sz="1800" dirty="0" smtClean="0"/>
              <a:t>stars</a:t>
            </a:r>
          </a:p>
          <a:p>
            <a:pPr lvl="1"/>
            <a:r>
              <a:rPr lang="en-GB" sz="1800" dirty="0" smtClean="0"/>
              <a:t>Photometric outliers (may indicate peculiar shape/</a:t>
            </a:r>
            <a:r>
              <a:rPr lang="en-GB" sz="1800" dirty="0" err="1" smtClean="0"/>
              <a:t>binarity</a:t>
            </a:r>
            <a:r>
              <a:rPr lang="en-GB" sz="1800" dirty="0" smtClean="0"/>
              <a:t> effects)</a:t>
            </a:r>
          </a:p>
          <a:p>
            <a:pPr lvl="1"/>
            <a:r>
              <a:rPr lang="en-GB" sz="1800" dirty="0" smtClean="0"/>
              <a:t>This </a:t>
            </a:r>
            <a:r>
              <a:rPr lang="en-GB" sz="1800" dirty="0" smtClean="0"/>
              <a:t>requires special competence different from stellar validation </a:t>
            </a:r>
            <a:r>
              <a:rPr lang="en-GB" sz="1800" dirty="0" smtClean="0"/>
              <a:t>mainstream</a:t>
            </a:r>
          </a:p>
          <a:p>
            <a:pPr lvl="1"/>
            <a:endParaRPr lang="en-GB" sz="1800" dirty="0"/>
          </a:p>
          <a:p>
            <a:r>
              <a:rPr lang="en-GB" sz="2000" dirty="0" smtClean="0"/>
              <a:t>Tests planned</a:t>
            </a:r>
            <a:endParaRPr lang="en-GB" sz="2000" dirty="0" smtClean="0"/>
          </a:p>
          <a:p>
            <a:pPr lvl="1"/>
            <a:r>
              <a:rPr lang="en-GB" sz="1800" dirty="0" smtClean="0"/>
              <a:t>Short arc validation: </a:t>
            </a:r>
            <a:r>
              <a:rPr lang="en-GB" sz="1800" dirty="0" smtClean="0"/>
              <a:t>systematic </a:t>
            </a:r>
            <a:r>
              <a:rPr lang="en-GB" sz="1800" dirty="0"/>
              <a:t>ranging method for the computation of the initial asteroid </a:t>
            </a:r>
            <a:r>
              <a:rPr lang="en-GB" sz="1800" dirty="0" smtClean="0"/>
              <a:t>orbits, select </a:t>
            </a:r>
            <a:r>
              <a:rPr lang="en-GB" sz="1800" dirty="0"/>
              <a:t>regions where the object could be, or </a:t>
            </a:r>
            <a:r>
              <a:rPr lang="en-GB" sz="1800" dirty="0" smtClean="0"/>
              <a:t>reject if </a:t>
            </a:r>
            <a:r>
              <a:rPr lang="en-GB" sz="1800" dirty="0"/>
              <a:t>the object seems to be </a:t>
            </a:r>
            <a:r>
              <a:rPr lang="en-GB" sz="1800" dirty="0" smtClean="0"/>
              <a:t>contaminant </a:t>
            </a:r>
          </a:p>
          <a:p>
            <a:pPr lvl="1"/>
            <a:r>
              <a:rPr lang="en-GB" sz="1800" dirty="0"/>
              <a:t>Orbital Validation Software </a:t>
            </a:r>
            <a:r>
              <a:rPr lang="en-GB" sz="1800" dirty="0" smtClean="0"/>
              <a:t>: </a:t>
            </a:r>
            <a:r>
              <a:rPr lang="en-GB" sz="1800" dirty="0"/>
              <a:t>prediction of </a:t>
            </a:r>
            <a:r>
              <a:rPr lang="en-GB" sz="1800" dirty="0" smtClean="0"/>
              <a:t>positions known </a:t>
            </a:r>
            <a:r>
              <a:rPr lang="en-GB" sz="1800" dirty="0"/>
              <a:t>from external databases </a:t>
            </a:r>
            <a:r>
              <a:rPr lang="en-GB" sz="1800" dirty="0" smtClean="0"/>
              <a:t>vs </a:t>
            </a:r>
            <a:r>
              <a:rPr lang="en-GB" sz="1800" dirty="0"/>
              <a:t>Gaia </a:t>
            </a:r>
            <a:r>
              <a:rPr lang="en-GB" sz="1800" dirty="0" smtClean="0"/>
              <a:t>data reduction + </a:t>
            </a:r>
            <a:r>
              <a:rPr lang="en-GB" sz="1800" dirty="0"/>
              <a:t>dates of actual </a:t>
            </a:r>
            <a:r>
              <a:rPr lang="en-GB" sz="1800" dirty="0" err="1" smtClean="0"/>
              <a:t>obs.s</a:t>
            </a:r>
            <a:r>
              <a:rPr lang="en-GB" sz="1800" dirty="0" smtClean="0"/>
              <a:t> vs predicted </a:t>
            </a:r>
            <a:endParaRPr lang="en-GB" sz="1800" dirty="0" smtClean="0"/>
          </a:p>
          <a:p>
            <a:pPr lvl="1"/>
            <a:r>
              <a:rPr lang="en-GB" sz="1800" dirty="0" smtClean="0"/>
              <a:t>Backward </a:t>
            </a:r>
            <a:r>
              <a:rPr lang="en-GB" sz="1800" dirty="0"/>
              <a:t>occultation verification</a:t>
            </a:r>
          </a:p>
          <a:p>
            <a:pPr>
              <a:buNone/>
            </a:pPr>
            <a:endParaRPr lang="en-GB" sz="2000" noProof="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42645"/>
            <a:ext cx="2637554" cy="325983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 bwMode="auto">
          <a:xfrm>
            <a:off x="6300192" y="5070317"/>
            <a:ext cx="3364332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dirty="0" err="1"/>
              <a:t>perihelion</a:t>
            </a:r>
            <a:r>
              <a:rPr lang="fr-FR" sz="1200" dirty="0"/>
              <a:t> vs inclination for the </a:t>
            </a:r>
            <a:endParaRPr lang="fr-FR" sz="1200" dirty="0" smtClean="0"/>
          </a:p>
          <a:p>
            <a:pPr algn="ctr">
              <a:lnSpc>
                <a:spcPct val="90000"/>
              </a:lnSpc>
            </a:pPr>
            <a:r>
              <a:rPr lang="fr-FR" sz="1200" dirty="0" smtClean="0"/>
              <a:t>possible </a:t>
            </a:r>
            <a:r>
              <a:rPr lang="fr-FR" sz="1200" dirty="0"/>
              <a:t>NEA </a:t>
            </a:r>
            <a:r>
              <a:rPr lang="fr-FR" sz="1200" dirty="0" smtClean="0"/>
              <a:t>gaia45 (F. </a:t>
            </a:r>
            <a:r>
              <a:rPr lang="fr-FR" sz="1200" dirty="0" err="1" smtClean="0"/>
              <a:t>Spoto</a:t>
            </a:r>
            <a:r>
              <a:rPr lang="fr-FR" sz="1200" dirty="0" smtClean="0"/>
              <a:t>) </a:t>
            </a:r>
            <a:endParaRPr lang="fr-FR" sz="1200" dirty="0"/>
          </a:p>
          <a:p>
            <a:pPr algn="ctr">
              <a:lnSpc>
                <a:spcPct val="90000"/>
              </a:lnSpc>
            </a:pPr>
            <a:endParaRPr lang="en-GB" sz="1200" dirty="0" smtClean="0">
              <a:solidFill>
                <a:srgbClr val="4FAE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T5.6.2</a:t>
            </a:r>
            <a:r>
              <a:rPr lang="en-GB" noProof="0" dirty="0" smtClean="0"/>
              <a:t>: non-single stars (ULB)</a:t>
            </a:r>
            <a:endParaRPr lang="en-GB" noProof="0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01654" y="1235526"/>
            <a:ext cx="5278458" cy="5051638"/>
          </a:xfrm>
        </p:spPr>
        <p:txBody>
          <a:bodyPr/>
          <a:lstStyle/>
          <a:p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  <a:p>
            <a:r>
              <a:rPr lang="fr-FR" sz="2000" dirty="0" err="1" smtClean="0"/>
              <a:t>See</a:t>
            </a:r>
            <a:r>
              <a:rPr lang="fr-FR" sz="2000" dirty="0" smtClean="0"/>
              <a:t> Dimitri </a:t>
            </a:r>
            <a:r>
              <a:rPr lang="fr-FR" sz="2000" dirty="0" err="1" smtClean="0"/>
              <a:t>Pourbaix</a:t>
            </a:r>
            <a:r>
              <a:rPr lang="fr-FR" sz="2000" dirty="0" smtClean="0"/>
              <a:t> </a:t>
            </a:r>
            <a:r>
              <a:rPr lang="fr-FR" sz="2000" dirty="0" err="1" smtClean="0"/>
              <a:t>presentation</a:t>
            </a:r>
            <a:endParaRPr lang="fr-FR" sz="2000" dirty="0"/>
          </a:p>
          <a:p>
            <a:pPr>
              <a:buNone/>
            </a:pPr>
            <a:endParaRPr lang="en-GB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67" y="1900215"/>
            <a:ext cx="3059518" cy="3185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980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T5.</a:t>
            </a:r>
            <a:r>
              <a:rPr lang="en-GB" noProof="0" dirty="0" smtClean="0"/>
              <a:t>6.3: </a:t>
            </a:r>
            <a:r>
              <a:rPr lang="en-GB" noProof="0" dirty="0"/>
              <a:t>Time </a:t>
            </a:r>
            <a:r>
              <a:rPr lang="en-GB" noProof="0" dirty="0" err="1" smtClean="0"/>
              <a:t>series,variability</a:t>
            </a:r>
            <a:r>
              <a:rPr lang="en-GB" noProof="0" dirty="0" smtClean="0"/>
              <a:t>(UG)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r>
              <a:rPr lang="en-GB" sz="2000" dirty="0" smtClean="0"/>
              <a:t>See </a:t>
            </a:r>
            <a:r>
              <a:rPr lang="en-GB" sz="2000" dirty="0" err="1"/>
              <a:t>Nami</a:t>
            </a:r>
            <a:r>
              <a:rPr lang="en-GB" sz="2000" dirty="0"/>
              <a:t> </a:t>
            </a:r>
            <a:r>
              <a:rPr lang="en-GB" sz="2000" dirty="0" err="1" smtClean="0"/>
              <a:t>Mowlavi’s</a:t>
            </a:r>
            <a:r>
              <a:rPr lang="en-GB" sz="2000" dirty="0" smtClean="0"/>
              <a:t> presentation</a:t>
            </a:r>
            <a:endParaRPr lang="en-GB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92896"/>
            <a:ext cx="3197306" cy="221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3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Software </a:t>
            </a:r>
            <a:r>
              <a:rPr lang="en-GB" dirty="0" smtClean="0"/>
              <a:t>development </a:t>
            </a:r>
            <a:br>
              <a:rPr lang="en-GB" dirty="0" smtClean="0"/>
            </a:br>
            <a:r>
              <a:rPr lang="en-GB" dirty="0" smtClean="0"/>
              <a:t>of validation tests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07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en-GB" sz="2000" noProof="0" dirty="0" smtClean="0"/>
              <a:t>Developing a common framework</a:t>
            </a:r>
          </a:p>
          <a:p>
            <a:pPr lvl="1"/>
            <a:r>
              <a:rPr lang="en-GB" sz="1800" noProof="0" dirty="0" smtClean="0"/>
              <a:t>Rationale: automatize most tests</a:t>
            </a:r>
          </a:p>
          <a:p>
            <a:pPr lvl="2"/>
            <a:r>
              <a:rPr lang="en-GB" sz="2000" dirty="0" smtClean="0"/>
              <a:t>Software and configurations</a:t>
            </a:r>
          </a:p>
          <a:p>
            <a:pPr lvl="2"/>
            <a:r>
              <a:rPr lang="en-GB" sz="2000" dirty="0" smtClean="0"/>
              <a:t>Input, output, results of the tests (</a:t>
            </a:r>
            <a:r>
              <a:rPr lang="en-GB" sz="2000" dirty="0" smtClean="0"/>
              <a:t>email/ftp)</a:t>
            </a:r>
            <a:endParaRPr lang="en-GB" sz="2000" dirty="0" smtClean="0"/>
          </a:p>
          <a:p>
            <a:pPr lvl="1"/>
            <a:r>
              <a:rPr lang="en-GB" sz="1800" noProof="0" dirty="0" smtClean="0"/>
              <a:t>Access standardized</a:t>
            </a:r>
          </a:p>
          <a:p>
            <a:pPr lvl="2"/>
            <a:r>
              <a:rPr lang="en-GB" sz="2000" noProof="0" dirty="0" smtClean="0"/>
              <a:t>TAP interface + VO tools</a:t>
            </a:r>
          </a:p>
          <a:p>
            <a:pPr lvl="2"/>
            <a:r>
              <a:rPr lang="en-GB" sz="2000" dirty="0" err="1" smtClean="0"/>
              <a:t>Gbins</a:t>
            </a:r>
            <a:r>
              <a:rPr lang="en-GB" sz="2000" dirty="0" smtClean="0"/>
              <a:t> for all “serial” </a:t>
            </a:r>
            <a:r>
              <a:rPr lang="en-GB" sz="2000" dirty="0" smtClean="0"/>
              <a:t>tests when </a:t>
            </a:r>
            <a:r>
              <a:rPr lang="en-GB" sz="2000" dirty="0" smtClean="0"/>
              <a:t>large fraction of rows returned</a:t>
            </a:r>
            <a:endParaRPr lang="en-GB" sz="2000" noProof="0" dirty="0" smtClean="0"/>
          </a:p>
          <a:p>
            <a:r>
              <a:rPr lang="en-GB" sz="2000" noProof="0" dirty="0" smtClean="0"/>
              <a:t>Software environment</a:t>
            </a:r>
            <a:endParaRPr lang="en-GB" sz="2000" noProof="0" dirty="0"/>
          </a:p>
          <a:p>
            <a:pPr lvl="1"/>
            <a:r>
              <a:rPr lang="en-GB" sz="1800" noProof="0" dirty="0" smtClean="0"/>
              <a:t>Using all tools what DPAC has put in place</a:t>
            </a:r>
          </a:p>
          <a:p>
            <a:pPr lvl="2"/>
            <a:r>
              <a:rPr lang="en-GB" sz="2000" noProof="0" dirty="0" smtClean="0"/>
              <a:t>Under </a:t>
            </a:r>
            <a:r>
              <a:rPr lang="en-GB" sz="2000" noProof="0" dirty="0" err="1"/>
              <a:t>svn</a:t>
            </a:r>
            <a:r>
              <a:rPr lang="en-GB" sz="2000" noProof="0" dirty="0"/>
              <a:t> </a:t>
            </a:r>
            <a:endParaRPr lang="en-GB" sz="2000" noProof="0" dirty="0" smtClean="0"/>
          </a:p>
          <a:p>
            <a:pPr lvl="2"/>
            <a:r>
              <a:rPr lang="en-GB" sz="2000" noProof="0" dirty="0" smtClean="0"/>
              <a:t>Jira, Hudson, Nexus, etc.</a:t>
            </a:r>
            <a:endParaRPr lang="en-GB" sz="2000" noProof="0" dirty="0"/>
          </a:p>
          <a:p>
            <a:pPr lvl="1"/>
            <a:r>
              <a:rPr lang="en-GB" sz="1800" noProof="0" dirty="0" smtClean="0"/>
              <a:t>language: most developments in </a:t>
            </a:r>
            <a:r>
              <a:rPr lang="en-GB" sz="1800" dirty="0"/>
              <a:t>J</a:t>
            </a:r>
            <a:r>
              <a:rPr lang="en-GB" sz="1800" noProof="0" dirty="0" smtClean="0"/>
              <a:t>ava </a:t>
            </a:r>
          </a:p>
          <a:p>
            <a:pPr lvl="1"/>
            <a:r>
              <a:rPr lang="en-GB" sz="1800" noProof="0" dirty="0" smtClean="0"/>
              <a:t>Software has to run at ESAC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 smtClean="0"/>
              <a:t>S/W development environment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832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VTS: </a:t>
            </a:r>
            <a:r>
              <a:rPr lang="en-GB" noProof="0" dirty="0" smtClean="0"/>
              <a:t>tests </a:t>
            </a:r>
            <a:r>
              <a:rPr lang="en-GB" dirty="0"/>
              <a:t>for TGAS </a:t>
            </a:r>
            <a:r>
              <a:rPr lang="en-GB" dirty="0" smtClean="0"/>
              <a:t>subset</a:t>
            </a:r>
            <a:endParaRPr lang="en-GB" noProof="0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58" y="1260231"/>
            <a:ext cx="5123646" cy="4972050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42" y="1259699"/>
            <a:ext cx="3672386" cy="4952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566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VTS: </a:t>
            </a:r>
            <a:r>
              <a:rPr lang="en-GB" noProof="0" dirty="0" smtClean="0"/>
              <a:t>tests for the rest of DR1</a:t>
            </a:r>
            <a:endParaRPr lang="en-GB" noProof="0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8" y="3861893"/>
            <a:ext cx="4838887" cy="2403042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267" y="1403158"/>
            <a:ext cx="3778155" cy="4861776"/>
          </a:xfrm>
          <a:prstGeom prst="rect">
            <a:avLst/>
          </a:prstGeom>
          <a:noFill/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8" y="1403159"/>
            <a:ext cx="4838888" cy="306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3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Summary of DR1 results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081336" y="2996952"/>
            <a:ext cx="7376864" cy="1752600"/>
          </a:xfrm>
        </p:spPr>
        <p:txBody>
          <a:bodyPr/>
          <a:lstStyle/>
          <a:p>
            <a:r>
              <a:rPr lang="en-GB" dirty="0" smtClean="0"/>
              <a:t>Published in A&amp;A </a:t>
            </a:r>
            <a:r>
              <a:rPr lang="is-IS" dirty="0"/>
              <a:t>A&amp;A 599, A50 (2017</a:t>
            </a:r>
            <a:r>
              <a:rPr lang="is-IS" dirty="0" smtClean="0"/>
              <a:t>), see D5.9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53150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Incompleteness: large scale</a:t>
            </a:r>
            <a:endParaRPr lang="en-GB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5" b="-50014"/>
          <a:stretch/>
        </p:blipFill>
        <p:spPr>
          <a:xfrm>
            <a:off x="268191" y="4559267"/>
            <a:ext cx="8707315" cy="2658462"/>
          </a:xfrm>
        </p:spPr>
      </p:pic>
      <p:sp>
        <p:nvSpPr>
          <p:cNvPr id="13" name="ZoneTexte 12"/>
          <p:cNvSpPr txBox="1"/>
          <p:nvPr/>
        </p:nvSpPr>
        <p:spPr>
          <a:xfrm>
            <a:off x="583865" y="5888499"/>
            <a:ext cx="8113118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>
                <a:solidFill>
                  <a:schemeClr val="tx1"/>
                </a:solidFill>
              </a:rPr>
              <a:t>16&lt;G&lt;17                           17&lt;G&lt;18                              18&lt;G&lt;19                             19&lt;G&lt;20   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405508" y="4217950"/>
            <a:ext cx="1352566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A. Robin/T5.3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444995" y="1556792"/>
            <a:ext cx="1447962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S. Soria/T5.2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88" y="1839609"/>
            <a:ext cx="3543882" cy="186839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78979" y="3796163"/>
            <a:ext cx="6920813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8" dirty="0">
                <a:latin typeface="Verdana" charset="0"/>
                <a:ea typeface="Verdana" charset="0"/>
                <a:cs typeface="Verdana" charset="0"/>
              </a:rPr>
              <a:t>UCAC4 sources not in DR1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430115" y="1594411"/>
            <a:ext cx="1950786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C. </a:t>
            </a:r>
            <a:r>
              <a:rPr lang="en-GB" sz="1292" dirty="0" err="1">
                <a:solidFill>
                  <a:srgbClr val="C00000"/>
                </a:solidFill>
              </a:rPr>
              <a:t>Babusiaux</a:t>
            </a:r>
            <a:r>
              <a:rPr lang="en-GB" sz="1292" dirty="0">
                <a:solidFill>
                  <a:srgbClr val="C00000"/>
                </a:solidFill>
              </a:rPr>
              <a:t> / T5.4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8" y="1839610"/>
            <a:ext cx="3202624" cy="19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noProof="0" dirty="0" smtClean="0">
                <a:solidFill>
                  <a:srgbClr val="429ED0"/>
                </a:solidFill>
              </a:rPr>
              <a:t>The Catalogue validation</a:t>
            </a:r>
            <a:endParaRPr lang="en-GB" sz="4000" noProof="0" dirty="0">
              <a:solidFill>
                <a:srgbClr val="429ED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100" dirty="0"/>
              <a:t>The preparation of the Gaia archive before its publication requires a careful, detailed and in-depth validation of its contents. </a:t>
            </a:r>
          </a:p>
          <a:p>
            <a:r>
              <a:rPr lang="en-GB" sz="2100" dirty="0"/>
              <a:t>The scientific and statistical challenge of this task on a one-billion data set containing a wide variety of data (astrometric, photometric, spectrophotometric, spectroscopic…) is daunting, and would be impossible without tools adapted to work on such a massive and data-diverse archive. </a:t>
            </a:r>
          </a:p>
          <a:p>
            <a:r>
              <a:rPr lang="en-GB" sz="2100" dirty="0"/>
              <a:t>This work package aims at producing such tools, based on the actual validation needs and on the characteristics of the archive system, thus making them as efficient as possible. </a:t>
            </a:r>
          </a:p>
          <a:p>
            <a:r>
              <a:rPr lang="en-GB" sz="2100" dirty="0"/>
              <a:t>Furthermore, the validation process will rely on methods and tools that can also be used, with little or no adaptation, for the scientific analysis of the catalogue. </a:t>
            </a:r>
          </a:p>
          <a:p>
            <a:endParaRPr lang="en-GB" sz="2100" dirty="0" smtClean="0"/>
          </a:p>
        </p:txBody>
      </p:sp>
    </p:spTree>
    <p:extLst>
      <p:ext uri="{BB962C8B-B14F-4D97-AF65-F5344CB8AC3E}">
        <p14:creationId xmlns:p14="http://schemas.microsoft.com/office/powerpoint/2010/main" val="120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  <a:prstGeom prst="rect">
            <a:avLst/>
          </a:prstGeom>
        </p:spPr>
        <p:txBody>
          <a:bodyPr/>
          <a:lstStyle/>
          <a:p>
            <a:r>
              <a:rPr lang="en-GB" noProof="0" dirty="0" smtClean="0"/>
              <a:t>Completeness: intermediate scale</a:t>
            </a:r>
            <a:endParaRPr lang="en-GB" noProof="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62" y="1368464"/>
            <a:ext cx="3394487" cy="198216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7353" y="1380593"/>
            <a:ext cx="2768359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92" dirty="0">
                <a:solidFill>
                  <a:schemeClr val="tx1"/>
                </a:solidFill>
              </a:rPr>
              <a:t>Size ~3 square </a:t>
            </a:r>
            <a:r>
              <a:rPr lang="fr-FR" sz="1292" dirty="0" err="1">
                <a:solidFill>
                  <a:schemeClr val="tx1"/>
                </a:solidFill>
              </a:rPr>
              <a:t>degrees</a:t>
            </a:r>
            <a:r>
              <a:rPr lang="fr-FR" sz="1292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63" y="3483564"/>
            <a:ext cx="3394487" cy="198591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-291182" y="3499797"/>
            <a:ext cx="4325686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92" dirty="0">
                <a:solidFill>
                  <a:schemeClr val="tx1"/>
                </a:solidFill>
              </a:rPr>
              <a:t> l=330, b=3,  Size ~200 square </a:t>
            </a:r>
            <a:r>
              <a:rPr lang="fr-FR" sz="1292" dirty="0" err="1">
                <a:solidFill>
                  <a:schemeClr val="tx1"/>
                </a:solidFill>
              </a:rPr>
              <a:t>arcmin</a:t>
            </a:r>
            <a:r>
              <a:rPr lang="fr-FR" sz="1292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67233"/>
          <a:stretch/>
        </p:blipFill>
        <p:spPr>
          <a:xfrm>
            <a:off x="3961858" y="1379010"/>
            <a:ext cx="2404803" cy="407655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528209" y="1126468"/>
            <a:ext cx="1927599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A. </a:t>
            </a:r>
            <a:r>
              <a:rPr lang="en-GB" sz="1292" dirty="0" err="1">
                <a:solidFill>
                  <a:srgbClr val="C00000"/>
                </a:solidFill>
              </a:rPr>
              <a:t>Vallenari</a:t>
            </a:r>
            <a:r>
              <a:rPr lang="en-GB" sz="1292" dirty="0">
                <a:solidFill>
                  <a:srgbClr val="C00000"/>
                </a:solidFill>
              </a:rPr>
              <a:t> / WP947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436839" y="1102071"/>
            <a:ext cx="2138851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F.A./ T5.2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034316" y="4476522"/>
            <a:ext cx="3165299" cy="49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92" dirty="0"/>
              <a:t>        </a:t>
            </a:r>
            <a:r>
              <a:rPr lang="fr-FR" sz="1292" dirty="0" err="1"/>
              <a:t>Completeness</a:t>
            </a:r>
            <a:r>
              <a:rPr lang="fr-FR" sz="1292" dirty="0"/>
              <a:t> vs G, OGLE bulge </a:t>
            </a:r>
            <a:r>
              <a:rPr lang="fr-FR" sz="1292" dirty="0" err="1"/>
              <a:t>field</a:t>
            </a:r>
            <a:endParaRPr lang="fr-FR" sz="1292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869" y="2281311"/>
            <a:ext cx="2138631" cy="2138631"/>
          </a:xfrm>
          <a:prstGeom prst="rect">
            <a:avLst/>
          </a:prstGeom>
          <a:noFill/>
        </p:spPr>
      </p:pic>
      <p:sp>
        <p:nvSpPr>
          <p:cNvPr id="20" name="ZoneTexte 19"/>
          <p:cNvSpPr txBox="1"/>
          <p:nvPr/>
        </p:nvSpPr>
        <p:spPr>
          <a:xfrm>
            <a:off x="6809714" y="2135726"/>
            <a:ext cx="1950786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C. </a:t>
            </a:r>
            <a:r>
              <a:rPr lang="en-GB" sz="1292" dirty="0" err="1">
                <a:solidFill>
                  <a:srgbClr val="C00000"/>
                </a:solidFill>
              </a:rPr>
              <a:t>Babusiaux</a:t>
            </a:r>
            <a:r>
              <a:rPr lang="en-GB" sz="1292" dirty="0">
                <a:solidFill>
                  <a:srgbClr val="C00000"/>
                </a:solidFill>
              </a:rPr>
              <a:t> / T5.4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82561" y="5545195"/>
            <a:ext cx="6141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solidFill>
                  <a:srgbClr val="C00000"/>
                </a:solidFill>
              </a:rPr>
              <a:t>⬆</a:t>
            </a:r>
            <a:r>
              <a:rPr lang="en-GB" sz="1800">
                <a:solidFill>
                  <a:srgbClr val="C00000"/>
                </a:solidFill>
              </a:rPr>
              <a:t> </a:t>
            </a:r>
            <a:r>
              <a:rPr lang="en-GB" sz="1800" smtClean="0">
                <a:solidFill>
                  <a:srgbClr val="C00000"/>
                </a:solidFill>
              </a:rPr>
              <a:t>Work done thanks </a:t>
            </a:r>
            <a:r>
              <a:rPr lang="en-GB" sz="1800" dirty="0">
                <a:solidFill>
                  <a:srgbClr val="C00000"/>
                </a:solidFill>
              </a:rPr>
              <a:t>to </a:t>
            </a:r>
            <a:r>
              <a:rPr lang="en-GB" sz="1800" dirty="0" smtClean="0">
                <a:solidFill>
                  <a:srgbClr val="C00000"/>
                </a:solidFill>
              </a:rPr>
              <a:t>FFCUL </a:t>
            </a:r>
            <a:r>
              <a:rPr lang="en-GB" sz="1800" dirty="0">
                <a:solidFill>
                  <a:srgbClr val="C00000"/>
                </a:solidFill>
              </a:rPr>
              <a:t>visualization </a:t>
            </a:r>
            <a:r>
              <a:rPr lang="en-GB" sz="1800" dirty="0" smtClean="0">
                <a:solidFill>
                  <a:srgbClr val="C00000"/>
                </a:solidFill>
              </a:rPr>
              <a:t>tool</a:t>
            </a:r>
            <a:r>
              <a:rPr lang="en-GB" sz="1800" smtClean="0">
                <a:solidFill>
                  <a:srgbClr val="C00000"/>
                </a:solidFill>
              </a:rPr>
              <a:t>, T5.5</a:t>
            </a:r>
            <a:endParaRPr lang="en-GB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56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Completeness: small scale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</p:txBody>
      </p:sp>
      <p:grpSp>
        <p:nvGrpSpPr>
          <p:cNvPr id="9" name="Grouper 8"/>
          <p:cNvGrpSpPr/>
          <p:nvPr/>
        </p:nvGrpSpPr>
        <p:grpSpPr>
          <a:xfrm>
            <a:off x="992571" y="1555578"/>
            <a:ext cx="3123853" cy="4321694"/>
            <a:chOff x="6393362" y="1699492"/>
            <a:chExt cx="3384174" cy="4681836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363" y="2126278"/>
              <a:ext cx="3384173" cy="213042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16" name="ZoneTexte 15"/>
            <p:cNvSpPr txBox="1"/>
            <p:nvPr/>
          </p:nvSpPr>
          <p:spPr>
            <a:xfrm>
              <a:off x="6682133" y="2166430"/>
              <a:ext cx="609890" cy="3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77">
                  <a:solidFill>
                    <a:srgbClr val="C00000"/>
                  </a:solidFill>
                </a:rPr>
                <a:t>DR1</a:t>
              </a:r>
              <a:endParaRPr lang="en-GB" sz="1477" dirty="0">
                <a:solidFill>
                  <a:srgbClr val="C00000"/>
                </a:solidFill>
              </a:endParaRPr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362" y="4266219"/>
              <a:ext cx="3384173" cy="2115109"/>
            </a:xfrm>
            <a:prstGeom prst="rect">
              <a:avLst/>
            </a:prstGeom>
            <a:noFill/>
          </p:spPr>
        </p:pic>
        <p:sp>
          <p:nvSpPr>
            <p:cNvPr id="19" name="ZoneTexte 18"/>
            <p:cNvSpPr txBox="1"/>
            <p:nvPr/>
          </p:nvSpPr>
          <p:spPr>
            <a:xfrm>
              <a:off x="6825208" y="4285258"/>
              <a:ext cx="1656184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77">
                  <a:solidFill>
                    <a:srgbClr val="C00000"/>
                  </a:solidFill>
                </a:rPr>
                <a:t>Simulation</a:t>
              </a:r>
              <a:endParaRPr lang="en-GB" sz="1477" dirty="0">
                <a:solidFill>
                  <a:srgbClr val="C00000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217849" y="1699492"/>
              <a:ext cx="1735198" cy="31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92" dirty="0">
                  <a:solidFill>
                    <a:srgbClr val="C00000"/>
                  </a:solidFill>
                </a:rPr>
                <a:t>C. </a:t>
              </a:r>
              <a:r>
                <a:rPr lang="en-GB" sz="1292" dirty="0" err="1">
                  <a:solidFill>
                    <a:srgbClr val="C00000"/>
                  </a:solidFill>
                </a:rPr>
                <a:t>Fabricius</a:t>
              </a:r>
              <a:r>
                <a:rPr lang="en-GB" sz="1292" dirty="0">
                  <a:solidFill>
                    <a:srgbClr val="C00000"/>
                  </a:solidFill>
                </a:rPr>
                <a:t> / T5.2</a:t>
              </a: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49" y="2498435"/>
            <a:ext cx="2658235" cy="2438909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841966" y="5823346"/>
            <a:ext cx="4394724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chemeClr val="tx1"/>
                </a:solidFill>
              </a:rPr>
              <a:t>Distance between sources </a:t>
            </a:r>
            <a:r>
              <a:rPr lang="en-GB" sz="1292">
                <a:solidFill>
                  <a:schemeClr val="tx1"/>
                </a:solidFill>
              </a:rPr>
              <a:t>(’’) in high </a:t>
            </a:r>
            <a:r>
              <a:rPr lang="en-GB" sz="1292" dirty="0">
                <a:solidFill>
                  <a:schemeClr val="tx1"/>
                </a:solidFill>
              </a:rPr>
              <a:t>density field     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777492" y="4977014"/>
            <a:ext cx="4394724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chemeClr val="tx1"/>
                </a:solidFill>
              </a:rPr>
              <a:t>Completeness vs separation for double stars in WDS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868144" y="2204864"/>
            <a:ext cx="1950786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C. </a:t>
            </a:r>
            <a:r>
              <a:rPr lang="en-GB" sz="1292" dirty="0" err="1">
                <a:solidFill>
                  <a:srgbClr val="C00000"/>
                </a:solidFill>
              </a:rPr>
              <a:t>Babusiaux</a:t>
            </a:r>
            <a:r>
              <a:rPr lang="en-GB" sz="1292" dirty="0">
                <a:solidFill>
                  <a:srgbClr val="C00000"/>
                </a:solidFill>
              </a:rPr>
              <a:t> / T5.4</a:t>
            </a:r>
          </a:p>
        </p:txBody>
      </p:sp>
    </p:spTree>
    <p:extLst>
      <p:ext uri="{BB962C8B-B14F-4D97-AF65-F5344CB8AC3E}">
        <p14:creationId xmlns:p14="http://schemas.microsoft.com/office/powerpoint/2010/main" val="214154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As </a:t>
            </a:r>
            <a:r>
              <a:rPr lang="en-GB" dirty="0"/>
              <a:t>a function of </a:t>
            </a:r>
            <a:r>
              <a:rPr lang="en-GB" dirty="0" err="1"/>
              <a:t>color</a:t>
            </a:r>
            <a:r>
              <a:rPr lang="en-GB" dirty="0"/>
              <a:t> or </a:t>
            </a:r>
            <a:r>
              <a:rPr lang="en-GB" dirty="0" smtClean="0"/>
              <a:t>magnitude</a:t>
            </a:r>
            <a:endParaRPr lang="en-GB" dirty="0"/>
          </a:p>
          <a:p>
            <a:pPr lvl="1"/>
            <a:r>
              <a:rPr lang="en-GB" dirty="0"/>
              <a:t>Very bright, very red stars missing</a:t>
            </a:r>
          </a:p>
          <a:p>
            <a:r>
              <a:rPr lang="en-GB" dirty="0"/>
              <a:t>Missing high proper motion stars</a:t>
            </a:r>
          </a:p>
          <a:p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Other selection effects</a:t>
            </a:r>
            <a:endParaRPr lang="en-GB" noProof="0" dirty="0"/>
          </a:p>
        </p:txBody>
      </p:sp>
      <p:sp>
        <p:nvSpPr>
          <p:cNvPr id="8" name="ZoneTexte 7"/>
          <p:cNvSpPr txBox="1"/>
          <p:nvPr/>
        </p:nvSpPr>
        <p:spPr>
          <a:xfrm>
            <a:off x="4921645" y="5582675"/>
            <a:ext cx="4229466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92"/>
              <a:t>OGLE bulge  CMD: </a:t>
            </a:r>
            <a:r>
              <a:rPr lang="fr-FR" sz="1292" dirty="0"/>
              <a:t>stars in </a:t>
            </a:r>
            <a:r>
              <a:rPr lang="fr-FR" sz="1292" dirty="0" err="1"/>
              <a:t>red</a:t>
            </a:r>
            <a:r>
              <a:rPr lang="fr-FR" sz="1292" dirty="0"/>
              <a:t> are </a:t>
            </a:r>
            <a:r>
              <a:rPr lang="fr-FR" sz="1292" dirty="0" err="1"/>
              <a:t>missing</a:t>
            </a:r>
            <a:r>
              <a:rPr lang="fr-FR" sz="1292" dirty="0"/>
              <a:t> in DR1.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18" y="3429000"/>
            <a:ext cx="2796846" cy="214293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660956" y="2976694"/>
            <a:ext cx="1950786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C. </a:t>
            </a:r>
            <a:r>
              <a:rPr lang="en-GB" sz="1292" dirty="0" err="1">
                <a:solidFill>
                  <a:srgbClr val="C00000"/>
                </a:solidFill>
              </a:rPr>
              <a:t>Babusiaux</a:t>
            </a:r>
            <a:r>
              <a:rPr lang="en-GB" sz="1292" dirty="0">
                <a:solidFill>
                  <a:srgbClr val="C00000"/>
                </a:solidFill>
              </a:rPr>
              <a:t> / T5.4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7" y="3429001"/>
            <a:ext cx="3503533" cy="218072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587748" y="3000598"/>
            <a:ext cx="1768228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C. </a:t>
            </a:r>
            <a:r>
              <a:rPr lang="en-GB" sz="1292" dirty="0" err="1">
                <a:solidFill>
                  <a:srgbClr val="C00000"/>
                </a:solidFill>
              </a:rPr>
              <a:t>Babusiaux</a:t>
            </a:r>
            <a:r>
              <a:rPr lang="en-GB" sz="1292" dirty="0">
                <a:solidFill>
                  <a:srgbClr val="C00000"/>
                </a:solidFill>
              </a:rPr>
              <a:t>/T5.4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15615" y="5609722"/>
            <a:ext cx="3547155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92" dirty="0" err="1"/>
              <a:t>Missing</a:t>
            </a:r>
            <a:r>
              <a:rPr lang="fr-FR" sz="1292" dirty="0"/>
              <a:t> high </a:t>
            </a:r>
            <a:r>
              <a:rPr lang="fr-FR" sz="1292" dirty="0" err="1"/>
              <a:t>proper</a:t>
            </a:r>
            <a:r>
              <a:rPr lang="fr-FR" sz="1292" dirty="0"/>
              <a:t> motion stars</a:t>
            </a:r>
          </a:p>
        </p:txBody>
      </p:sp>
    </p:spTree>
    <p:extLst>
      <p:ext uri="{BB962C8B-B14F-4D97-AF65-F5344CB8AC3E}">
        <p14:creationId xmlns:p14="http://schemas.microsoft.com/office/powerpoint/2010/main" val="108976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301649" y="404665"/>
            <a:ext cx="8607426" cy="62345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Parallax accuracy</a:t>
            </a:r>
            <a:endParaRPr lang="en-GB" noProof="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35194"/>
          <a:stretch/>
        </p:blipFill>
        <p:spPr>
          <a:xfrm>
            <a:off x="185051" y="1758296"/>
            <a:ext cx="4869211" cy="4028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8583" y="5743676"/>
            <a:ext cx="8256700" cy="60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62" dirty="0" err="1">
                <a:latin typeface="txsy" charset="0"/>
              </a:rPr>
              <a:t>Fully</a:t>
            </a:r>
            <a:r>
              <a:rPr lang="fr-FR" sz="1662" dirty="0">
                <a:latin typeface="txsy" charset="0"/>
              </a:rPr>
              <a:t> consistent </a:t>
            </a:r>
            <a:r>
              <a:rPr lang="fr-FR" sz="1662" dirty="0" err="1">
                <a:latin typeface="txsy" charset="0"/>
              </a:rPr>
              <a:t>with</a:t>
            </a:r>
            <a:r>
              <a:rPr lang="fr-FR" sz="1662" dirty="0">
                <a:latin typeface="txsy" charset="0"/>
              </a:rPr>
              <a:t> </a:t>
            </a:r>
            <a:r>
              <a:rPr lang="fr-FR" sz="1662" dirty="0" err="1">
                <a:latin typeface="txsy" charset="0"/>
              </a:rPr>
              <a:t>internal</a:t>
            </a:r>
            <a:r>
              <a:rPr lang="fr-FR" sz="1662" dirty="0">
                <a:latin typeface="txsy" charset="0"/>
              </a:rPr>
              <a:t> </a:t>
            </a:r>
            <a:r>
              <a:rPr lang="fr-FR" sz="1662" dirty="0" err="1">
                <a:latin typeface="txsy" charset="0"/>
              </a:rPr>
              <a:t>results</a:t>
            </a:r>
            <a:r>
              <a:rPr lang="fr-FR" sz="1662" dirty="0">
                <a:latin typeface="txsy" charset="0"/>
              </a:rPr>
              <a:t>:    −</a:t>
            </a:r>
            <a:r>
              <a:rPr lang="fr-FR" sz="1662" dirty="0">
                <a:latin typeface="NimbusRomNo9L" charset="0"/>
              </a:rPr>
              <a:t>0</a:t>
            </a:r>
            <a:r>
              <a:rPr lang="fr-FR" sz="1662" dirty="0">
                <a:latin typeface="rtxmi" charset="0"/>
              </a:rPr>
              <a:t>.</a:t>
            </a:r>
            <a:r>
              <a:rPr lang="fr-FR" sz="1662" dirty="0">
                <a:latin typeface="NimbusRomNo9L" charset="0"/>
              </a:rPr>
              <a:t>036 </a:t>
            </a:r>
            <a:r>
              <a:rPr lang="fr-FR" sz="1662" dirty="0">
                <a:latin typeface="txsy" charset="0"/>
              </a:rPr>
              <a:t>± </a:t>
            </a:r>
            <a:r>
              <a:rPr lang="fr-FR" sz="1662" dirty="0">
                <a:latin typeface="NimbusRomNo9L" charset="0"/>
              </a:rPr>
              <a:t>0</a:t>
            </a:r>
            <a:r>
              <a:rPr lang="fr-FR" sz="1662" dirty="0">
                <a:latin typeface="rtxmi" charset="0"/>
              </a:rPr>
              <a:t>.</a:t>
            </a:r>
            <a:r>
              <a:rPr lang="fr-FR" sz="1662" dirty="0">
                <a:latin typeface="NimbusRomNo9L" charset="0"/>
              </a:rPr>
              <a:t>002 mas</a:t>
            </a:r>
          </a:p>
          <a:p>
            <a:r>
              <a:rPr lang="fr-FR" sz="1662" dirty="0">
                <a:latin typeface="NimbusRomNo9L" charset="0"/>
              </a:rPr>
              <a:t>		                                        (</a:t>
            </a:r>
            <a:r>
              <a:rPr lang="fr-FR" sz="1662" dirty="0" err="1">
                <a:latin typeface="NimbusRomNo9L" charset="0"/>
              </a:rPr>
              <a:t>weighted</a:t>
            </a:r>
            <a:r>
              <a:rPr lang="fr-FR" sz="1662" dirty="0">
                <a:latin typeface="NimbusRomNo9L" charset="0"/>
              </a:rPr>
              <a:t>)</a:t>
            </a:r>
            <a:endParaRPr lang="fr-FR" sz="1662" dirty="0"/>
          </a:p>
        </p:txBody>
      </p:sp>
      <p:sp>
        <p:nvSpPr>
          <p:cNvPr id="9" name="ZoneTexte 8"/>
          <p:cNvSpPr txBox="1"/>
          <p:nvPr/>
        </p:nvSpPr>
        <p:spPr>
          <a:xfrm>
            <a:off x="7696039" y="5501922"/>
            <a:ext cx="1233030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dirty="0">
                <a:solidFill>
                  <a:schemeClr val="bg1"/>
                </a:solidFill>
              </a:rPr>
              <a:t>C. </a:t>
            </a:r>
            <a:r>
              <a:rPr lang="en-GB" sz="1292" dirty="0" err="1">
                <a:solidFill>
                  <a:schemeClr val="bg1"/>
                </a:solidFill>
              </a:rPr>
              <a:t>Babusiaux</a:t>
            </a:r>
            <a:endParaRPr lang="en-GB" sz="1292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317" y="4218768"/>
            <a:ext cx="2798304" cy="204192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762507" y="3982369"/>
            <a:ext cx="1605283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A. </a:t>
            </a:r>
            <a:r>
              <a:rPr lang="en-GB" sz="1292" dirty="0" err="1">
                <a:solidFill>
                  <a:srgbClr val="C00000"/>
                </a:solidFill>
              </a:rPr>
              <a:t>Helmi</a:t>
            </a:r>
            <a:r>
              <a:rPr lang="en-GB" sz="1292" dirty="0">
                <a:solidFill>
                  <a:srgbClr val="C00000"/>
                </a:solidFill>
              </a:rPr>
              <a:t> / T5.5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762507" y="1313795"/>
            <a:ext cx="1055186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F.A. / T5.2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400254" y="3478315"/>
            <a:ext cx="3204194" cy="717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92" dirty="0"/>
              <a:t>QSO parallaxes</a:t>
            </a:r>
          </a:p>
          <a:p>
            <a:pPr algn="ctr"/>
            <a:endParaRPr lang="fr-FR" sz="1292" dirty="0"/>
          </a:p>
          <a:p>
            <a:pPr algn="ctr"/>
            <a:r>
              <a:rPr lang="fr-FR" sz="1292" dirty="0"/>
              <a:t>RAVE </a:t>
            </a:r>
            <a:r>
              <a:rPr lang="en-GB" sz="1292" dirty="0"/>
              <a:t>(</a:t>
            </a:r>
            <a:r>
              <a:rPr lang="en-GB" sz="1477" dirty="0">
                <a:latin typeface="Symbol" charset="2"/>
              </a:rPr>
              <a:t>v</a:t>
            </a:r>
            <a:r>
              <a:rPr lang="en-GB" sz="969" dirty="0">
                <a:latin typeface="Symbol" charset="2"/>
              </a:rPr>
              <a:t> </a:t>
            </a:r>
            <a:r>
              <a:rPr lang="en-GB" sz="1292" dirty="0"/>
              <a:t>ratio -1) </a:t>
            </a:r>
            <a:endParaRPr lang="fr-FR" sz="1292" dirty="0"/>
          </a:p>
        </p:txBody>
      </p:sp>
      <p:sp>
        <p:nvSpPr>
          <p:cNvPr id="17" name="ZoneTexte 16"/>
          <p:cNvSpPr txBox="1"/>
          <p:nvPr/>
        </p:nvSpPr>
        <p:spPr>
          <a:xfrm>
            <a:off x="1187624" y="1567870"/>
            <a:ext cx="1950786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C. </a:t>
            </a:r>
            <a:r>
              <a:rPr lang="en-GB" sz="1292" dirty="0" err="1">
                <a:solidFill>
                  <a:srgbClr val="C00000"/>
                </a:solidFill>
              </a:rPr>
              <a:t>Babusiaux</a:t>
            </a:r>
            <a:r>
              <a:rPr lang="en-GB" sz="1292" dirty="0">
                <a:solidFill>
                  <a:srgbClr val="C00000"/>
                </a:solidFill>
              </a:rPr>
              <a:t> / T5.4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317" y="1567870"/>
            <a:ext cx="2798303" cy="193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2400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159" y="1634339"/>
            <a:ext cx="3353787" cy="219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301649" y="404665"/>
            <a:ext cx="8607426" cy="62345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Parallax precision</a:t>
            </a:r>
            <a:endParaRPr lang="en-GB" noProof="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983"/>
          <a:stretch/>
        </p:blipFill>
        <p:spPr>
          <a:xfrm>
            <a:off x="185050" y="1758296"/>
            <a:ext cx="3156923" cy="4028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5050" y="5746927"/>
            <a:ext cx="4087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ea typeface="Gill Sans" charset="0"/>
                <a:cs typeface="Gill Sans" charset="0"/>
              </a:rPr>
              <a:t>Extra </a:t>
            </a:r>
            <a:r>
              <a:rPr lang="fr-FR" sz="1400" dirty="0" err="1">
                <a:ea typeface="Gill Sans" charset="0"/>
                <a:cs typeface="Gill Sans" charset="0"/>
              </a:rPr>
              <a:t>std</a:t>
            </a:r>
            <a:r>
              <a:rPr lang="fr-FR" sz="1400" dirty="0">
                <a:ea typeface="Gill Sans" charset="0"/>
                <a:cs typeface="Gill Sans" charset="0"/>
              </a:rPr>
              <a:t>. </a:t>
            </a:r>
            <a:r>
              <a:rPr lang="fr-FR" sz="1400" dirty="0" err="1">
                <a:ea typeface="Gill Sans" charset="0"/>
                <a:cs typeface="Gill Sans" charset="0"/>
              </a:rPr>
              <a:t>dev</a:t>
            </a:r>
            <a:r>
              <a:rPr lang="fr-FR" sz="1400" dirty="0">
                <a:ea typeface="Gill Sans" charset="0"/>
                <a:cs typeface="Gill Sans" charset="0"/>
              </a:rPr>
              <a:t> on </a:t>
            </a:r>
            <a:r>
              <a:rPr lang="fr-FR" sz="1400" dirty="0" err="1">
                <a:ea typeface="Gill Sans" charset="0"/>
                <a:cs typeface="Gill Sans" charset="0"/>
              </a:rPr>
              <a:t>parallax</a:t>
            </a:r>
            <a:r>
              <a:rPr lang="fr-FR" sz="1400" dirty="0">
                <a:ea typeface="Gill Sans" charset="0"/>
                <a:cs typeface="Gill Sans" charset="0"/>
              </a:rPr>
              <a:t> </a:t>
            </a:r>
            <a:r>
              <a:rPr lang="fr-FR" sz="1400" dirty="0" err="1">
                <a:ea typeface="Gill Sans" charset="0"/>
                <a:cs typeface="Gill Sans" charset="0"/>
              </a:rPr>
              <a:t>uncertainties</a:t>
            </a:r>
            <a:r>
              <a:rPr lang="fr-FR" sz="1400" dirty="0">
                <a:ea typeface="Gill Sans" charset="0"/>
                <a:cs typeface="Gill Sans" charset="0"/>
              </a:rPr>
              <a:t> (mas)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948"/>
          <a:stretch/>
        </p:blipFill>
        <p:spPr>
          <a:xfrm>
            <a:off x="2777339" y="1758296"/>
            <a:ext cx="1728000" cy="402831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057531" y="1612082"/>
            <a:ext cx="1950786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C. </a:t>
            </a:r>
            <a:r>
              <a:rPr lang="en-GB" sz="1292" dirty="0" err="1">
                <a:solidFill>
                  <a:srgbClr val="C00000"/>
                </a:solidFill>
              </a:rPr>
              <a:t>Babusiaux</a:t>
            </a:r>
            <a:r>
              <a:rPr lang="en-GB" sz="1292" dirty="0">
                <a:solidFill>
                  <a:srgbClr val="C00000"/>
                </a:solidFill>
              </a:rPr>
              <a:t> / T5.4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638469" y="3790696"/>
            <a:ext cx="45113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/>
              <a:t>Deconvolution</a:t>
            </a:r>
            <a:r>
              <a:rPr lang="fr-FR" sz="1100" dirty="0"/>
              <a:t> of the </a:t>
            </a:r>
            <a:r>
              <a:rPr lang="fr-FR" sz="1100" dirty="0" err="1"/>
              <a:t>negative</a:t>
            </a:r>
            <a:r>
              <a:rPr lang="fr-FR" sz="1100" dirty="0"/>
              <a:t> </a:t>
            </a:r>
            <a:r>
              <a:rPr lang="fr-FR" sz="1100" dirty="0" err="1"/>
              <a:t>parallax</a:t>
            </a:r>
            <a:r>
              <a:rPr lang="fr-FR" sz="1100" dirty="0"/>
              <a:t> </a:t>
            </a:r>
            <a:r>
              <a:rPr lang="fr-FR" sz="1100" dirty="0" err="1"/>
              <a:t>tail</a:t>
            </a:r>
            <a:r>
              <a:rPr lang="fr-FR" sz="1100" dirty="0"/>
              <a:t> for </a:t>
            </a:r>
            <a:r>
              <a:rPr lang="fr-FR" sz="1100" dirty="0" err="1"/>
              <a:t>Tycho</a:t>
            </a:r>
            <a:r>
              <a:rPr lang="fr-FR" sz="1100" dirty="0"/>
              <a:t> stars</a:t>
            </a:r>
          </a:p>
          <a:p>
            <a:pPr algn="ctr"/>
            <a:r>
              <a:rPr lang="en-GB" sz="1100" dirty="0"/>
              <a:t>extra dispersion: −0.11 ± 0.01 mas</a:t>
            </a:r>
            <a:endParaRPr lang="fr-FR" sz="1100" dirty="0"/>
          </a:p>
          <a:p>
            <a:pPr algn="ctr"/>
            <a:endParaRPr lang="fr-FR" sz="1100" dirty="0"/>
          </a:p>
          <a:p>
            <a:pPr algn="ctr"/>
            <a:endParaRPr lang="fr-FR" sz="1100" dirty="0"/>
          </a:p>
          <a:p>
            <a:pPr algn="ctr"/>
            <a:r>
              <a:rPr lang="fr-FR" sz="1100" dirty="0" err="1"/>
              <a:t>Comparison</a:t>
            </a:r>
            <a:r>
              <a:rPr lang="fr-FR" sz="1100" dirty="0"/>
              <a:t> of parallaxes </a:t>
            </a:r>
            <a:r>
              <a:rPr lang="fr-FR" sz="1100" dirty="0" err="1"/>
              <a:t>uncertainties</a:t>
            </a:r>
            <a:r>
              <a:rPr lang="fr-FR" sz="1100" dirty="0"/>
              <a:t> f(b) for </a:t>
            </a:r>
            <a:r>
              <a:rPr lang="fr-FR" sz="1100" dirty="0" err="1"/>
              <a:t>mag</a:t>
            </a:r>
            <a:r>
              <a:rPr lang="fr-FR" sz="1100" dirty="0"/>
              <a:t> V</a:t>
            </a:r>
            <a:r>
              <a:rPr lang="fr-FR" sz="1100" baseline="-25000" dirty="0"/>
              <a:t>T</a:t>
            </a:r>
            <a:r>
              <a:rPr lang="fr-FR" sz="1100" dirty="0"/>
              <a:t>=9, 9.5, 10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776207" y="6237312"/>
            <a:ext cx="1605283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A. Robin / T5.3</a:t>
            </a:r>
          </a:p>
        </p:txBody>
      </p:sp>
      <p:sp>
        <p:nvSpPr>
          <p:cNvPr id="26" name="ZoneTexte 25"/>
          <p:cNvSpPr txBox="1"/>
          <p:nvPr/>
        </p:nvSpPr>
        <p:spPr>
          <a:xfrm rot="5400000">
            <a:off x="7078796" y="2934728"/>
            <a:ext cx="2843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2">
                    <a:lumMod val="50000"/>
                  </a:schemeClr>
                </a:solidFill>
              </a:rPr>
              <a:t>Observed dispersion (mas)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502565" y="1660100"/>
            <a:ext cx="3076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tx2">
                    <a:lumMod val="50000"/>
                  </a:schemeClr>
                </a:solidFill>
              </a:rPr>
              <a:t>Standard parallax uncertainty </a:t>
            </a:r>
            <a:r>
              <a:rPr lang="en-GB" sz="1200" dirty="0">
                <a:solidFill>
                  <a:schemeClr val="tx2">
                    <a:lumMod val="50000"/>
                  </a:schemeClr>
                </a:solidFill>
              </a:rPr>
              <a:t>(mas)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216986" y="1290203"/>
            <a:ext cx="1681026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 err="1">
                <a:solidFill>
                  <a:srgbClr val="C00000"/>
                </a:solidFill>
              </a:rPr>
              <a:t>K.Findeisen</a:t>
            </a:r>
            <a:r>
              <a:rPr lang="en-GB" sz="1292" dirty="0">
                <a:solidFill>
                  <a:srgbClr val="C00000"/>
                </a:solidFill>
              </a:rPr>
              <a:t> / T5.2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45" y="4824847"/>
            <a:ext cx="4178985" cy="148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6881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716760" y="6237312"/>
            <a:ext cx="1919136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A. </a:t>
            </a:r>
            <a:r>
              <a:rPr lang="en-GB" sz="1292" dirty="0" err="1">
                <a:solidFill>
                  <a:srgbClr val="C00000"/>
                </a:solidFill>
              </a:rPr>
              <a:t>Vallenari</a:t>
            </a:r>
            <a:r>
              <a:rPr lang="en-GB" sz="1292" dirty="0">
                <a:solidFill>
                  <a:srgbClr val="C00000"/>
                </a:solidFill>
              </a:rPr>
              <a:t> / WP947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569034" y="1124744"/>
            <a:ext cx="1689909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C. </a:t>
            </a:r>
            <a:r>
              <a:rPr lang="en-GB" sz="1292" dirty="0" err="1">
                <a:solidFill>
                  <a:srgbClr val="C00000"/>
                </a:solidFill>
              </a:rPr>
              <a:t>Babusiaux</a:t>
            </a:r>
            <a:r>
              <a:rPr lang="en-GB" sz="1292" dirty="0">
                <a:solidFill>
                  <a:srgbClr val="C00000"/>
                </a:solidFill>
              </a:rPr>
              <a:t> / T5.4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189336" y="3536172"/>
            <a:ext cx="2842014" cy="68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92" dirty="0" err="1"/>
              <a:t>Hipparcos</a:t>
            </a:r>
            <a:r>
              <a:rPr lang="fr-FR" sz="1292" dirty="0"/>
              <a:t>, </a:t>
            </a:r>
            <a:r>
              <a:rPr lang="fr-FR" sz="1292" dirty="0" err="1"/>
              <a:t>residuals</a:t>
            </a:r>
            <a:r>
              <a:rPr lang="fr-FR" sz="1292" dirty="0"/>
              <a:t> vs G</a:t>
            </a:r>
          </a:p>
          <a:p>
            <a:pPr algn="ctr"/>
            <a:endParaRPr lang="fr-FR" sz="1292" dirty="0"/>
          </a:p>
          <a:p>
            <a:pPr algn="ctr"/>
            <a:r>
              <a:rPr lang="fr-FR" sz="1292" dirty="0" err="1"/>
              <a:t>Folded</a:t>
            </a:r>
            <a:r>
              <a:rPr lang="fr-FR" sz="1292" dirty="0"/>
              <a:t> light </a:t>
            </a:r>
            <a:r>
              <a:rPr lang="fr-FR" sz="1292" dirty="0" err="1"/>
              <a:t>curve</a:t>
            </a:r>
            <a:r>
              <a:rPr lang="fr-FR" sz="1292" dirty="0"/>
              <a:t> of an RR </a:t>
            </a:r>
            <a:r>
              <a:rPr lang="fr-FR" sz="1292" dirty="0" err="1"/>
              <a:t>Lyrae</a:t>
            </a:r>
            <a:endParaRPr lang="fr-FR" sz="1292" dirty="0"/>
          </a:p>
        </p:txBody>
      </p:sp>
      <p:sp>
        <p:nvSpPr>
          <p:cNvPr id="18" name="ZoneTexte 17"/>
          <p:cNvSpPr txBox="1"/>
          <p:nvPr/>
        </p:nvSpPr>
        <p:spPr>
          <a:xfrm>
            <a:off x="982678" y="3561938"/>
            <a:ext cx="3067389" cy="887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92" dirty="0"/>
              <a:t>G-BP vs G-RP</a:t>
            </a:r>
          </a:p>
          <a:p>
            <a:pPr algn="ctr"/>
            <a:endParaRPr lang="fr-FR" sz="1292" dirty="0"/>
          </a:p>
          <a:p>
            <a:pPr algn="ctr"/>
            <a:r>
              <a:rPr lang="fr-FR" sz="1292" dirty="0"/>
              <a:t>M4 </a:t>
            </a:r>
            <a:r>
              <a:rPr lang="fr-FR" sz="1292" dirty="0" err="1"/>
              <a:t>using</a:t>
            </a:r>
            <a:r>
              <a:rPr lang="fr-FR" sz="1292" dirty="0"/>
              <a:t> </a:t>
            </a:r>
            <a:r>
              <a:rPr lang="fr-FR" sz="1292" i="1" dirty="0"/>
              <a:t>G </a:t>
            </a:r>
            <a:r>
              <a:rPr lang="fr-FR" sz="1292" dirty="0"/>
              <a:t>minus HST </a:t>
            </a:r>
            <a:r>
              <a:rPr lang="fr-FR" sz="1292" i="1" dirty="0"/>
              <a:t>F</a:t>
            </a:r>
            <a:r>
              <a:rPr lang="fr-FR" sz="1292" dirty="0"/>
              <a:t>606</a:t>
            </a:r>
            <a:r>
              <a:rPr lang="fr-FR" sz="1292" i="1" dirty="0"/>
              <a:t>W  vs G</a:t>
            </a:r>
            <a:endParaRPr lang="fr-FR" sz="1292" dirty="0"/>
          </a:p>
          <a:p>
            <a:pPr algn="ctr"/>
            <a:endParaRPr lang="fr-FR" sz="1292" dirty="0"/>
          </a:p>
        </p:txBody>
      </p:sp>
      <p:sp>
        <p:nvSpPr>
          <p:cNvPr id="19" name="ZoneTexte 18"/>
          <p:cNvSpPr txBox="1"/>
          <p:nvPr/>
        </p:nvSpPr>
        <p:spPr>
          <a:xfrm>
            <a:off x="817577" y="1090401"/>
            <a:ext cx="1689909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C. </a:t>
            </a:r>
            <a:r>
              <a:rPr lang="en-GB" sz="1292" dirty="0" err="1">
                <a:solidFill>
                  <a:srgbClr val="C00000"/>
                </a:solidFill>
              </a:rPr>
              <a:t>Fabricius</a:t>
            </a:r>
            <a:r>
              <a:rPr lang="en-GB" sz="1292" dirty="0">
                <a:solidFill>
                  <a:srgbClr val="C00000"/>
                </a:solidFill>
              </a:rPr>
              <a:t> / T5.2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190659" y="6234174"/>
            <a:ext cx="1500732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dirty="0">
                <a:solidFill>
                  <a:srgbClr val="C00000"/>
                </a:solidFill>
              </a:rPr>
              <a:t>S. Blanco / T5.63</a:t>
            </a:r>
          </a:p>
        </p:txBody>
      </p:sp>
      <p:pic>
        <p:nvPicPr>
          <p:cNvPr id="23" name="3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1" y="1340768"/>
            <a:ext cx="3088728" cy="2097694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06" y="1456073"/>
            <a:ext cx="2981282" cy="2105865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06" y="4218015"/>
            <a:ext cx="2981282" cy="2069149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1" y="4218015"/>
            <a:ext cx="3086399" cy="2069149"/>
          </a:xfrm>
          <a:prstGeom prst="rect">
            <a:avLst/>
          </a:prstGeom>
        </p:spPr>
      </p:pic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Photometry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23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Tests overlap between WPs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r>
              <a:rPr lang="en-GB" dirty="0" smtClean="0"/>
              <a:t>For DR1 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/>
          </p:nvPr>
        </p:nvGraphicFramePr>
        <p:xfrm>
          <a:off x="251520" y="1767277"/>
          <a:ext cx="8773899" cy="435262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58757"/>
                <a:gridCol w="1063503"/>
                <a:gridCol w="1024730"/>
                <a:gridCol w="1023790"/>
                <a:gridCol w="1023790"/>
                <a:gridCol w="1023790"/>
                <a:gridCol w="955539"/>
              </a:tblGrid>
              <a:tr h="801521">
                <a:tc>
                  <a:txBody>
                    <a:bodyPr/>
                    <a:lstStyle/>
                    <a:p>
                      <a:pPr algn="ctr"/>
                      <a:r>
                        <a:rPr lang="en-GB" sz="1700" dirty="0" smtClean="0"/>
                        <a:t>GENIUS</a:t>
                      </a:r>
                    </a:p>
                    <a:p>
                      <a:pPr algn="ctr"/>
                      <a:r>
                        <a:rPr lang="en-GB" sz="1700" dirty="0" smtClean="0"/>
                        <a:t>DPAC</a:t>
                      </a:r>
                      <a:endParaRPr lang="en-GB" sz="1700" dirty="0"/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dirty="0" smtClean="0"/>
                        <a:t>T5.2</a:t>
                      </a:r>
                    </a:p>
                    <a:p>
                      <a:pPr algn="ctr"/>
                      <a:r>
                        <a:rPr lang="en-GB" sz="1700" dirty="0" smtClean="0"/>
                        <a:t>WP942</a:t>
                      </a:r>
                      <a:endParaRPr lang="en-GB" sz="1700" dirty="0"/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dirty="0" smtClean="0"/>
                        <a:t>WT5.3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dirty="0" smtClean="0"/>
                        <a:t>P943</a:t>
                      </a: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dirty="0" smtClean="0"/>
                        <a:t>T5.4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dirty="0" smtClean="0"/>
                        <a:t>WP944</a:t>
                      </a: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dirty="0" smtClean="0"/>
                        <a:t>T5.5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dirty="0" smtClean="0"/>
                        <a:t>WP945</a:t>
                      </a: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dirty="0" smtClean="0"/>
                        <a:t>T5.63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dirty="0" smtClean="0"/>
                        <a:t>WP946</a:t>
                      </a: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dirty="0" smtClean="0"/>
                        <a:t>WP947</a:t>
                      </a:r>
                    </a:p>
                  </a:txBody>
                  <a:tcPr marL="84406" marR="84406" marT="42203" marB="42203" anchor="ctr"/>
                </a:tc>
              </a:tr>
              <a:tr h="586494">
                <a:tc>
                  <a:txBody>
                    <a:bodyPr/>
                    <a:lstStyle/>
                    <a:p>
                      <a:pPr fontAlgn="ctr"/>
                      <a:r>
                        <a:rPr lang="en-GB" sz="1700" dirty="0" smtClean="0"/>
                        <a:t>Completeness,</a:t>
                      </a:r>
                      <a:r>
                        <a:rPr lang="en-GB" sz="1700" baseline="0" dirty="0" smtClean="0"/>
                        <a:t> </a:t>
                      </a:r>
                      <a:r>
                        <a:rPr lang="en-GB" sz="1700" dirty="0" smtClean="0"/>
                        <a:t>large scale</a:t>
                      </a:r>
                      <a:endParaRPr lang="en-GB" sz="1700" dirty="0"/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GB" sz="2200" dirty="0" smtClean="0">
                          <a:solidFill>
                            <a:schemeClr val="accent6"/>
                          </a:solidFill>
                        </a:rPr>
                        <a:t>✘</a:t>
                      </a:r>
                      <a:endParaRPr lang="en-GB" sz="2200" dirty="0">
                        <a:solidFill>
                          <a:schemeClr val="accent6"/>
                        </a:solidFill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endParaRPr lang="en-GB" sz="2200" dirty="0">
                        <a:solidFill>
                          <a:schemeClr val="accent6"/>
                        </a:solidFill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endParaRPr lang="en-GB" sz="2200">
                        <a:solidFill>
                          <a:schemeClr val="accent6"/>
                        </a:solidFill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endParaRPr lang="en-GB" sz="2200" dirty="0">
                        <a:solidFill>
                          <a:schemeClr val="accent6"/>
                        </a:solidFill>
                      </a:endParaRPr>
                    </a:p>
                  </a:txBody>
                  <a:tcPr marL="84406" marR="84406" marT="42203" marB="42203"/>
                </a:tc>
              </a:tr>
              <a:tr h="59084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dirty="0" smtClean="0"/>
                        <a:t>Completeness,</a:t>
                      </a:r>
                      <a:r>
                        <a:rPr lang="en-GB" sz="1700" baseline="0" dirty="0" smtClean="0"/>
                        <a:t> </a:t>
                      </a:r>
                      <a:r>
                        <a:rPr lang="en-GB" sz="1700" dirty="0" smtClean="0"/>
                        <a:t>small scale</a:t>
                      </a: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endParaRPr lang="en-GB" sz="2200" dirty="0">
                        <a:solidFill>
                          <a:schemeClr val="accent6"/>
                        </a:solidFill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endParaRPr lang="en-GB" sz="2200">
                        <a:solidFill>
                          <a:schemeClr val="accent6"/>
                        </a:solidFill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endParaRPr lang="en-GB" sz="2200">
                        <a:solidFill>
                          <a:schemeClr val="accent6"/>
                        </a:solidFill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</a:tr>
              <a:tr h="586494">
                <a:tc>
                  <a:txBody>
                    <a:bodyPr/>
                    <a:lstStyle/>
                    <a:p>
                      <a:pPr fontAlgn="ctr"/>
                      <a:r>
                        <a:rPr lang="en-GB" sz="1700" dirty="0" smtClean="0"/>
                        <a:t>Astrometric accuracy</a:t>
                      </a:r>
                      <a:endParaRPr lang="en-GB" sz="1700" dirty="0"/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</a:tr>
              <a:tr h="586494">
                <a:tc>
                  <a:txBody>
                    <a:bodyPr/>
                    <a:lstStyle/>
                    <a:p>
                      <a:pPr fontAlgn="ctr"/>
                      <a:r>
                        <a:rPr lang="en-GB" sz="1700" dirty="0" smtClean="0"/>
                        <a:t>Astrometric precision</a:t>
                      </a:r>
                      <a:endParaRPr lang="en-GB" sz="1700" dirty="0"/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</a:tr>
              <a:tr h="586494">
                <a:tc>
                  <a:txBody>
                    <a:bodyPr/>
                    <a:lstStyle/>
                    <a:p>
                      <a:pPr fontAlgn="ctr"/>
                      <a:r>
                        <a:rPr lang="en-GB" sz="1700" dirty="0" smtClean="0"/>
                        <a:t>Photometric</a:t>
                      </a:r>
                      <a:r>
                        <a:rPr lang="en-GB" sz="1700" baseline="0" dirty="0" smtClean="0"/>
                        <a:t> data</a:t>
                      </a:r>
                      <a:endParaRPr lang="en-GB" sz="1700" dirty="0"/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endParaRPr lang="en-GB" sz="2200" dirty="0">
                        <a:solidFill>
                          <a:schemeClr val="accent6"/>
                        </a:solidFill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</a:tr>
              <a:tr h="586494">
                <a:tc>
                  <a:txBody>
                    <a:bodyPr/>
                    <a:lstStyle/>
                    <a:p>
                      <a:pPr fontAlgn="ctr"/>
                      <a:r>
                        <a:rPr lang="en-GB" sz="1700" dirty="0" smtClean="0"/>
                        <a:t>Variability data</a:t>
                      </a:r>
                      <a:endParaRPr lang="en-GB" sz="1700" dirty="0"/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endParaRPr lang="en-GB" sz="2200">
                        <a:solidFill>
                          <a:schemeClr val="accent6"/>
                        </a:solidFill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endParaRPr lang="en-GB" sz="2200">
                        <a:solidFill>
                          <a:schemeClr val="accent6"/>
                        </a:solidFill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endParaRPr lang="en-GB" sz="2200">
                        <a:solidFill>
                          <a:schemeClr val="accent6"/>
                        </a:solidFill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endParaRPr lang="en-GB" sz="2200">
                        <a:solidFill>
                          <a:schemeClr val="accent6"/>
                        </a:solidFill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endParaRPr lang="en-GB" sz="2200" dirty="0">
                        <a:solidFill>
                          <a:schemeClr val="accent6"/>
                        </a:solidFill>
                      </a:endParaRPr>
                    </a:p>
                  </a:txBody>
                  <a:tcPr marL="84406" marR="84406" marT="42203" marB="4220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77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8123248" cy="182317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Summary of </a:t>
            </a:r>
            <a:r>
              <a:rPr lang="en-GB" dirty="0"/>
              <a:t>work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done </a:t>
            </a:r>
            <a:r>
              <a:rPr lang="en-GB" dirty="0"/>
              <a:t>within GENIUS</a:t>
            </a:r>
          </a:p>
        </p:txBody>
      </p:sp>
    </p:spTree>
    <p:extLst>
      <p:ext uri="{BB962C8B-B14F-4D97-AF65-F5344CB8AC3E}">
        <p14:creationId xmlns:p14="http://schemas.microsoft.com/office/powerpoint/2010/main" val="81695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649" y="404665"/>
            <a:ext cx="8607426" cy="623455"/>
          </a:xfrm>
          <a:prstGeom prst="rect">
            <a:avLst/>
          </a:prstGeom>
        </p:spPr>
        <p:txBody>
          <a:bodyPr/>
          <a:lstStyle/>
          <a:p>
            <a:r>
              <a:rPr lang="en-GB" noProof="0" dirty="0" err="1" smtClean="0"/>
              <a:t>Livelink</a:t>
            </a:r>
            <a:r>
              <a:rPr lang="en-GB" noProof="0" dirty="0" smtClean="0"/>
              <a:t> documents</a:t>
            </a:r>
            <a:endParaRPr lang="en-GB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-252536" y="1501402"/>
            <a:ext cx="9094891" cy="4731350"/>
          </a:xfrm>
        </p:spPr>
        <p:txBody>
          <a:bodyPr/>
          <a:lstStyle/>
          <a:p>
            <a:pPr lvl="1"/>
            <a:r>
              <a:rPr lang="en-GB" sz="1100" dirty="0"/>
              <a:t>Minutes of CU9 validation </a:t>
            </a:r>
            <a:r>
              <a:rPr lang="en-GB" sz="1100" dirty="0" err="1"/>
              <a:t>telecons</a:t>
            </a:r>
            <a:r>
              <a:rPr lang="en-GB" sz="1100" dirty="0"/>
              <a:t> 1-2 	</a:t>
            </a:r>
            <a:r>
              <a:rPr lang="en-GB" sz="1100" dirty="0" smtClean="0"/>
              <a:t>		28-dec-14</a:t>
            </a:r>
            <a:r>
              <a:rPr lang="en-GB" sz="1100" dirty="0"/>
              <a:t>	GAIA-C9-MN-OPM-FA-063</a:t>
            </a:r>
          </a:p>
          <a:p>
            <a:pPr lvl="1"/>
            <a:r>
              <a:rPr lang="en-GB" sz="1100" dirty="0"/>
              <a:t>Minutes of CU9 validation </a:t>
            </a:r>
            <a:r>
              <a:rPr lang="en-GB" sz="1100" dirty="0" err="1"/>
              <a:t>telecons</a:t>
            </a:r>
            <a:r>
              <a:rPr lang="en-GB" sz="1100" dirty="0"/>
              <a:t> 3-8 	</a:t>
            </a:r>
            <a:r>
              <a:rPr lang="en-GB" sz="1100" dirty="0" smtClean="0"/>
              <a:t>		28-dec-14</a:t>
            </a:r>
            <a:r>
              <a:rPr lang="en-GB" sz="1100" dirty="0"/>
              <a:t>	GAIA-C9-MN-OPM-FA-064</a:t>
            </a:r>
          </a:p>
          <a:p>
            <a:pPr lvl="1"/>
            <a:r>
              <a:rPr lang="en-GB" sz="1100" dirty="0"/>
              <a:t>Statistical validation of Gaia Archive 	</a:t>
            </a:r>
            <a:r>
              <a:rPr lang="en-GB" sz="1100" dirty="0" smtClean="0"/>
              <a:t>		18-fev15</a:t>
            </a:r>
            <a:r>
              <a:rPr lang="en-GB" sz="1100" dirty="0"/>
              <a:t>	GAIA-C9-TN-UB-ELA-017</a:t>
            </a:r>
          </a:p>
          <a:p>
            <a:pPr lvl="1"/>
            <a:r>
              <a:rPr lang="en-GB" sz="1100" dirty="0"/>
              <a:t>Besancon Galaxy Model Simulation for CU9-WP943 	</a:t>
            </a:r>
            <a:r>
              <a:rPr lang="en-GB" sz="1100" dirty="0" smtClean="0"/>
              <a:t>	11-mai-15</a:t>
            </a:r>
            <a:r>
              <a:rPr lang="en-GB" sz="1100" dirty="0"/>
              <a:t>	GAIA-C9-TN-UB-RMC-001</a:t>
            </a:r>
          </a:p>
          <a:p>
            <a:pPr lvl="1"/>
            <a:r>
              <a:rPr lang="en-GB" sz="1100" dirty="0"/>
              <a:t>Simulated TGAS data used for validation Interface Control </a:t>
            </a:r>
            <a:r>
              <a:rPr lang="en-GB" sz="1100" dirty="0" smtClean="0"/>
              <a:t> </a:t>
            </a:r>
            <a:r>
              <a:rPr lang="en-GB" sz="1100" dirty="0"/>
              <a:t>	</a:t>
            </a:r>
            <a:r>
              <a:rPr lang="en-GB" sz="1100" dirty="0" smtClean="0"/>
              <a:t>	13-mai-15</a:t>
            </a:r>
            <a:r>
              <a:rPr lang="en-GB" sz="1100" dirty="0"/>
              <a:t>	GAIA-C9-SP-OPM-FA-066</a:t>
            </a:r>
          </a:p>
          <a:p>
            <a:pPr lvl="1"/>
            <a:r>
              <a:rPr lang="en-GB" sz="1100" dirty="0"/>
              <a:t>WP943 validation code, Software Release Notes 	</a:t>
            </a:r>
            <a:r>
              <a:rPr lang="en-GB" sz="1100" dirty="0" smtClean="0"/>
              <a:t>	19-mai-15</a:t>
            </a:r>
            <a:r>
              <a:rPr lang="en-GB" sz="1100" dirty="0"/>
              <a:t>	GAIA-C9-TN-IUOB-HZ-001</a:t>
            </a:r>
          </a:p>
          <a:p>
            <a:pPr lvl="1"/>
            <a:r>
              <a:rPr lang="en-GB" sz="1100" dirty="0"/>
              <a:t>GWP-947 Cluster selection requirements for the first Gaia data release 	5-juin-15	GAIA-C9-SP-OAPD-AV-014</a:t>
            </a:r>
          </a:p>
          <a:p>
            <a:pPr lvl="1"/>
            <a:r>
              <a:rPr lang="en-GB" sz="1100" dirty="0"/>
              <a:t>WP-947 Cluster Validation, Auxiliary data description for TGAS validation 	7-sept-15	GAIA-C9-SP-OAPD-AV-016</a:t>
            </a:r>
          </a:p>
          <a:p>
            <a:pPr lvl="1"/>
            <a:r>
              <a:rPr lang="en-GB" sz="1100" dirty="0"/>
              <a:t>TGAS Test description WP947-010-030, Spatial variation and precision 	8-sept-15	GAIA-C9-TN-OAPD-TCG-001</a:t>
            </a:r>
          </a:p>
          <a:p>
            <a:pPr lvl="1"/>
            <a:r>
              <a:rPr lang="en-GB" sz="1100" dirty="0"/>
              <a:t>Calibration of Parallax Deconvolution Parameters for WP942-VAL-340-010 	14-sept-15	GAIA-C9-TN-OPM-KF-002</a:t>
            </a:r>
          </a:p>
          <a:p>
            <a:pPr lvl="1"/>
            <a:r>
              <a:rPr lang="en-GB" sz="1100" dirty="0"/>
              <a:t>Software User Manual for CU9 </a:t>
            </a:r>
            <a:r>
              <a:rPr lang="en-GB" sz="1100" dirty="0" err="1"/>
              <a:t>ValidationTools</a:t>
            </a:r>
            <a:r>
              <a:rPr lang="en-GB" sz="1100" dirty="0"/>
              <a:t> 	</a:t>
            </a:r>
            <a:r>
              <a:rPr lang="en-GB" sz="1100" dirty="0" smtClean="0"/>
              <a:t>	17-sept-15</a:t>
            </a:r>
            <a:r>
              <a:rPr lang="en-GB" sz="1100" dirty="0"/>
              <a:t>	GAIA-C9-UG-OPM-IS-001</a:t>
            </a:r>
          </a:p>
          <a:p>
            <a:pPr lvl="1"/>
            <a:r>
              <a:rPr lang="en-GB" sz="1100" dirty="0"/>
              <a:t>Validation Tests Specification (WP940) 	</a:t>
            </a:r>
            <a:r>
              <a:rPr lang="en-GB" sz="1100" dirty="0" smtClean="0"/>
              <a:t>		18-sept-15</a:t>
            </a:r>
            <a:r>
              <a:rPr lang="en-GB" sz="1100" dirty="0"/>
              <a:t>	GAIA-C9-SP-OPM-FA-061</a:t>
            </a:r>
          </a:p>
          <a:p>
            <a:pPr lvl="1"/>
            <a:r>
              <a:rPr lang="en-GB" sz="1100" dirty="0"/>
              <a:t>CU9 Validation Procedure Specification 	</a:t>
            </a:r>
            <a:r>
              <a:rPr lang="en-GB" sz="1100" dirty="0" smtClean="0"/>
              <a:t>		18-sept-15</a:t>
            </a:r>
            <a:r>
              <a:rPr lang="en-GB" sz="1100" dirty="0"/>
              <a:t>	GAIA-C9-SP-OPM-IS-004</a:t>
            </a:r>
          </a:p>
          <a:p>
            <a:pPr lvl="1"/>
            <a:r>
              <a:rPr lang="en-GB" sz="1100" dirty="0"/>
              <a:t>CU9 </a:t>
            </a:r>
            <a:r>
              <a:rPr lang="en-GB" sz="1100" dirty="0" err="1"/>
              <a:t>ValidationTools</a:t>
            </a:r>
            <a:r>
              <a:rPr lang="en-GB" sz="1100" dirty="0"/>
              <a:t> Software Release Note 	</a:t>
            </a:r>
            <a:r>
              <a:rPr lang="en-GB" sz="1100" dirty="0" smtClean="0"/>
              <a:t>		30-sept-15</a:t>
            </a:r>
            <a:r>
              <a:rPr lang="en-GB" sz="1100" dirty="0"/>
              <a:t>	GAIA-C9-SP-OPM-IS-005</a:t>
            </a:r>
          </a:p>
          <a:p>
            <a:pPr lvl="1"/>
            <a:r>
              <a:rPr lang="en-GB" sz="1100" dirty="0"/>
              <a:t>WP944 v18.1 Validation with external catalogues; Detailed Description 	25-nov-15	GAIA-C9-SP-OPM-LRD-001</a:t>
            </a:r>
          </a:p>
          <a:p>
            <a:pPr lvl="1"/>
            <a:r>
              <a:rPr lang="en-GB" sz="1100" dirty="0" err="1"/>
              <a:t>StatisticalTools</a:t>
            </a:r>
            <a:r>
              <a:rPr lang="en-GB" sz="1100" dirty="0"/>
              <a:t> 18.2 Software Release Note 	</a:t>
            </a:r>
            <a:r>
              <a:rPr lang="en-GB" sz="1100" dirty="0" smtClean="0"/>
              <a:t>		3-mars-16</a:t>
            </a:r>
            <a:r>
              <a:rPr lang="en-GB" sz="1100" dirty="0"/>
              <a:t>	GAIA-CU9-SP-UB-ELA-025</a:t>
            </a:r>
          </a:p>
          <a:p>
            <a:pPr lvl="1"/>
            <a:r>
              <a:rPr lang="en-GB" sz="1100" dirty="0" err="1"/>
              <a:t>StatisticalTools</a:t>
            </a:r>
            <a:r>
              <a:rPr lang="en-GB" sz="1100" dirty="0"/>
              <a:t> Software User Manual 	</a:t>
            </a:r>
            <a:r>
              <a:rPr lang="en-GB" sz="1100" dirty="0" smtClean="0"/>
              <a:t>		4-mai-16</a:t>
            </a:r>
            <a:r>
              <a:rPr lang="en-GB" sz="1100" dirty="0"/>
              <a:t>	GAIA-C9-UG-UB-ELA-026-1</a:t>
            </a:r>
          </a:p>
          <a:p>
            <a:pPr lvl="1"/>
            <a:r>
              <a:rPr lang="en-GB" sz="1100" dirty="0" err="1"/>
              <a:t>StatisticalTools</a:t>
            </a:r>
            <a:r>
              <a:rPr lang="en-GB" sz="1100" dirty="0"/>
              <a:t> 18.4 Software Release Note 	</a:t>
            </a:r>
            <a:r>
              <a:rPr lang="en-GB" sz="1100" dirty="0" smtClean="0"/>
              <a:t>		4-mai-16</a:t>
            </a:r>
            <a:r>
              <a:rPr lang="en-GB" sz="1100" dirty="0"/>
              <a:t>	GAIA-C9-SP-OPM-KF-004-1</a:t>
            </a:r>
          </a:p>
          <a:p>
            <a:pPr lvl="1"/>
            <a:r>
              <a:rPr lang="en-GB" sz="1100" dirty="0"/>
              <a:t>SSO Short Term processing, validation of the short arc 	</a:t>
            </a:r>
            <a:r>
              <a:rPr lang="en-GB" sz="1100" dirty="0" smtClean="0"/>
              <a:t>	13-juil-16</a:t>
            </a:r>
            <a:r>
              <a:rPr lang="en-GB" sz="1100" dirty="0"/>
              <a:t>	GAIA-C9-TN-OCA-FSP-001</a:t>
            </a:r>
          </a:p>
          <a:p>
            <a:pPr lvl="1"/>
            <a:r>
              <a:rPr lang="en-GB" sz="1100" dirty="0"/>
              <a:t>CU9 Validation Tests Report, preliminary TGAS 00.01 data 	</a:t>
            </a:r>
            <a:r>
              <a:rPr lang="en-GB" sz="1100" dirty="0" smtClean="0"/>
              <a:t>	16-nov-16</a:t>
            </a:r>
            <a:r>
              <a:rPr lang="en-GB" sz="1100" dirty="0"/>
              <a:t>	GAIA-C9-SP-OPM-FA-067</a:t>
            </a:r>
          </a:p>
          <a:p>
            <a:pPr lvl="1"/>
            <a:r>
              <a:rPr lang="en-GB" sz="1100" dirty="0"/>
              <a:t>Validation Tests Report, preliminary TGAS 01.00 data 	</a:t>
            </a:r>
            <a:r>
              <a:rPr lang="en-GB" sz="1100" dirty="0" smtClean="0"/>
              <a:t>	14-mars-16</a:t>
            </a:r>
            <a:r>
              <a:rPr lang="en-GB" sz="1100" dirty="0"/>
              <a:t>	GAIA-C9-SP-OPM-FA-070</a:t>
            </a:r>
          </a:p>
          <a:p>
            <a:pPr lvl="1"/>
            <a:r>
              <a:rPr lang="en-GB" sz="1100" dirty="0"/>
              <a:t>SSO Short Term processing, validation of the short arc Functions	13-JUL-16 	GAIA-C9-TN-OCA-FSP-001</a:t>
            </a:r>
          </a:p>
          <a:p>
            <a:pPr lvl="1"/>
            <a:r>
              <a:rPr lang="en-GB" sz="1100" dirty="0"/>
              <a:t>Validation Tests Report, GDR1 (pre- and post-filtering) 	</a:t>
            </a:r>
            <a:r>
              <a:rPr lang="en-GB" sz="1100" dirty="0" smtClean="0"/>
              <a:t>	03-aou-16</a:t>
            </a:r>
            <a:r>
              <a:rPr lang="en-GB" sz="1100" dirty="0"/>
              <a:t>	GAIA-C9-TN-OPM-FA-073</a:t>
            </a:r>
          </a:p>
          <a:p>
            <a:pPr lvl="1"/>
            <a:r>
              <a:rPr lang="en-GB" sz="1100" dirty="0"/>
              <a:t>Cookbook of CU9 Scientific Validation for DR1 Functions	</a:t>
            </a:r>
            <a:r>
              <a:rPr lang="en-GB" sz="1100" dirty="0" smtClean="0"/>
              <a:t>	10-jan-17 </a:t>
            </a:r>
            <a:r>
              <a:rPr lang="en-GB" sz="1100" dirty="0"/>
              <a:t>	GAIA-C9-TN-OPM-IS-006</a:t>
            </a:r>
          </a:p>
        </p:txBody>
      </p:sp>
      <p:pic>
        <p:nvPicPr>
          <p:cNvPr id="1025" name="Picture 1" descr="un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69"/>
            <a:ext cx="140677" cy="14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//dms.cosmos.esa.int/cssupport/px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70"/>
            <a:ext cx="17585" cy="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//dms.cosmos.esa.int/cssupport/px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70"/>
            <a:ext cx="17585" cy="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05333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649" y="404665"/>
            <a:ext cx="8607426" cy="623455"/>
          </a:xfrm>
          <a:prstGeom prst="rect">
            <a:avLst/>
          </a:prstGeom>
        </p:spPr>
        <p:txBody>
          <a:bodyPr/>
          <a:lstStyle/>
          <a:p>
            <a:r>
              <a:rPr lang="en-GB" noProof="0" dirty="0" smtClean="0"/>
              <a:t>GENIUS deliverables (delivered)</a:t>
            </a:r>
            <a:endParaRPr lang="en-GB" noProof="0" dirty="0"/>
          </a:p>
        </p:txBody>
      </p:sp>
      <p:sp>
        <p:nvSpPr>
          <p:cNvPr id="3" name="Rectangle 2"/>
          <p:cNvSpPr/>
          <p:nvPr/>
        </p:nvSpPr>
        <p:spPr>
          <a:xfrm>
            <a:off x="1" y="1634340"/>
            <a:ext cx="9144000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aseline="30000" dirty="0"/>
              <a:t>Delivery  	                        Name			Month after K.O.	Document name</a:t>
            </a:r>
          </a:p>
          <a:p>
            <a:endParaRPr lang="en-GB" sz="2000" baseline="30000" dirty="0"/>
          </a:p>
          <a:p>
            <a:r>
              <a:rPr lang="en-GB" sz="2000" baseline="30000" dirty="0">
                <a:solidFill>
                  <a:schemeClr val="accent1"/>
                </a:solidFill>
              </a:rPr>
              <a:t>D5.1	Prototype of internal checking tools (WP 520)	</a:t>
            </a:r>
            <a:r>
              <a:rPr lang="en-GB" sz="2000" baseline="30000" dirty="0" smtClean="0">
                <a:solidFill>
                  <a:schemeClr val="accent1"/>
                </a:solidFill>
              </a:rPr>
              <a:t>	12</a:t>
            </a:r>
            <a:r>
              <a:rPr lang="en-GB" sz="2000" baseline="30000" dirty="0">
                <a:solidFill>
                  <a:schemeClr val="accent1"/>
                </a:solidFill>
              </a:rPr>
              <a:t>	GAIA-CO-TN-OPM-FA-062</a:t>
            </a:r>
          </a:p>
          <a:p>
            <a:r>
              <a:rPr lang="en-GB" sz="2000" baseline="30000" dirty="0">
                <a:solidFill>
                  <a:schemeClr val="accent1"/>
                </a:solidFill>
              </a:rPr>
              <a:t>D5.2	Prototype model-based validation tools (WP 530)	18	</a:t>
            </a:r>
            <a:r>
              <a:rPr lang="mr-IN" sz="2000" baseline="30000" dirty="0">
                <a:solidFill>
                  <a:schemeClr val="accent1"/>
                </a:solidFill>
              </a:rPr>
              <a:t>GAIA-C9-TN-IUOB-HZ-001</a:t>
            </a:r>
            <a:endParaRPr lang="en-GB" sz="2000" baseline="30000" dirty="0">
              <a:solidFill>
                <a:schemeClr val="accent1"/>
              </a:solidFill>
            </a:endParaRPr>
          </a:p>
          <a:p>
            <a:r>
              <a:rPr lang="en-GB" sz="2000" baseline="30000" dirty="0">
                <a:solidFill>
                  <a:schemeClr val="accent1"/>
                </a:solidFill>
              </a:rPr>
              <a:t>D5.3	Internal checking tools (WP 520)			24	GAIA-CO-TN-OPM-FA-069 </a:t>
            </a:r>
          </a:p>
          <a:p>
            <a:r>
              <a:rPr lang="en-GB" sz="2000" baseline="30000" dirty="0">
                <a:solidFill>
                  <a:schemeClr val="accent1"/>
                </a:solidFill>
              </a:rPr>
              <a:t>D5.6	prototype comp. with external catalogues (WP 540)	24	GAIA-C9-SP-OPM-LRD-001</a:t>
            </a:r>
          </a:p>
          <a:p>
            <a:r>
              <a:rPr lang="en-GB" sz="2000" baseline="30000" dirty="0">
                <a:solidFill>
                  <a:schemeClr val="accent1"/>
                </a:solidFill>
              </a:rPr>
              <a:t>D5.4	Statistical tools (WP 550)       			36           	D5.4</a:t>
            </a:r>
            <a:br>
              <a:rPr lang="en-GB" sz="2000" baseline="30000" dirty="0">
                <a:solidFill>
                  <a:schemeClr val="accent1"/>
                </a:solidFill>
              </a:rPr>
            </a:br>
            <a:r>
              <a:rPr lang="en-GB" sz="2000" baseline="30000" dirty="0">
                <a:solidFill>
                  <a:schemeClr val="accent1"/>
                </a:solidFill>
              </a:rPr>
              <a:t>D5.5	Model-based validation tools (WP 530)   		36   	D5.5</a:t>
            </a:r>
            <a:br>
              <a:rPr lang="en-GB" sz="2000" baseline="30000" dirty="0">
                <a:solidFill>
                  <a:schemeClr val="accent1"/>
                </a:solidFill>
              </a:rPr>
            </a:br>
            <a:r>
              <a:rPr lang="en-GB" sz="2000" baseline="30000" dirty="0">
                <a:solidFill>
                  <a:schemeClr val="accent1"/>
                </a:solidFill>
              </a:rPr>
              <a:t>D5.7	External validation tools (WP 540)		</a:t>
            </a:r>
            <a:r>
              <a:rPr lang="en-GB" sz="2000" baseline="30000" dirty="0" smtClean="0">
                <a:solidFill>
                  <a:schemeClr val="accent1"/>
                </a:solidFill>
              </a:rPr>
              <a:t>	36</a:t>
            </a:r>
            <a:r>
              <a:rPr lang="en-GB" sz="2000" baseline="30000" dirty="0">
                <a:solidFill>
                  <a:schemeClr val="accent1"/>
                </a:solidFill>
              </a:rPr>
              <a:t>	GAIA-C9-SP-OPM-LRD-002 </a:t>
            </a:r>
            <a:br>
              <a:rPr lang="en-GB" sz="2000" baseline="30000" dirty="0">
                <a:solidFill>
                  <a:schemeClr val="accent1"/>
                </a:solidFill>
              </a:rPr>
            </a:br>
            <a:r>
              <a:rPr lang="en-GB" sz="2000" baseline="30000" dirty="0">
                <a:solidFill>
                  <a:schemeClr val="accent1"/>
                </a:solidFill>
              </a:rPr>
              <a:t>D5.8	Special objects: clusters + variable stars		36	GDR1_master_WP-560 </a:t>
            </a:r>
          </a:p>
          <a:p>
            <a:r>
              <a:rPr lang="en-GB" sz="2000" baseline="30000" dirty="0">
                <a:solidFill>
                  <a:schemeClr val="accent1"/>
                </a:solidFill>
              </a:rPr>
              <a:t>D5.8	Special objects: non-single stars 			36	GAIA-C4-TN-ULB-DP-055</a:t>
            </a:r>
          </a:p>
          <a:p>
            <a:r>
              <a:rPr lang="en-GB" sz="2000" baseline="30000" dirty="0">
                <a:solidFill>
                  <a:schemeClr val="accent1"/>
                </a:solidFill>
              </a:rPr>
              <a:t>D5.8	Special objects: SRS for Solar System </a:t>
            </a:r>
            <a:r>
              <a:rPr lang="en-GB" sz="2000" baseline="30000" dirty="0" smtClean="0">
                <a:solidFill>
                  <a:schemeClr val="accent1"/>
                </a:solidFill>
              </a:rPr>
              <a:t>Object	s </a:t>
            </a:r>
            <a:r>
              <a:rPr lang="en-GB" sz="2000" baseline="30000" dirty="0">
                <a:solidFill>
                  <a:schemeClr val="accent1"/>
                </a:solidFill>
              </a:rPr>
              <a:t>	36	SRS-WP-560-SSO</a:t>
            </a:r>
          </a:p>
          <a:p>
            <a:r>
              <a:rPr lang="en-GB" sz="2000" baseline="30000" dirty="0">
                <a:solidFill>
                  <a:schemeClr val="accent1"/>
                </a:solidFill>
              </a:rPr>
              <a:t>D5.9	Deployment of validation on the archive       	</a:t>
            </a:r>
            <a:r>
              <a:rPr lang="en-GB" sz="2000" baseline="30000" dirty="0" smtClean="0">
                <a:solidFill>
                  <a:schemeClr val="accent1"/>
                </a:solidFill>
              </a:rPr>
              <a:t>	42</a:t>
            </a:r>
            <a:r>
              <a:rPr lang="en-GB" sz="2000" baseline="30000" dirty="0">
                <a:solidFill>
                  <a:schemeClr val="accent1"/>
                </a:solidFill>
              </a:rPr>
              <a:t>	D5.9</a:t>
            </a:r>
          </a:p>
          <a:p>
            <a:endParaRPr lang="en-GB" sz="2000" baseline="30000" dirty="0"/>
          </a:p>
          <a:p>
            <a:r>
              <a:rPr lang="en-GB" sz="2000" baseline="30000" dirty="0"/>
              <a:t>Note: the last document is mostly the A&amp;A paper about the DR1 validation</a:t>
            </a:r>
          </a:p>
          <a:p>
            <a:endParaRPr lang="en-GB" sz="2000" baseline="30000" dirty="0"/>
          </a:p>
          <a:p>
            <a:endParaRPr lang="en-GB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8847283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noProof="0" dirty="0" smtClean="0"/>
              <a:t>Summary of Validation Work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66911" indent="0">
              <a:buNone/>
            </a:pPr>
            <a:r>
              <a:rPr lang="en-GB" noProof="0" dirty="0" smtClean="0">
                <a:solidFill>
                  <a:srgbClr val="FF0000"/>
                </a:solidFill>
              </a:rPr>
              <a:t>Done thanks </a:t>
            </a:r>
            <a:r>
              <a:rPr lang="en-GB" noProof="0" dirty="0" smtClean="0">
                <a:solidFill>
                  <a:srgbClr val="FF0000"/>
                </a:solidFill>
              </a:rPr>
              <a:t>to GENIUS support:</a:t>
            </a:r>
            <a:endParaRPr lang="en-GB" noProof="0" dirty="0" smtClean="0"/>
          </a:p>
          <a:p>
            <a:pPr marL="488952" indent="-422041">
              <a:buFont typeface="+mj-lt"/>
              <a:buAutoNum type="arabicPeriod"/>
            </a:pPr>
            <a:r>
              <a:rPr lang="en-GB" noProof="0" dirty="0" smtClean="0"/>
              <a:t>Validation </a:t>
            </a:r>
            <a:r>
              <a:rPr lang="en-GB" noProof="0" dirty="0"/>
              <a:t>T</a:t>
            </a:r>
            <a:r>
              <a:rPr lang="en-GB" noProof="0" dirty="0" smtClean="0"/>
              <a:t>est </a:t>
            </a:r>
            <a:r>
              <a:rPr lang="en-GB" noProof="0" dirty="0"/>
              <a:t>S</a:t>
            </a:r>
            <a:r>
              <a:rPr lang="en-GB" noProof="0" dirty="0" smtClean="0"/>
              <a:t>pecification (VTS) document</a:t>
            </a:r>
          </a:p>
          <a:p>
            <a:pPr lvl="1"/>
            <a:r>
              <a:rPr lang="en-GB" dirty="0"/>
              <a:t>D</a:t>
            </a:r>
            <a:r>
              <a:rPr lang="en-GB" dirty="0" smtClean="0"/>
              <a:t>escription of all tests : objective, release, test data</a:t>
            </a:r>
          </a:p>
          <a:p>
            <a:pPr marL="488952" indent="-422041">
              <a:buFont typeface="+mj-lt"/>
              <a:buAutoNum type="arabicPeriod"/>
            </a:pPr>
            <a:r>
              <a:rPr lang="en-GB" dirty="0" smtClean="0"/>
              <a:t>Implement </a:t>
            </a:r>
            <a:r>
              <a:rPr lang="en-GB" dirty="0" smtClean="0"/>
              <a:t>these validation </a:t>
            </a:r>
            <a:r>
              <a:rPr lang="en-GB" dirty="0" smtClean="0"/>
              <a:t>tests</a:t>
            </a:r>
            <a:endParaRPr lang="en-GB" dirty="0" smtClean="0"/>
          </a:p>
          <a:p>
            <a:pPr lvl="1"/>
            <a:r>
              <a:rPr lang="en-GB" dirty="0" smtClean="0"/>
              <a:t>Development of a S/W environment</a:t>
            </a:r>
          </a:p>
          <a:p>
            <a:pPr lvl="1"/>
            <a:r>
              <a:rPr lang="en-GB" dirty="0" smtClean="0"/>
              <a:t>130 </a:t>
            </a:r>
            <a:r>
              <a:rPr lang="en-GB" dirty="0" smtClean="0"/>
              <a:t>000 Source Lines Of Codes </a:t>
            </a:r>
            <a:r>
              <a:rPr lang="en-GB" dirty="0" smtClean="0"/>
              <a:t>within </a:t>
            </a:r>
            <a:r>
              <a:rPr lang="en-GB" dirty="0" smtClean="0"/>
              <a:t>GENIUS duration</a:t>
            </a:r>
          </a:p>
          <a:p>
            <a:pPr marL="488952" indent="-422041">
              <a:buFont typeface="+mj-lt"/>
              <a:buAutoNum type="arabicPeriod"/>
            </a:pPr>
            <a:r>
              <a:rPr lang="en-GB" dirty="0"/>
              <a:t>R</a:t>
            </a:r>
            <a:r>
              <a:rPr lang="en-GB" dirty="0" smtClean="0"/>
              <a:t>un them </a:t>
            </a:r>
            <a:r>
              <a:rPr lang="en-GB" noProof="0" dirty="0" smtClean="0"/>
              <a:t>at </a:t>
            </a:r>
            <a:r>
              <a:rPr lang="en-GB" noProof="0" dirty="0" smtClean="0"/>
              <a:t>ESAC</a:t>
            </a:r>
            <a:endParaRPr lang="en-GB" noProof="0" dirty="0" smtClean="0"/>
          </a:p>
          <a:p>
            <a:pPr lvl="1"/>
            <a:r>
              <a:rPr lang="en-GB" dirty="0" smtClean="0"/>
              <a:t>Initially using </a:t>
            </a:r>
            <a:r>
              <a:rPr lang="en-GB" dirty="0"/>
              <a:t>simulated </a:t>
            </a:r>
            <a:r>
              <a:rPr lang="en-GB" dirty="0" smtClean="0"/>
              <a:t>data then the true data</a:t>
            </a:r>
            <a:endParaRPr lang="en-GB" noProof="0" dirty="0" smtClean="0"/>
          </a:p>
          <a:p>
            <a:pPr marL="488952" indent="-422041">
              <a:buFont typeface="+mj-lt"/>
              <a:buAutoNum type="arabicPeriod"/>
            </a:pPr>
            <a:r>
              <a:rPr lang="en-GB" noProof="0" dirty="0" smtClean="0"/>
              <a:t>Generate a Validation Test Report (VTR)</a:t>
            </a:r>
          </a:p>
          <a:p>
            <a:pPr lvl="1"/>
            <a:r>
              <a:rPr lang="en-GB" dirty="0" smtClean="0"/>
              <a:t>Proposal </a:t>
            </a:r>
            <a:r>
              <a:rPr lang="en-GB" dirty="0" smtClean="0"/>
              <a:t>of filtering stars for DR1</a:t>
            </a:r>
            <a:endParaRPr lang="en-GB" dirty="0"/>
          </a:p>
          <a:p>
            <a:pPr lvl="1"/>
            <a:r>
              <a:rPr lang="en-GB" dirty="0" smtClean="0"/>
              <a:t>R</a:t>
            </a:r>
            <a:r>
              <a:rPr lang="en-GB" noProof="0" dirty="0" err="1" smtClean="0"/>
              <a:t>eviewed</a:t>
            </a:r>
            <a:r>
              <a:rPr lang="en-GB" noProof="0" dirty="0" smtClean="0"/>
              <a:t> </a:t>
            </a:r>
            <a:r>
              <a:rPr lang="en-GB" noProof="0" dirty="0" smtClean="0"/>
              <a:t>by a Test </a:t>
            </a:r>
            <a:r>
              <a:rPr lang="en-GB" noProof="0" dirty="0"/>
              <a:t>Review </a:t>
            </a:r>
            <a:r>
              <a:rPr lang="en-GB" noProof="0" dirty="0" smtClean="0"/>
              <a:t>Board/DPACE/GST</a:t>
            </a:r>
          </a:p>
          <a:p>
            <a:pPr lvl="1"/>
            <a:r>
              <a:rPr lang="en-GB" dirty="0" smtClean="0"/>
              <a:t>Validation of the DR1 data, documentation, publication</a:t>
            </a:r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97302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GENIUS legacy from WP5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723" y="1417638"/>
            <a:ext cx="8262773" cy="4819674"/>
          </a:xfrm>
        </p:spPr>
        <p:txBody>
          <a:bodyPr/>
          <a:lstStyle/>
          <a:p>
            <a:r>
              <a:rPr lang="en-US" dirty="0" smtClean="0"/>
              <a:t>The development of a full validation code</a:t>
            </a:r>
          </a:p>
          <a:p>
            <a:pPr lvl="1"/>
            <a:r>
              <a:rPr lang="en-US" dirty="0" smtClean="0"/>
              <a:t>130 000 source lines of code</a:t>
            </a:r>
          </a:p>
          <a:p>
            <a:pPr lvl="1"/>
            <a:r>
              <a:rPr lang="en-US" dirty="0" smtClean="0"/>
              <a:t>Plus the infrastructure for the code execution</a:t>
            </a:r>
          </a:p>
          <a:p>
            <a:pPr lvl="1"/>
            <a:r>
              <a:rPr lang="en-US" dirty="0" smtClean="0"/>
              <a:t>Now b</a:t>
            </a:r>
            <a:r>
              <a:rPr lang="en-US" dirty="0" smtClean="0"/>
              <a:t>eing used </a:t>
            </a:r>
            <a:r>
              <a:rPr lang="en-US" dirty="0"/>
              <a:t>for DR2 and </a:t>
            </a:r>
            <a:r>
              <a:rPr lang="en-US" dirty="0" smtClean="0"/>
              <a:t>following data releases</a:t>
            </a:r>
          </a:p>
          <a:p>
            <a:pPr lvl="1"/>
            <a:endParaRPr lang="en-US" dirty="0"/>
          </a:p>
          <a:p>
            <a:r>
              <a:rPr lang="en-US" dirty="0" smtClean="0"/>
              <a:t>Tools trained on validation then scientific exploitation</a:t>
            </a:r>
          </a:p>
          <a:p>
            <a:pPr lvl="1"/>
            <a:r>
              <a:rPr lang="en-US" dirty="0"/>
              <a:t>E.g. </a:t>
            </a:r>
            <a:r>
              <a:rPr lang="en-US" dirty="0" err="1"/>
              <a:t>Kullback-Leibler</a:t>
            </a:r>
            <a:r>
              <a:rPr lang="en-US" dirty="0"/>
              <a:t> divergence</a:t>
            </a:r>
            <a:r>
              <a:rPr lang="en-US" dirty="0">
                <a:sym typeface="Wingdings"/>
              </a:rPr>
              <a:t> </a:t>
            </a:r>
            <a:r>
              <a:rPr lang="cs-CZ" dirty="0">
                <a:sym typeface="Wingdings"/>
              </a:rPr>
              <a:t>2017ApJ...836..234S 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A published paper (</a:t>
            </a:r>
            <a:r>
              <a:rPr lang="is-IS" dirty="0"/>
              <a:t>A&amp;A 599, </a:t>
            </a:r>
            <a:r>
              <a:rPr lang="is-IS" dirty="0" smtClean="0"/>
              <a:t>A50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Full validation of DR1, about 35p.</a:t>
            </a:r>
          </a:p>
          <a:p>
            <a:pPr lvl="1"/>
            <a:endParaRPr lang="en-US" dirty="0"/>
          </a:p>
          <a:p>
            <a:r>
              <a:rPr lang="en-US" dirty="0" smtClean="0"/>
              <a:t>Training of new developers </a:t>
            </a:r>
            <a:r>
              <a:rPr lang="en-US" dirty="0" smtClean="0"/>
              <a:t>in ESA </a:t>
            </a:r>
            <a:r>
              <a:rPr lang="en-US" dirty="0" smtClean="0"/>
              <a:t>project </a:t>
            </a:r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One now working for LSST, one in ADS</a:t>
            </a:r>
            <a:r>
              <a:rPr lang="en-US" dirty="0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200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Thank you </a:t>
            </a:r>
            <a:br>
              <a:rPr lang="en-GB" dirty="0" smtClean="0"/>
            </a:br>
            <a:r>
              <a:rPr lang="en-GB" dirty="0" smtClean="0"/>
              <a:t>for your attention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693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Work breakdown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6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2280" y="1226338"/>
            <a:ext cx="5354918" cy="4899826"/>
          </a:xfrm>
        </p:spPr>
        <p:txBody>
          <a:bodyPr/>
          <a:lstStyle/>
          <a:p>
            <a:r>
              <a:rPr lang="en-GB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T5.2 – </a:t>
            </a:r>
            <a:r>
              <a:rPr lang="en-GB" noProof="0" dirty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Looking for trouble</a:t>
            </a:r>
            <a:endParaRPr lang="en-GB" noProof="0" dirty="0" smtClean="0">
              <a:effectLst>
                <a:innerShdw blurRad="1270000" dist="1409700" dir="13500000">
                  <a:srgbClr val="000000">
                    <a:alpha val="50000"/>
                  </a:srgbClr>
                </a:innerShdw>
              </a:effectLst>
            </a:endParaRPr>
          </a:p>
          <a:p>
            <a:pPr lvl="1"/>
            <a:r>
              <a:rPr lang="en-GB" sz="1600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F.A./K. Findeisen (CNRS/</a:t>
            </a:r>
            <a:r>
              <a:rPr lang="en-GB" sz="160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GEPI</a:t>
            </a:r>
            <a:r>
              <a:rPr lang="en-GB" sz="1600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)</a:t>
            </a:r>
          </a:p>
          <a:p>
            <a:r>
              <a:rPr lang="en-GB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T5.3 – </a:t>
            </a:r>
            <a:r>
              <a:rPr lang="en-GB" noProof="0" dirty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Simulation </a:t>
            </a:r>
            <a:r>
              <a:rPr lang="en-GB" noProof="0" dirty="0" err="1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vs</a:t>
            </a:r>
            <a:r>
              <a:rPr lang="en-GB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 reality  </a:t>
            </a:r>
          </a:p>
          <a:p>
            <a:pPr lvl="1"/>
            <a:r>
              <a:rPr lang="en-GB" sz="1600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A. Robin/H. </a:t>
            </a:r>
            <a:r>
              <a:rPr lang="en-GB" sz="1600" noProof="0" dirty="0" err="1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Ziaeepour</a:t>
            </a:r>
            <a:r>
              <a:rPr lang="en-GB" sz="1600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 (CNRS/</a:t>
            </a:r>
            <a:r>
              <a:rPr lang="en-GB" sz="1600" noProof="0" dirty="0" err="1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Utinam</a:t>
            </a:r>
            <a:r>
              <a:rPr lang="en-GB" sz="1600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)</a:t>
            </a:r>
          </a:p>
          <a:p>
            <a:r>
              <a:rPr lang="en-GB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T5.4 - External catalogues</a:t>
            </a:r>
          </a:p>
          <a:p>
            <a:pPr lvl="1"/>
            <a:r>
              <a:rPr lang="en-GB" sz="1600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C. Babusiaux, L. Ruiz (CNRS/</a:t>
            </a:r>
            <a:r>
              <a:rPr lang="en-GB" sz="160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GEPI</a:t>
            </a:r>
            <a:r>
              <a:rPr lang="en-GB" sz="1600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)+CSIC+KU</a:t>
            </a:r>
          </a:p>
          <a:p>
            <a:r>
              <a:rPr lang="en-GB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T5.5 - Statistical &amp; graphical</a:t>
            </a:r>
          </a:p>
          <a:p>
            <a:pPr lvl="1"/>
            <a:r>
              <a:rPr lang="en-GB" sz="1600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CNRS/OP-GEPI+FFCUL</a:t>
            </a:r>
          </a:p>
          <a:p>
            <a:r>
              <a:rPr lang="en-GB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Transversal (special objects): </a:t>
            </a:r>
          </a:p>
          <a:p>
            <a:pPr lvl="1"/>
            <a:r>
              <a:rPr lang="en-GB" sz="2000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T5.6.1- Solar system objects </a:t>
            </a:r>
          </a:p>
          <a:p>
            <a:pPr lvl="2"/>
            <a:r>
              <a:rPr lang="en-GB" sz="1600" dirty="0" err="1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D.Hestroffer</a:t>
            </a:r>
            <a:r>
              <a:rPr lang="en-GB" sz="1600" dirty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/</a:t>
            </a:r>
            <a:r>
              <a:rPr lang="en-GB" sz="1600" dirty="0" err="1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M.Kudryashova</a:t>
            </a:r>
            <a:r>
              <a:rPr lang="en-GB" sz="1600" dirty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(CNRS/IMCCE</a:t>
            </a:r>
            <a:r>
              <a:rPr lang="en-GB" sz="160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)</a:t>
            </a:r>
            <a:endParaRPr lang="en-GB" sz="1600" noProof="0" dirty="0" smtClean="0">
              <a:effectLst>
                <a:innerShdw blurRad="1270000" dist="1409700" dir="13500000">
                  <a:srgbClr val="000000">
                    <a:alpha val="50000"/>
                  </a:srgbClr>
                </a:innerShdw>
              </a:effectLst>
            </a:endParaRPr>
          </a:p>
          <a:p>
            <a:pPr lvl="1"/>
            <a:r>
              <a:rPr lang="en-GB" sz="2000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T5.6.2 - Multiple stars</a:t>
            </a:r>
          </a:p>
          <a:p>
            <a:pPr lvl="2"/>
            <a:r>
              <a:rPr lang="en-GB" sz="1600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D. </a:t>
            </a:r>
            <a:r>
              <a:rPr lang="en-GB" sz="1600" noProof="0" dirty="0" err="1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Pourbaix</a:t>
            </a:r>
            <a:r>
              <a:rPr lang="en-GB" sz="1600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 (ULB)</a:t>
            </a:r>
          </a:p>
          <a:p>
            <a:pPr lvl="1"/>
            <a:r>
              <a:rPr lang="en-GB" sz="2000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T5.6.3 – Variability </a:t>
            </a:r>
          </a:p>
          <a:p>
            <a:pPr lvl="2"/>
            <a:r>
              <a:rPr lang="en-GB" sz="1600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S. Blanco, L. </a:t>
            </a:r>
            <a:r>
              <a:rPr lang="en-GB" sz="1600" noProof="0" dirty="0" err="1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Eyer</a:t>
            </a:r>
            <a:r>
              <a:rPr lang="en-GB" sz="1600" noProof="0" dirty="0" smtClean="0">
                <a:effectLst>
                  <a:innerShdw blurRad="1270000" dist="1409700" dir="13500000">
                    <a:srgbClr val="000000">
                      <a:alpha val="50000"/>
                    </a:srgbClr>
                  </a:innerShdw>
                </a:effectLst>
              </a:rPr>
              <a:t> (UG)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4572000" y="1240295"/>
            <a:ext cx="4657264" cy="493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73" tIns="47887" rIns="95773" bIns="47887" numCol="1" anchor="t" anchorCtr="0" compatLnSpc="1">
            <a:prstTxWarp prst="textNoShape">
              <a:avLst/>
            </a:prstTxWarp>
          </a:bodyPr>
          <a:lstStyle>
            <a:lvl1pPr marL="430475" indent="-357990" algn="just" rtl="0" eaLnBrk="0" fontAlgn="base" hangingPunct="0">
              <a:spcBef>
                <a:spcPts val="734"/>
              </a:spcBef>
              <a:spcAft>
                <a:spcPct val="0"/>
              </a:spcAft>
              <a:buClr>
                <a:srgbClr val="A7D6FF"/>
              </a:buClr>
              <a:buSzPct val="95000"/>
              <a:buFont typeface="Wingdings" charset="2"/>
              <a:buChar char="q"/>
              <a:defRPr sz="2200" kern="1200">
                <a:solidFill>
                  <a:srgbClr val="61B6FF"/>
                </a:solidFill>
                <a:latin typeface="Verdana"/>
                <a:ea typeface="ＭＳ Ｐゴシック" pitchFamily="-106" charset="-128"/>
                <a:cs typeface="Verdana"/>
              </a:defRPr>
            </a:lvl1pPr>
            <a:lvl2pPr marL="775151" indent="-298818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D6FF"/>
              </a:buClr>
              <a:buSzPct val="90000"/>
              <a:buFont typeface="Wingdings" charset="2"/>
              <a:buChar char="q"/>
              <a:defRPr sz="1900" kern="1200">
                <a:solidFill>
                  <a:schemeClr val="tx2"/>
                </a:solidFill>
                <a:latin typeface="Verdana"/>
                <a:ea typeface="ＭＳ Ｐゴシック" pitchFamily="-106" charset="-128"/>
                <a:cs typeface="Verdana"/>
              </a:defRPr>
            </a:lvl2pPr>
            <a:lvl3pPr marL="1042904" indent="-238166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100000"/>
              <a:buFont typeface="Wingdings" charset="2"/>
              <a:buChar char="Ø"/>
              <a:defRPr kern="1200">
                <a:solidFill>
                  <a:schemeClr val="accent3">
                    <a:lumMod val="40000"/>
                    <a:lumOff val="60000"/>
                  </a:schemeClr>
                </a:solidFill>
                <a:latin typeface="Verdana"/>
                <a:ea typeface="ＭＳ Ｐゴシック" pitchFamily="-106" charset="-128"/>
                <a:cs typeface="Verdana"/>
              </a:defRPr>
            </a:lvl3pPr>
            <a:lvl4pPr marL="1321012" indent="-238166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D6FF"/>
              </a:buClr>
              <a:buFont typeface="Wingdings" charset="2"/>
              <a:buChar char="q"/>
              <a:defRPr kern="1200">
                <a:solidFill>
                  <a:srgbClr val="A7D6FF"/>
                </a:solidFill>
                <a:latin typeface="Verdana"/>
                <a:ea typeface="ＭＳ Ｐゴシック" pitchFamily="-106" charset="-128"/>
                <a:cs typeface="Verdana"/>
              </a:defRPr>
            </a:lvl4pPr>
            <a:lvl5pPr marL="1550301" indent="-218934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D6FF"/>
              </a:buClr>
              <a:buFont typeface="Wingdings" charset="2"/>
              <a:buChar char="q"/>
              <a:defRPr sz="1300" kern="1200">
                <a:solidFill>
                  <a:srgbClr val="007EEA"/>
                </a:solidFill>
                <a:latin typeface="Verdana"/>
                <a:ea typeface="ＭＳ Ｐゴシック" pitchFamily="-106" charset="-128"/>
                <a:cs typeface="Verdana"/>
              </a:defRPr>
            </a:lvl5pPr>
            <a:lvl6pPr marL="1790958" indent="-22027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2082" indent="-191547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3206" indent="-191547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94329" indent="-191547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95C9DF"/>
                </a:solidFill>
              </a:rPr>
              <a:t>942 – Internal tests</a:t>
            </a:r>
          </a:p>
          <a:p>
            <a:pPr lvl="1"/>
            <a:r>
              <a:rPr lang="en-GB" sz="1400" dirty="0" smtClean="0">
                <a:solidFill>
                  <a:srgbClr val="95C9DF"/>
                </a:solidFill>
              </a:rPr>
              <a:t>C. </a:t>
            </a:r>
            <a:r>
              <a:rPr lang="en-GB" sz="1400" dirty="0" err="1" smtClean="0">
                <a:solidFill>
                  <a:srgbClr val="95C9DF"/>
                </a:solidFill>
              </a:rPr>
              <a:t>Fabricius</a:t>
            </a:r>
            <a:r>
              <a:rPr lang="en-GB" sz="1400" dirty="0" smtClean="0">
                <a:solidFill>
                  <a:srgbClr val="95C9DF"/>
                </a:solidFill>
              </a:rPr>
              <a:t> (Univ. Barcelona)</a:t>
            </a:r>
          </a:p>
          <a:p>
            <a:r>
              <a:rPr lang="en-GB" sz="2000" dirty="0" smtClean="0">
                <a:solidFill>
                  <a:srgbClr val="95C9DF"/>
                </a:solidFill>
              </a:rPr>
              <a:t>943 - Comparison to models  </a:t>
            </a:r>
          </a:p>
          <a:p>
            <a:pPr lvl="1"/>
            <a:r>
              <a:rPr lang="en-GB" sz="1400" dirty="0" smtClean="0">
                <a:solidFill>
                  <a:srgbClr val="95C9DF"/>
                </a:solidFill>
              </a:rPr>
              <a:t>A. Robin (</a:t>
            </a:r>
            <a:r>
              <a:rPr lang="en-GB" sz="1400" dirty="0" err="1" smtClean="0">
                <a:solidFill>
                  <a:srgbClr val="95C9DF"/>
                </a:solidFill>
              </a:rPr>
              <a:t>Utinam</a:t>
            </a:r>
            <a:r>
              <a:rPr lang="en-GB" sz="1400" dirty="0" smtClean="0">
                <a:solidFill>
                  <a:srgbClr val="95C9DF"/>
                </a:solidFill>
              </a:rPr>
              <a:t>, </a:t>
            </a:r>
            <a:r>
              <a:rPr lang="en-GB" sz="1400" dirty="0" err="1" smtClean="0">
                <a:solidFill>
                  <a:srgbClr val="95C9DF"/>
                </a:solidFill>
              </a:rPr>
              <a:t>Besançon</a:t>
            </a:r>
            <a:r>
              <a:rPr lang="en-GB" sz="1400" dirty="0" smtClean="0">
                <a:solidFill>
                  <a:srgbClr val="95C9DF"/>
                </a:solidFill>
              </a:rPr>
              <a:t>)</a:t>
            </a:r>
          </a:p>
          <a:p>
            <a:r>
              <a:rPr lang="en-GB" sz="2000" dirty="0" smtClean="0">
                <a:solidFill>
                  <a:srgbClr val="95C9DF"/>
                </a:solidFill>
              </a:rPr>
              <a:t>944 - External catalogues</a:t>
            </a:r>
          </a:p>
          <a:p>
            <a:pPr lvl="1"/>
            <a:r>
              <a:rPr lang="en-GB" sz="1400" dirty="0" smtClean="0">
                <a:solidFill>
                  <a:srgbClr val="95C9DF"/>
                </a:solidFill>
              </a:rPr>
              <a:t>C. Babusiaux (CNRS/OPM)</a:t>
            </a:r>
          </a:p>
          <a:p>
            <a:r>
              <a:rPr lang="en-GB" sz="2000" dirty="0" smtClean="0">
                <a:solidFill>
                  <a:srgbClr val="95C9DF"/>
                </a:solidFill>
              </a:rPr>
              <a:t>945 - Statistical &amp; graphical</a:t>
            </a:r>
          </a:p>
          <a:p>
            <a:pPr lvl="1"/>
            <a:r>
              <a:rPr lang="en-GB" sz="1400" dirty="0" smtClean="0">
                <a:solidFill>
                  <a:srgbClr val="95C9DF"/>
                </a:solidFill>
              </a:rPr>
              <a:t>A. </a:t>
            </a:r>
            <a:r>
              <a:rPr lang="en-GB" sz="1400" dirty="0" err="1" smtClean="0">
                <a:solidFill>
                  <a:srgbClr val="95C9DF"/>
                </a:solidFill>
              </a:rPr>
              <a:t>Helmi</a:t>
            </a:r>
            <a:r>
              <a:rPr lang="en-GB" sz="1400" dirty="0" smtClean="0">
                <a:solidFill>
                  <a:srgbClr val="95C9DF"/>
                </a:solidFill>
              </a:rPr>
              <a:t> (Groningen), M. </a:t>
            </a:r>
            <a:r>
              <a:rPr lang="en-GB" sz="1400" dirty="0" err="1" smtClean="0">
                <a:solidFill>
                  <a:srgbClr val="95C9DF"/>
                </a:solidFill>
              </a:rPr>
              <a:t>Manteiga</a:t>
            </a:r>
            <a:endParaRPr lang="en-GB" sz="1400" dirty="0" smtClean="0">
              <a:solidFill>
                <a:srgbClr val="95C9DF"/>
              </a:solidFill>
            </a:endParaRPr>
          </a:p>
          <a:p>
            <a:r>
              <a:rPr lang="en-GB" sz="2000" dirty="0" smtClean="0">
                <a:solidFill>
                  <a:srgbClr val="95C9DF"/>
                </a:solidFill>
              </a:rPr>
              <a:t>Special objects: </a:t>
            </a:r>
          </a:p>
          <a:p>
            <a:pPr lvl="1"/>
            <a:r>
              <a:rPr lang="en-GB" sz="1800" dirty="0" smtClean="0">
                <a:solidFill>
                  <a:srgbClr val="95C9DF"/>
                </a:solidFill>
              </a:rPr>
              <a:t>948 - Solar system objects </a:t>
            </a:r>
          </a:p>
          <a:p>
            <a:pPr lvl="2"/>
            <a:r>
              <a:rPr lang="en-GB" sz="1400" dirty="0" smtClean="0">
                <a:solidFill>
                  <a:srgbClr val="95C9DF"/>
                </a:solidFill>
              </a:rPr>
              <a:t>P. </a:t>
            </a:r>
            <a:r>
              <a:rPr lang="en-GB" sz="1400" dirty="0" err="1" smtClean="0">
                <a:solidFill>
                  <a:srgbClr val="95C9DF"/>
                </a:solidFill>
              </a:rPr>
              <a:t>Tanga</a:t>
            </a:r>
            <a:r>
              <a:rPr lang="en-GB" sz="1400" dirty="0" smtClean="0">
                <a:solidFill>
                  <a:srgbClr val="95C9DF"/>
                </a:solidFill>
              </a:rPr>
              <a:t> (OCA)+D. Hestroffer</a:t>
            </a:r>
          </a:p>
          <a:p>
            <a:pPr lvl="1"/>
            <a:r>
              <a:rPr lang="en-GB" sz="1800" dirty="0" smtClean="0">
                <a:solidFill>
                  <a:srgbClr val="95C9DF"/>
                </a:solidFill>
              </a:rPr>
              <a:t>947 - Clusters as tools </a:t>
            </a:r>
          </a:p>
          <a:p>
            <a:pPr lvl="2"/>
            <a:r>
              <a:rPr lang="en-GB" sz="1400" dirty="0" smtClean="0">
                <a:solidFill>
                  <a:srgbClr val="95C9DF"/>
                </a:solidFill>
              </a:rPr>
              <a:t>A. </a:t>
            </a:r>
            <a:r>
              <a:rPr lang="en-GB" sz="1400" dirty="0" err="1" smtClean="0">
                <a:solidFill>
                  <a:srgbClr val="95C9DF"/>
                </a:solidFill>
              </a:rPr>
              <a:t>Vallenari</a:t>
            </a:r>
            <a:r>
              <a:rPr lang="en-GB" sz="1400" dirty="0" smtClean="0">
                <a:solidFill>
                  <a:srgbClr val="95C9DF"/>
                </a:solidFill>
              </a:rPr>
              <a:t> (INAF)</a:t>
            </a:r>
          </a:p>
          <a:p>
            <a:pPr lvl="1"/>
            <a:r>
              <a:rPr lang="en-GB" sz="1800" dirty="0" smtClean="0">
                <a:solidFill>
                  <a:srgbClr val="95C9DF"/>
                </a:solidFill>
              </a:rPr>
              <a:t>946 – Variability </a:t>
            </a:r>
          </a:p>
          <a:p>
            <a:pPr lvl="2"/>
            <a:r>
              <a:rPr lang="en-GB" sz="1400" dirty="0" smtClean="0">
                <a:solidFill>
                  <a:srgbClr val="95C9DF"/>
                </a:solidFill>
              </a:rPr>
              <a:t>L. </a:t>
            </a:r>
            <a:r>
              <a:rPr lang="en-GB" sz="1400" dirty="0" err="1" smtClean="0">
                <a:solidFill>
                  <a:srgbClr val="95C9DF"/>
                </a:solidFill>
              </a:rPr>
              <a:t>Eyer</a:t>
            </a:r>
            <a:r>
              <a:rPr lang="en-GB" sz="1400" dirty="0" smtClean="0">
                <a:solidFill>
                  <a:srgbClr val="95C9DF"/>
                </a:solidFill>
              </a:rPr>
              <a:t> (</a:t>
            </a:r>
            <a:r>
              <a:rPr lang="en-GB" sz="1400" dirty="0" err="1" smtClean="0">
                <a:solidFill>
                  <a:srgbClr val="95C9DF"/>
                </a:solidFill>
              </a:rPr>
              <a:t>U.Geneva</a:t>
            </a:r>
            <a:r>
              <a:rPr lang="en-GB" sz="1400" dirty="0" smtClean="0">
                <a:solidFill>
                  <a:srgbClr val="95C9DF"/>
                </a:solidFill>
              </a:rPr>
              <a:t>)</a:t>
            </a:r>
          </a:p>
        </p:txBody>
      </p:sp>
      <p:sp>
        <p:nvSpPr>
          <p:cNvPr id="11" name="Titr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GENIUS/CU9 work breakdown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912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51309"/>
            <a:ext cx="8507288" cy="4525963"/>
          </a:xfrm>
        </p:spPr>
        <p:txBody>
          <a:bodyPr/>
          <a:lstStyle/>
          <a:p>
            <a:r>
              <a:rPr lang="en-GB" sz="2000" noProof="0" dirty="0" smtClean="0"/>
              <a:t>Work summary</a:t>
            </a:r>
          </a:p>
          <a:p>
            <a:pPr lvl="1"/>
            <a:r>
              <a:rPr lang="en-GB" sz="1800" dirty="0" smtClean="0"/>
              <a:t>Design + R&amp;D + implementation of tests</a:t>
            </a:r>
          </a:p>
          <a:p>
            <a:pPr lvl="2"/>
            <a:r>
              <a:rPr lang="en-GB" sz="1800" dirty="0" smtClean="0"/>
              <a:t>Validation Test Specification (VTS) reference document (100+ tests)</a:t>
            </a:r>
          </a:p>
          <a:p>
            <a:pPr lvl="2"/>
            <a:r>
              <a:rPr lang="en-GB" sz="1800" dirty="0" smtClean="0"/>
              <a:t>TGAS solutions availability changed completely our schedule</a:t>
            </a:r>
          </a:p>
          <a:p>
            <a:pPr lvl="1"/>
            <a:r>
              <a:rPr lang="en-GB" sz="1800" dirty="0" smtClean="0"/>
              <a:t>Creation of simulated Catalogues</a:t>
            </a:r>
          </a:p>
          <a:p>
            <a:pPr lvl="2"/>
            <a:r>
              <a:rPr lang="en-GB" sz="1800" dirty="0" smtClean="0"/>
              <a:t>Based on </a:t>
            </a:r>
            <a:r>
              <a:rPr lang="en-GB" sz="1800" dirty="0" err="1" smtClean="0"/>
              <a:t>AGISlab</a:t>
            </a:r>
            <a:r>
              <a:rPr lang="en-GB" sz="1800" dirty="0" smtClean="0"/>
              <a:t> simulation added to astronomical data</a:t>
            </a:r>
          </a:p>
          <a:p>
            <a:pPr lvl="1"/>
            <a:r>
              <a:rPr lang="en-GB" sz="1800" dirty="0" smtClean="0"/>
              <a:t>Setting a validation environment S/W</a:t>
            </a:r>
          </a:p>
          <a:p>
            <a:pPr lvl="2"/>
            <a:r>
              <a:rPr lang="en-GB" sz="1800" dirty="0" smtClean="0"/>
              <a:t>Running at ESAC, sending back results</a:t>
            </a:r>
          </a:p>
          <a:p>
            <a:pPr lvl="1"/>
            <a:r>
              <a:rPr lang="en-GB" sz="1800" dirty="0" smtClean="0"/>
              <a:t>Performed 3 </a:t>
            </a:r>
            <a:r>
              <a:rPr lang="en-GB" sz="1800" dirty="0" smtClean="0"/>
              <a:t>TGAS validation rehearsals, then DR1 validation</a:t>
            </a:r>
          </a:p>
          <a:p>
            <a:pPr lvl="2"/>
            <a:r>
              <a:rPr lang="en-GB" sz="1800" dirty="0" smtClean="0"/>
              <a:t>Validation Tests Report on TGAS_00.01, sent to Test Review Board </a:t>
            </a:r>
          </a:p>
          <a:p>
            <a:pPr lvl="2"/>
            <a:endParaRPr lang="en-GB" sz="2000" dirty="0" smtClean="0"/>
          </a:p>
          <a:p>
            <a:r>
              <a:rPr lang="en-GB" sz="2000" dirty="0" smtClean="0"/>
              <a:t>Meetings</a:t>
            </a:r>
            <a:endParaRPr lang="en-GB" sz="2000" dirty="0"/>
          </a:p>
          <a:p>
            <a:pPr lvl="1"/>
            <a:r>
              <a:rPr lang="en-GB" sz="1800" dirty="0"/>
              <a:t>5</a:t>
            </a:r>
            <a:r>
              <a:rPr lang="en-GB" sz="1800" dirty="0" smtClean="0"/>
              <a:t> plenary meetings</a:t>
            </a:r>
          </a:p>
          <a:p>
            <a:pPr lvl="2"/>
            <a:r>
              <a:rPr lang="en-GB" sz="1800" dirty="0" smtClean="0"/>
              <a:t>Vienna 2014, Meudon 2015, Barcelona 2015, Paris 2016, </a:t>
            </a:r>
            <a:r>
              <a:rPr lang="en-GB" sz="1800" dirty="0" err="1" smtClean="0"/>
              <a:t>Sitges</a:t>
            </a:r>
            <a:r>
              <a:rPr lang="en-GB" sz="1800" dirty="0" smtClean="0"/>
              <a:t> 2017</a:t>
            </a:r>
          </a:p>
          <a:p>
            <a:pPr lvl="1"/>
            <a:r>
              <a:rPr lang="en-GB" sz="1800" dirty="0" err="1" smtClean="0"/>
              <a:t>Telecon</a:t>
            </a:r>
            <a:r>
              <a:rPr lang="en-GB" sz="1800" dirty="0" smtClean="0"/>
              <a:t> meetings with </a:t>
            </a:r>
            <a:r>
              <a:rPr lang="en-GB" sz="1800" dirty="0" smtClean="0"/>
              <a:t>WP </a:t>
            </a:r>
            <a:r>
              <a:rPr lang="en-GB" sz="1800" dirty="0"/>
              <a:t>managers </a:t>
            </a:r>
            <a:r>
              <a:rPr lang="en-GB" sz="1800" dirty="0" smtClean="0"/>
              <a:t>every 1.5 </a:t>
            </a:r>
            <a:r>
              <a:rPr lang="en-GB" sz="1800" dirty="0" smtClean="0"/>
              <a:t>month (22 up to now)</a:t>
            </a:r>
            <a:endParaRPr lang="en-GB" sz="1800" dirty="0" smtClean="0"/>
          </a:p>
          <a:p>
            <a:pPr lvl="2"/>
            <a:r>
              <a:rPr lang="en-GB" sz="1800" dirty="0"/>
              <a:t>Once every 2 weeks within </a:t>
            </a:r>
            <a:r>
              <a:rPr lang="en-GB" sz="1800" dirty="0" smtClean="0"/>
              <a:t>WP942/T5.2</a:t>
            </a:r>
            <a:endParaRPr lang="en-GB" sz="18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Task 5.1: technical coordination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8868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T5.2: </a:t>
            </a:r>
            <a:r>
              <a:rPr lang="en-GB" noProof="0" dirty="0" smtClean="0"/>
              <a:t>Internal consistency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653" y="1235526"/>
            <a:ext cx="6502595" cy="5051638"/>
          </a:xfrm>
        </p:spPr>
        <p:txBody>
          <a:bodyPr/>
          <a:lstStyle/>
          <a:p>
            <a:r>
              <a:rPr lang="en-GB" sz="2000" dirty="0"/>
              <a:t>Basic checking: formal validation</a:t>
            </a:r>
          </a:p>
          <a:p>
            <a:pPr lvl="1"/>
            <a:r>
              <a:rPr lang="en-GB" sz="1800" dirty="0"/>
              <a:t>Parameter content (check </a:t>
            </a:r>
            <a:r>
              <a:rPr lang="en-GB" sz="1800" dirty="0" err="1"/>
              <a:t>NaN</a:t>
            </a:r>
            <a:r>
              <a:rPr lang="en-GB" sz="1800" dirty="0"/>
              <a:t>, field types, etc.)</a:t>
            </a:r>
          </a:p>
          <a:p>
            <a:pPr lvl="1"/>
            <a:r>
              <a:rPr lang="en-GB" sz="1800" dirty="0"/>
              <a:t>All fields are within valid ranges</a:t>
            </a:r>
          </a:p>
          <a:p>
            <a:pPr lvl="1"/>
            <a:r>
              <a:rPr lang="en-GB" sz="1800" dirty="0"/>
              <a:t>Check for outliers or poor </a:t>
            </a:r>
            <a:r>
              <a:rPr lang="en-GB" sz="1800" dirty="0" smtClean="0"/>
              <a:t>solutions</a:t>
            </a:r>
            <a:endParaRPr lang="en-GB" sz="1800" dirty="0"/>
          </a:p>
          <a:p>
            <a:r>
              <a:rPr lang="en-GB" sz="2000" dirty="0"/>
              <a:t>Internal consistency</a:t>
            </a:r>
          </a:p>
          <a:p>
            <a:pPr lvl="1"/>
            <a:r>
              <a:rPr lang="en-GB" sz="1800" dirty="0" err="1"/>
              <a:t>Eg</a:t>
            </a:r>
            <a:r>
              <a:rPr lang="en-GB" sz="1800" dirty="0"/>
              <a:t>. Photometry between bands, coordinate conversions</a:t>
            </a:r>
          </a:p>
          <a:p>
            <a:pPr lvl="1"/>
            <a:r>
              <a:rPr lang="en-GB" sz="1800" dirty="0"/>
              <a:t>Use assumed parameters properties (e.g. true parallax is positive)</a:t>
            </a:r>
          </a:p>
          <a:p>
            <a:pPr lvl="1"/>
            <a:r>
              <a:rPr lang="en-GB" sz="1800" dirty="0"/>
              <a:t>Exploit intrinsic redundancy between instrument data (colours</a:t>
            </a:r>
            <a:r>
              <a:rPr lang="en-GB" sz="1800" dirty="0" smtClean="0"/>
              <a:t>)</a:t>
            </a:r>
            <a:endParaRPr lang="en-GB" sz="1800" dirty="0"/>
          </a:p>
          <a:p>
            <a:r>
              <a:rPr lang="en-GB" sz="2000" dirty="0"/>
              <a:t>Build scenarios based on what is known to produce errors, </a:t>
            </a:r>
            <a:r>
              <a:rPr lang="en-GB" sz="2000" dirty="0" smtClean="0"/>
              <a:t>e.g.:</a:t>
            </a:r>
            <a:endParaRPr lang="en-GB" sz="2000" dirty="0"/>
          </a:p>
          <a:p>
            <a:pPr lvl="1"/>
            <a:r>
              <a:rPr lang="en-GB" sz="1800" dirty="0"/>
              <a:t>Duplicate sources or </a:t>
            </a:r>
            <a:r>
              <a:rPr lang="en-GB" sz="1800" dirty="0" err="1"/>
              <a:t>sourceIds</a:t>
            </a:r>
            <a:endParaRPr lang="en-GB" sz="1800" dirty="0"/>
          </a:p>
          <a:p>
            <a:pPr lvl="1"/>
            <a:r>
              <a:rPr lang="en-GB" sz="1800" dirty="0"/>
              <a:t>Check for calibration problems, e.g. gate transitions</a:t>
            </a:r>
          </a:p>
          <a:p>
            <a:pPr lvl="1"/>
            <a:r>
              <a:rPr lang="en-GB" sz="1800" dirty="0"/>
              <a:t>Environment of bright </a:t>
            </a:r>
            <a:r>
              <a:rPr lang="en-GB" sz="1800" dirty="0" smtClean="0"/>
              <a:t>stars</a:t>
            </a:r>
            <a:endParaRPr lang="en-GB" sz="1800" noProof="0" dirty="0" smtClean="0"/>
          </a:p>
          <a:p>
            <a:endParaRPr lang="en-GB" sz="2000" noProof="0" dirty="0"/>
          </a:p>
        </p:txBody>
      </p:sp>
      <p:sp>
        <p:nvSpPr>
          <p:cNvPr id="9" name="object 7"/>
          <p:cNvSpPr/>
          <p:nvPr/>
        </p:nvSpPr>
        <p:spPr>
          <a:xfrm>
            <a:off x="6660232" y="1340768"/>
            <a:ext cx="2411760" cy="30964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73503" fontAlgn="auto">
              <a:spcBef>
                <a:spcPts val="0"/>
              </a:spcBef>
              <a:spcAft>
                <a:spcPts val="0"/>
              </a:spcAft>
            </a:pPr>
            <a:endParaRPr sz="13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6660233" y="3390968"/>
            <a:ext cx="2411760" cy="3062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73503" fontAlgn="auto">
              <a:spcBef>
                <a:spcPts val="0"/>
              </a:spcBef>
              <a:spcAft>
                <a:spcPts val="0"/>
              </a:spcAft>
            </a:pPr>
            <a:endParaRPr sz="13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7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noProof="0" dirty="0" smtClean="0"/>
              <a:t>T5.3 : Model-based tests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653" y="1235526"/>
            <a:ext cx="5998539" cy="5051638"/>
          </a:xfrm>
        </p:spPr>
        <p:txBody>
          <a:bodyPr/>
          <a:lstStyle/>
          <a:p>
            <a:pPr marL="488952" indent="-422041">
              <a:buFont typeface="+mj-lt"/>
              <a:buAutoNum type="arabicPeriod"/>
            </a:pPr>
            <a:r>
              <a:rPr lang="en-GB" sz="2000" dirty="0"/>
              <a:t>Make statistics on Gaia </a:t>
            </a:r>
            <a:r>
              <a:rPr lang="en-GB" sz="2000" i="1" dirty="0"/>
              <a:t>simulated</a:t>
            </a:r>
            <a:r>
              <a:rPr lang="en-GB" sz="2000" dirty="0"/>
              <a:t> data</a:t>
            </a:r>
          </a:p>
          <a:p>
            <a:pPr lvl="1"/>
            <a:r>
              <a:rPr lang="en-GB" sz="1800" dirty="0"/>
              <a:t>Extract statistical properties + conf. interval for all observables: distribution, correlations</a:t>
            </a:r>
          </a:p>
          <a:p>
            <a:pPr marL="488952" indent="-422041">
              <a:buFont typeface="+mj-lt"/>
              <a:buAutoNum type="arabicPeriod"/>
            </a:pPr>
            <a:r>
              <a:rPr lang="en-GB" sz="2000" dirty="0"/>
              <a:t>Compare this to actual Gaia data</a:t>
            </a:r>
          </a:p>
          <a:p>
            <a:pPr lvl="1"/>
            <a:r>
              <a:rPr lang="en-GB" sz="1800" dirty="0"/>
              <a:t>Checking whether the large, expected structures are present (not going into details)</a:t>
            </a:r>
          </a:p>
          <a:p>
            <a:pPr lvl="1"/>
            <a:r>
              <a:rPr lang="en-GB" sz="1800" dirty="0"/>
              <a:t>Can help to understand and explain the main structures (see e.g. </a:t>
            </a:r>
            <a:r>
              <a:rPr lang="en-GB" sz="1800" dirty="0" err="1"/>
              <a:t>Hipp</a:t>
            </a:r>
            <a:r>
              <a:rPr lang="en-GB" sz="1800" dirty="0"/>
              <a:t>. Vol 1)</a:t>
            </a:r>
          </a:p>
          <a:p>
            <a:pPr lvl="1"/>
            <a:r>
              <a:rPr lang="en-GB" sz="1800" dirty="0"/>
              <a:t>Complement where external data is incomplete</a:t>
            </a:r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r>
              <a:rPr lang="en-GB" sz="2000" dirty="0"/>
              <a:t>Implement tests as </a:t>
            </a:r>
            <a:r>
              <a:rPr lang="en-GB" sz="2000" dirty="0" err="1"/>
              <a:t>func</a:t>
            </a:r>
            <a:r>
              <a:rPr lang="en-GB" sz="2000" dirty="0"/>
              <a:t>(mag, latitude)</a:t>
            </a:r>
          </a:p>
          <a:p>
            <a:pPr lvl="1"/>
            <a:r>
              <a:rPr lang="en-GB" sz="1800" dirty="0"/>
              <a:t>Stellar density</a:t>
            </a:r>
          </a:p>
          <a:p>
            <a:pPr lvl="1"/>
            <a:r>
              <a:rPr lang="en-GB" sz="1800" dirty="0"/>
              <a:t>Mean p.m. and standard deviations </a:t>
            </a:r>
          </a:p>
          <a:p>
            <a:pPr lvl="1"/>
            <a:r>
              <a:rPr lang="en-GB" sz="1800" dirty="0"/>
              <a:t>Mean parallax and standard deviations </a:t>
            </a:r>
          </a:p>
          <a:p>
            <a:pPr lvl="1"/>
            <a:endParaRPr lang="en-GB" sz="1800" dirty="0"/>
          </a:p>
        </p:txBody>
      </p:sp>
      <p:pic>
        <p:nvPicPr>
          <p:cNvPr id="10" name="Image 9" descr="Capture d’écran 2015-10-26 à 06.37.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293389"/>
            <a:ext cx="3384376" cy="451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1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noProof="0" dirty="0" smtClean="0"/>
              <a:t>T5.4: External data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653" y="1235526"/>
            <a:ext cx="4728143" cy="5051638"/>
          </a:xfrm>
        </p:spPr>
        <p:txBody>
          <a:bodyPr/>
          <a:lstStyle/>
          <a:p>
            <a:r>
              <a:rPr lang="en-GB" sz="2000" dirty="0"/>
              <a:t>A difficult recipe</a:t>
            </a:r>
          </a:p>
          <a:p>
            <a:pPr lvl="1"/>
            <a:r>
              <a:rPr lang="en-GB" sz="1800" dirty="0"/>
              <a:t>Get external data</a:t>
            </a:r>
          </a:p>
          <a:p>
            <a:pPr lvl="1"/>
            <a:r>
              <a:rPr lang="en-GB" sz="1800" dirty="0"/>
              <a:t>Make cross-matching</a:t>
            </a:r>
          </a:p>
          <a:p>
            <a:pPr lvl="1"/>
            <a:r>
              <a:rPr lang="en-GB" sz="1800" dirty="0"/>
              <a:t>Compare to Gaia data</a:t>
            </a:r>
          </a:p>
          <a:p>
            <a:endParaRPr lang="en-GB" sz="2000" dirty="0"/>
          </a:p>
          <a:p>
            <a:r>
              <a:rPr lang="en-GB" sz="2000" dirty="0"/>
              <a:t>Completeness</a:t>
            </a:r>
          </a:p>
          <a:p>
            <a:pPr lvl="1"/>
            <a:r>
              <a:rPr lang="en-GB" sz="1800" dirty="0"/>
              <a:t>search for duplicate or missing entries</a:t>
            </a:r>
          </a:p>
          <a:p>
            <a:pPr lvl="1"/>
            <a:r>
              <a:rPr lang="en-GB" sz="1800" dirty="0"/>
              <a:t>homogeneity of the sky distribution, with mag., colour or p.m. ranges</a:t>
            </a:r>
          </a:p>
          <a:p>
            <a:pPr lvl="1"/>
            <a:r>
              <a:rPr lang="en-GB" sz="1800" dirty="0"/>
              <a:t>small scale completeness of the catalogue </a:t>
            </a:r>
          </a:p>
          <a:p>
            <a:pPr lvl="1"/>
            <a:r>
              <a:rPr lang="en-GB" sz="1800" dirty="0"/>
              <a:t>performance of visual double stars observations </a:t>
            </a:r>
          </a:p>
          <a:p>
            <a:pPr lvl="1"/>
            <a:r>
              <a:rPr lang="en-GB" sz="1800" dirty="0"/>
              <a:t>Tycho-2 + 2MASS + UCAC4 + HST (HSC+ACS) + OGLE + WDS</a:t>
            </a:r>
          </a:p>
          <a:p>
            <a:pPr lvl="1"/>
            <a:endParaRPr lang="en-GB" sz="1800" dirty="0"/>
          </a:p>
          <a:p>
            <a:pPr lvl="1"/>
            <a:endParaRPr lang="en-GB" sz="1800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5029796" y="1501401"/>
            <a:ext cx="3879280" cy="473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406" tIns="44203" rIns="88406" bIns="44203" numCol="1" anchor="t" anchorCtr="0" compatLnSpc="1">
            <a:prstTxWarp prst="textNoShape">
              <a:avLst/>
            </a:prstTxWarp>
          </a:bodyPr>
          <a:lstStyle>
            <a:lvl1pPr marL="430475" indent="-357990" algn="just" rtl="0" eaLnBrk="0" fontAlgn="base" hangingPunct="0">
              <a:spcBef>
                <a:spcPts val="734"/>
              </a:spcBef>
              <a:spcAft>
                <a:spcPct val="0"/>
              </a:spcAft>
              <a:buClr>
                <a:srgbClr val="A7D6FF"/>
              </a:buClr>
              <a:buSzPct val="95000"/>
              <a:buFont typeface="Wingdings" charset="2"/>
              <a:buChar char="q"/>
              <a:defRPr sz="2200" kern="1200">
                <a:solidFill>
                  <a:srgbClr val="61B6FF"/>
                </a:solidFill>
                <a:latin typeface="Verdana"/>
                <a:ea typeface="ＭＳ Ｐゴシック" pitchFamily="-106" charset="-128"/>
                <a:cs typeface="Verdana"/>
              </a:defRPr>
            </a:lvl1pPr>
            <a:lvl2pPr marL="775151" indent="-298818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D6FF"/>
              </a:buClr>
              <a:buSzPct val="90000"/>
              <a:buFont typeface="Wingdings" charset="2"/>
              <a:buChar char="q"/>
              <a:defRPr sz="1900" kern="1200">
                <a:solidFill>
                  <a:schemeClr val="tx2"/>
                </a:solidFill>
                <a:latin typeface="Verdana"/>
                <a:ea typeface="ＭＳ Ｐゴシック" pitchFamily="-106" charset="-128"/>
                <a:cs typeface="Verdana"/>
              </a:defRPr>
            </a:lvl2pPr>
            <a:lvl3pPr marL="1042904" indent="-238166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100000"/>
              <a:buFont typeface="Wingdings" charset="2"/>
              <a:buChar char="Ø"/>
              <a:defRPr kern="1200">
                <a:solidFill>
                  <a:schemeClr val="accent3">
                    <a:lumMod val="40000"/>
                    <a:lumOff val="60000"/>
                  </a:schemeClr>
                </a:solidFill>
                <a:latin typeface="Verdana"/>
                <a:ea typeface="ＭＳ Ｐゴシック" pitchFamily="-106" charset="-128"/>
                <a:cs typeface="Verdana"/>
              </a:defRPr>
            </a:lvl3pPr>
            <a:lvl4pPr marL="1321012" indent="-238166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D6FF"/>
              </a:buClr>
              <a:buFont typeface="Wingdings" charset="2"/>
              <a:buChar char="q"/>
              <a:defRPr kern="1200">
                <a:solidFill>
                  <a:srgbClr val="A7D6FF"/>
                </a:solidFill>
                <a:latin typeface="Verdana"/>
                <a:ea typeface="ＭＳ Ｐゴシック" pitchFamily="-106" charset="-128"/>
                <a:cs typeface="Verdana"/>
              </a:defRPr>
            </a:lvl4pPr>
            <a:lvl5pPr marL="1550301" indent="-218934" algn="just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D6FF"/>
              </a:buClr>
              <a:buFont typeface="Wingdings" charset="2"/>
              <a:buChar char="q"/>
              <a:defRPr sz="1300" kern="1200">
                <a:solidFill>
                  <a:srgbClr val="007EEA"/>
                </a:solidFill>
                <a:latin typeface="Verdana"/>
                <a:ea typeface="ＭＳ Ｐゴシック" pitchFamily="-106" charset="-128"/>
                <a:cs typeface="Verdana"/>
              </a:defRPr>
            </a:lvl5pPr>
            <a:lvl6pPr marL="1790958" indent="-22027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92082" indent="-191547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3206" indent="-191547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94329" indent="-191547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62" b="0" dirty="0"/>
              <a:t>Parallaxes</a:t>
            </a:r>
            <a:endParaRPr lang="en-GB" sz="1477" b="0" dirty="0"/>
          </a:p>
          <a:p>
            <a:pPr lvl="1"/>
            <a:r>
              <a:rPr lang="en-GB" sz="1477" b="0" dirty="0"/>
              <a:t>Astrometry: VLBI + HST + RECONS + </a:t>
            </a:r>
            <a:r>
              <a:rPr lang="en-GB" sz="1477" b="0" dirty="0" err="1"/>
              <a:t>Hipparcos</a:t>
            </a:r>
            <a:endParaRPr lang="en-GB" sz="1477" b="0" dirty="0"/>
          </a:p>
          <a:p>
            <a:pPr lvl="1"/>
            <a:r>
              <a:rPr lang="en-GB" sz="1477" b="0" dirty="0"/>
              <a:t>Galactic stars distant enough:  </a:t>
            </a:r>
            <a:r>
              <a:rPr lang="de-DE" sz="1477" b="0" dirty="0" err="1"/>
              <a:t>Cepheids+RRLyrae+APOKASC</a:t>
            </a:r>
            <a:r>
              <a:rPr lang="de-DE" sz="1477" b="0" dirty="0"/>
              <a:t>+ APOGEE + LAMOST</a:t>
            </a:r>
          </a:p>
          <a:p>
            <a:pPr lvl="1"/>
            <a:r>
              <a:rPr lang="de-DE" sz="1477" b="0" dirty="0" err="1"/>
              <a:t>Extragalactic</a:t>
            </a:r>
            <a:r>
              <a:rPr lang="de-DE" sz="1477" b="0" dirty="0"/>
              <a:t>: LMC + SMC </a:t>
            </a:r>
            <a:endParaRPr lang="en-GB" sz="1662" b="0" dirty="0"/>
          </a:p>
          <a:p>
            <a:r>
              <a:rPr lang="en-GB" sz="1662" b="0" dirty="0"/>
              <a:t>Proper motions </a:t>
            </a:r>
          </a:p>
          <a:p>
            <a:pPr lvl="1"/>
            <a:r>
              <a:rPr lang="en-GB" sz="1385" b="0" dirty="0" err="1"/>
              <a:t>Accuracy+precision</a:t>
            </a:r>
            <a:endParaRPr lang="en-GB" sz="1108" b="0" dirty="0"/>
          </a:p>
          <a:p>
            <a:pPr lvl="1"/>
            <a:r>
              <a:rPr lang="en-GB" sz="1385" b="0" dirty="0"/>
              <a:t>Tycho-2 + </a:t>
            </a:r>
            <a:r>
              <a:rPr lang="en-GB" sz="1385" b="0" dirty="0" err="1"/>
              <a:t>Hipparcos</a:t>
            </a:r>
            <a:r>
              <a:rPr lang="en-GB" sz="1385" b="0" dirty="0"/>
              <a:t> + VLBI</a:t>
            </a:r>
          </a:p>
          <a:p>
            <a:pPr lvl="1"/>
            <a:r>
              <a:rPr lang="en-GB" sz="1385" b="0" dirty="0"/>
              <a:t>High-proper motions stars </a:t>
            </a:r>
          </a:p>
          <a:p>
            <a:r>
              <a:rPr lang="en-GB" sz="1662" b="0" dirty="0"/>
              <a:t>Photometry</a:t>
            </a:r>
          </a:p>
          <a:p>
            <a:pPr lvl="1"/>
            <a:r>
              <a:rPr lang="en-GB" sz="1385" b="0" dirty="0" err="1"/>
              <a:t>Hipparcos</a:t>
            </a:r>
            <a:r>
              <a:rPr lang="en-GB" sz="1385" b="0" dirty="0"/>
              <a:t> + </a:t>
            </a:r>
            <a:r>
              <a:rPr lang="en-GB" sz="1477" b="0" dirty="0"/>
              <a:t>SDSS strip 82 + CFHT SNLS + </a:t>
            </a:r>
            <a:r>
              <a:rPr lang="en-GB" sz="1385" b="0" dirty="0"/>
              <a:t>Hubble </a:t>
            </a:r>
            <a:r>
              <a:rPr lang="en-GB" sz="1385" b="0" dirty="0" err="1"/>
              <a:t>Caspec</a:t>
            </a:r>
            <a:endParaRPr lang="en-GB" sz="1385" b="0" dirty="0"/>
          </a:p>
          <a:p>
            <a:r>
              <a:rPr lang="en-GB" sz="1662" b="0" dirty="0"/>
              <a:t>Other</a:t>
            </a:r>
          </a:p>
          <a:p>
            <a:pPr lvl="1"/>
            <a:r>
              <a:rPr lang="en-GB" sz="1385" b="0" dirty="0"/>
              <a:t>QSOs ICRF2</a:t>
            </a:r>
          </a:p>
          <a:p>
            <a:pPr lvl="1"/>
            <a:r>
              <a:rPr lang="en-GB" sz="1385" b="0" dirty="0"/>
              <a:t>double stars WDS</a:t>
            </a:r>
          </a:p>
          <a:p>
            <a:pPr lvl="1"/>
            <a:endParaRPr lang="en-GB" sz="1477" b="0" dirty="0"/>
          </a:p>
        </p:txBody>
      </p:sp>
      <p:sp>
        <p:nvSpPr>
          <p:cNvPr id="8" name="object 12"/>
          <p:cNvSpPr/>
          <p:nvPr/>
        </p:nvSpPr>
        <p:spPr>
          <a:xfrm>
            <a:off x="2092193" y="3743152"/>
            <a:ext cx="5150433" cy="2422152"/>
          </a:xfrm>
          <a:prstGeom prst="rect">
            <a:avLst/>
          </a:prstGeom>
          <a:blipFill>
            <a:blip r:embed="rId2" cstate="print">
              <a:alphaModFix amt="26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1907704" y="1467842"/>
            <a:ext cx="5436095" cy="2402411"/>
          </a:xfrm>
          <a:prstGeom prst="rect">
            <a:avLst/>
          </a:prstGeom>
          <a:blipFill>
            <a:blip r:embed="rId3" cstate="print">
              <a:alphaModFix amt="16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22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 JOCS'05">
  <a:themeElements>
    <a:clrScheme name="Plantilla JOCS'05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lantilla JOCS'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1"/>
            </a:gs>
            <a:gs pos="50000">
              <a:srgbClr val="FF6600"/>
            </a:gs>
            <a:gs pos="100000">
              <a:schemeClr val="bg1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800" b="1" i="0" u="none" strike="noStrike" cap="none" normalizeH="0" baseline="0" smtClean="0">
            <a:ln>
              <a:noFill/>
            </a:ln>
            <a:solidFill>
              <a:srgbClr val="01ABA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1"/>
            </a:gs>
            <a:gs pos="50000">
              <a:srgbClr val="FF6600"/>
            </a:gs>
            <a:gs pos="100000">
              <a:schemeClr val="bg1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800" b="1" i="0" u="none" strike="noStrike" cap="none" normalizeH="0" baseline="0" smtClean="0">
            <a:ln>
              <a:noFill/>
            </a:ln>
            <a:solidFill>
              <a:srgbClr val="01ABA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algn="ctr">
          <a:lnSpc>
            <a:spcPct val="90000"/>
          </a:lnSpc>
          <a:defRPr sz="4000" dirty="0" smtClean="0">
            <a:solidFill>
              <a:srgbClr val="4FAED9"/>
            </a:solidFill>
          </a:defRPr>
        </a:defPPr>
      </a:lstStyle>
    </a:txDef>
  </a:objectDefaults>
  <a:extraClrSchemeLst>
    <a:extraClrScheme>
      <a:clrScheme name="Plantilla JOCS'05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 JOCS'05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JOCS'05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JOCS'05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JOCS'05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JOCS'05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JOCS'05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\\TIBIDABO\depts\Promocio\Documentacio\Congressos, jornades i trobades\2005\JOCS\PONÈNCIES\Plantilla JOCS'05.pot</Template>
  <TotalTime>4919</TotalTime>
  <Words>3033</Words>
  <Application>Microsoft Macintosh PowerPoint</Application>
  <PresentationFormat>Présentation à l'écran (4:3)</PresentationFormat>
  <Paragraphs>385</Paragraphs>
  <Slides>31</Slides>
  <Notes>7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5" baseType="lpstr">
      <vt:lpstr>Calibri</vt:lpstr>
      <vt:lpstr>Eras Bold ITC</vt:lpstr>
      <vt:lpstr>Gill Sans</vt:lpstr>
      <vt:lpstr>ＭＳ Ｐゴシック</vt:lpstr>
      <vt:lpstr>NimbusRomNo9L</vt:lpstr>
      <vt:lpstr>rtxmi</vt:lpstr>
      <vt:lpstr>Symbol</vt:lpstr>
      <vt:lpstr>Times New Roman</vt:lpstr>
      <vt:lpstr>txsy</vt:lpstr>
      <vt:lpstr>Verdana</vt:lpstr>
      <vt:lpstr>Wingdings</vt:lpstr>
      <vt:lpstr>Arial</vt:lpstr>
      <vt:lpstr>Plantilla JOCS'05</vt:lpstr>
      <vt:lpstr>Equation</vt:lpstr>
      <vt:lpstr>Présentation PowerPoint</vt:lpstr>
      <vt:lpstr>The Catalogue validation</vt:lpstr>
      <vt:lpstr>Summary of Validation Work</vt:lpstr>
      <vt:lpstr>Work breakdown</vt:lpstr>
      <vt:lpstr>GENIUS/CU9 work breakdown</vt:lpstr>
      <vt:lpstr>Task 5.1: technical coordination</vt:lpstr>
      <vt:lpstr>T5.2: Internal consistency</vt:lpstr>
      <vt:lpstr>T5.3 : Model-based tests</vt:lpstr>
      <vt:lpstr>T5.4: External data</vt:lpstr>
      <vt:lpstr>T5.5 : Statistics &amp; Visualisation</vt:lpstr>
      <vt:lpstr>T5.6.1: solar system objects</vt:lpstr>
      <vt:lpstr>T5.6.2: non-single stars (ULB)</vt:lpstr>
      <vt:lpstr>T5.6.3: Time series,variability(UG)</vt:lpstr>
      <vt:lpstr>Software development  of validation tests</vt:lpstr>
      <vt:lpstr>S/W development environment</vt:lpstr>
      <vt:lpstr>VTS: tests for TGAS subset</vt:lpstr>
      <vt:lpstr>VTS: tests for the rest of DR1</vt:lpstr>
      <vt:lpstr>Summary of DR1 results </vt:lpstr>
      <vt:lpstr>Incompleteness: large scale</vt:lpstr>
      <vt:lpstr>Completeness: intermediate scale</vt:lpstr>
      <vt:lpstr>Completeness: small scale</vt:lpstr>
      <vt:lpstr>Other selection effects</vt:lpstr>
      <vt:lpstr>Parallax accuracy</vt:lpstr>
      <vt:lpstr>Parallax precision</vt:lpstr>
      <vt:lpstr>Photometry</vt:lpstr>
      <vt:lpstr>Tests overlap between WPs</vt:lpstr>
      <vt:lpstr>Summary of work  done within GENIUS</vt:lpstr>
      <vt:lpstr>Livelink documents</vt:lpstr>
      <vt:lpstr>GENIUS deliverables (delivered)</vt:lpstr>
      <vt:lpstr>GENIUS legacy from WP5</vt:lpstr>
      <vt:lpstr>Thank you  for your attention</vt:lpstr>
    </vt:vector>
  </TitlesOfParts>
  <Company>CESCA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Títol Nom i cognoms Institució</dc:title>
  <dc:creator>ssalgado</dc:creator>
  <cp:lastModifiedBy>Fred</cp:lastModifiedBy>
  <cp:revision>546</cp:revision>
  <dcterms:created xsi:type="dcterms:W3CDTF">2007-07-27T09:26:22Z</dcterms:created>
  <dcterms:modified xsi:type="dcterms:W3CDTF">2017-04-19T09:42:43Z</dcterms:modified>
</cp:coreProperties>
</file>