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9.xml" ContentType="application/vnd.openxmlformats-officedocument.presentationml.notesSlide+xml"/>
  <Override PartName="/ppt/charts/chart6.xml" ContentType="application/vnd.openxmlformats-officedocument.drawingml.chart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13.xml" ContentType="application/vnd.openxmlformats-officedocument.presentationml.notesSlid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notesSlides/notesSlide14.xml" ContentType="application/vnd.openxmlformats-officedocument.presentationml.notesSlide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  <p:sldMasterId id="2147483678" r:id="rId2"/>
  </p:sldMasterIdLst>
  <p:notesMasterIdLst>
    <p:notesMasterId r:id="rId26"/>
  </p:notesMasterIdLst>
  <p:handoutMasterIdLst>
    <p:handoutMasterId r:id="rId27"/>
  </p:handoutMasterIdLst>
  <p:sldIdLst>
    <p:sldId id="322" r:id="rId3"/>
    <p:sldId id="298" r:id="rId4"/>
    <p:sldId id="321" r:id="rId5"/>
    <p:sldId id="320" r:id="rId6"/>
    <p:sldId id="323" r:id="rId7"/>
    <p:sldId id="311" r:id="rId8"/>
    <p:sldId id="316" r:id="rId9"/>
    <p:sldId id="317" r:id="rId10"/>
    <p:sldId id="318" r:id="rId11"/>
    <p:sldId id="299" r:id="rId12"/>
    <p:sldId id="300" r:id="rId13"/>
    <p:sldId id="301" r:id="rId14"/>
    <p:sldId id="302" r:id="rId15"/>
    <p:sldId id="315" r:id="rId16"/>
    <p:sldId id="303" r:id="rId17"/>
    <p:sldId id="305" r:id="rId18"/>
    <p:sldId id="306" r:id="rId19"/>
    <p:sldId id="319" r:id="rId20"/>
    <p:sldId id="313" r:id="rId21"/>
    <p:sldId id="264" r:id="rId22"/>
    <p:sldId id="324" r:id="rId23"/>
    <p:sldId id="308" r:id="rId24"/>
    <p:sldId id="307" r:id="rId25"/>
  </p:sldIdLst>
  <p:sldSz cx="9144000" cy="6858000" type="screen4x3"/>
  <p:notesSz cx="6797675" cy="9926638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sz="2800" b="1" kern="1200">
        <a:solidFill>
          <a:srgbClr val="01ABA3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b="1" kern="1200">
        <a:solidFill>
          <a:srgbClr val="01ABA3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b="1" kern="1200">
        <a:solidFill>
          <a:srgbClr val="01ABA3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b="1" kern="1200">
        <a:solidFill>
          <a:srgbClr val="01ABA3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b="1" kern="1200">
        <a:solidFill>
          <a:srgbClr val="01ABA3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2800" b="1" kern="1200">
        <a:solidFill>
          <a:srgbClr val="01ABA3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2800" b="1" kern="1200">
        <a:solidFill>
          <a:srgbClr val="01ABA3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2800" b="1" kern="1200">
        <a:solidFill>
          <a:srgbClr val="01ABA3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2800" b="1" kern="1200">
        <a:solidFill>
          <a:srgbClr val="01ABA3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5D69"/>
    <a:srgbClr val="4FAED9"/>
    <a:srgbClr val="339933"/>
    <a:srgbClr val="FFCCCC"/>
    <a:srgbClr val="0D88A5"/>
    <a:srgbClr val="800000"/>
    <a:srgbClr val="990000"/>
    <a:srgbClr val="FF7C80"/>
    <a:srgbClr val="096DB1"/>
    <a:srgbClr val="0C7A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369" autoAdjust="0"/>
    <p:restoredTop sz="79396" autoAdjust="0"/>
  </p:normalViewPr>
  <p:slideViewPr>
    <p:cSldViewPr>
      <p:cViewPr>
        <p:scale>
          <a:sx n="60" d="100"/>
          <a:sy n="60" d="100"/>
        </p:scale>
        <p:origin x="-1458" y="-72"/>
      </p:cViewPr>
      <p:guideLst>
        <p:guide orient="horz" pos="2115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52" d="100"/>
          <a:sy n="52" d="100"/>
        </p:scale>
        <p:origin x="-2592" y="-9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192.168.200.110\depts\Finances%20i%20promoci&#243;\Promoci&#243;\Documentacio\Projectes%20i%20serveis\Genius-CU9\Analytics\Sitges_review\TwitterAllData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\\192.168.200.110\depts\Finances%20i%20promoci&#243;\Promoci&#243;\Documentacio\Projectes%20i%20serveis\Genius-CU9\Analytics\Sitges_review\TwitterAllData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192.168.200.110\depts\Finances%20i%20promoci&#243;\Promoci&#243;\Documentacio\Projectes%20i%20serveis\Genius-CU9\Analytics\Sitges_review\TwitterAllData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192.168.200.110\depts\Finances%20i%20promoci&#243;\Promoci&#243;\Documentacio\Projectes%20i%20serveis\Genius-CU9\Analytics\Sitges_review\TwitterAllData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192.168.200.110\depts\Finances%20i%20promoci&#243;\Promoci&#243;\Documentacio\Projectes%20i%20serveis\Genius-CU9\Analytics\Sitges_review\TwitterAllData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192.168.200.110\depts\Finances%20i%20promoci&#243;\Promoci&#243;\Documentacio\Projectes%20i%20serveis\Genius-CU9\Analytics\Sitges_review\TwitterAllData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\\192.168.200.110\depts\Finances%20i%20promoci&#243;\Promoci&#243;\Documentacio\Projectes%20i%20serveis\Genius-CU9\Analytics\Sitges_review\TwitterAllData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\\192.168.200.110\depts\Finances%20i%20promoci&#243;\Promoci&#243;\Documentacio\Projectes%20i%20serveis\Genius-CU9\Analytics\Sitges_review\TwitterAllData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\\192.168.200.110\depts\Finances%20i%20promoci&#243;\Promoci&#243;\Documentacio\Projectes%20i%20serveis\Genius-CU9\Analytics\Sitges_review\TwitterAllData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\\192.168.200.110\depts\Finances%20i%20promoci&#243;\Promoci&#243;\Documentacio\Projectes%20i%20serveis\Genius-CU9\Analytics\Sitges_review\TwitterAllDat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</c:spPr>
          </c:dPt>
          <c:dPt>
            <c:idx val="1"/>
            <c:bubble3D val="0"/>
            <c:spPr>
              <a:solidFill>
                <a:srgbClr val="92D050"/>
              </a:solidFill>
            </c:spPr>
          </c:dPt>
          <c:dPt>
            <c:idx val="2"/>
            <c:bubble3D val="0"/>
            <c:spPr>
              <a:solidFill>
                <a:schemeClr val="accent6"/>
              </a:solidFill>
            </c:spPr>
          </c:dPt>
          <c:dPt>
            <c:idx val="3"/>
            <c:bubble3D val="0"/>
            <c:spPr>
              <a:solidFill>
                <a:srgbClr val="FFFF00"/>
              </a:solidFill>
            </c:spPr>
          </c:dPt>
          <c:dLbls>
            <c:txPr>
              <a:bodyPr/>
              <a:lstStyle/>
              <a:p>
                <a:pPr>
                  <a:defRPr sz="1800"/>
                </a:pPr>
                <a:endParaRPr lang="es-E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Hoja2!$D$1:$D$4</c:f>
              <c:strCache>
                <c:ptCount val="4"/>
                <c:pt idx="0">
                  <c:v>Referral</c:v>
                </c:pt>
                <c:pt idx="1">
                  <c:v>Direct</c:v>
                </c:pt>
                <c:pt idx="2">
                  <c:v>Organic Search</c:v>
                </c:pt>
                <c:pt idx="3">
                  <c:v>Social </c:v>
                </c:pt>
              </c:strCache>
            </c:strRef>
          </c:cat>
          <c:val>
            <c:numRef>
              <c:f>Hoja2!$E$1:$E$4</c:f>
              <c:numCache>
                <c:formatCode>General</c:formatCode>
                <c:ptCount val="4"/>
                <c:pt idx="0">
                  <c:v>3380</c:v>
                </c:pt>
                <c:pt idx="1">
                  <c:v>2495</c:v>
                </c:pt>
                <c:pt idx="2">
                  <c:v>2312</c:v>
                </c:pt>
                <c:pt idx="3">
                  <c:v>893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54935377550642517"/>
          <c:y val="0.15386118401866433"/>
          <c:w val="0.34431891201277937"/>
          <c:h val="0.584368620589093"/>
        </c:manualLayout>
      </c:layout>
      <c:overlay val="0"/>
      <c:txPr>
        <a:bodyPr/>
        <a:lstStyle/>
        <a:p>
          <a:pPr>
            <a:defRPr sz="1800"/>
          </a:pPr>
          <a:endParaRPr lang="es-E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'Twitter (gender, language, coun'!$G$2</c:f>
              <c:strCache>
                <c:ptCount val="1"/>
                <c:pt idx="0">
                  <c:v>All twitter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cat>
            <c:strRef>
              <c:f>'Twitter (gender, language, coun'!$H$1:$N$1</c:f>
              <c:strCache>
                <c:ptCount val="7"/>
                <c:pt idx="0">
                  <c:v>13 to 17</c:v>
                </c:pt>
                <c:pt idx="1">
                  <c:v>18 to 24</c:v>
                </c:pt>
                <c:pt idx="2">
                  <c:v>25 to 34</c:v>
                </c:pt>
                <c:pt idx="3">
                  <c:v>35 to 44</c:v>
                </c:pt>
                <c:pt idx="4">
                  <c:v>45 to 54</c:v>
                </c:pt>
                <c:pt idx="5">
                  <c:v>55 to 64</c:v>
                </c:pt>
                <c:pt idx="6">
                  <c:v>over 65</c:v>
                </c:pt>
              </c:strCache>
            </c:strRef>
          </c:cat>
          <c:val>
            <c:numRef>
              <c:f>'Twitter (gender, language, coun'!$H$2:$N$2</c:f>
              <c:numCache>
                <c:formatCode>0%</c:formatCode>
                <c:ptCount val="7"/>
                <c:pt idx="0">
                  <c:v>0.14000000000000001</c:v>
                </c:pt>
                <c:pt idx="1">
                  <c:v>0.39</c:v>
                </c:pt>
                <c:pt idx="2">
                  <c:v>0.25</c:v>
                </c:pt>
                <c:pt idx="3">
                  <c:v>0.11</c:v>
                </c:pt>
                <c:pt idx="4">
                  <c:v>0.08</c:v>
                </c:pt>
                <c:pt idx="5">
                  <c:v>0.02</c:v>
                </c:pt>
                <c:pt idx="6">
                  <c:v>0.01</c:v>
                </c:pt>
              </c:numCache>
            </c:numRef>
          </c:val>
        </c:ser>
        <c:ser>
          <c:idx val="1"/>
          <c:order val="1"/>
          <c:tx>
            <c:strRef>
              <c:f>'Twitter (gender, language, coun'!$G$3</c:f>
              <c:strCache>
                <c:ptCount val="1"/>
                <c:pt idx="0">
                  <c:v>Organic audience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</c:spPr>
          <c:invertIfNegative val="0"/>
          <c:cat>
            <c:strRef>
              <c:f>'Twitter (gender, language, coun'!$H$1:$N$1</c:f>
              <c:strCache>
                <c:ptCount val="7"/>
                <c:pt idx="0">
                  <c:v>13 to 17</c:v>
                </c:pt>
                <c:pt idx="1">
                  <c:v>18 to 24</c:v>
                </c:pt>
                <c:pt idx="2">
                  <c:v>25 to 34</c:v>
                </c:pt>
                <c:pt idx="3">
                  <c:v>35 to 44</c:v>
                </c:pt>
                <c:pt idx="4">
                  <c:v>45 to 54</c:v>
                </c:pt>
                <c:pt idx="5">
                  <c:v>55 to 64</c:v>
                </c:pt>
                <c:pt idx="6">
                  <c:v>over 65</c:v>
                </c:pt>
              </c:strCache>
            </c:strRef>
          </c:cat>
          <c:val>
            <c:numRef>
              <c:f>'Twitter (gender, language, coun'!$H$3:$N$3</c:f>
              <c:numCache>
                <c:formatCode>0%</c:formatCode>
                <c:ptCount val="7"/>
                <c:pt idx="0">
                  <c:v>0.02</c:v>
                </c:pt>
                <c:pt idx="1">
                  <c:v>0.23</c:v>
                </c:pt>
                <c:pt idx="2">
                  <c:v>0.35</c:v>
                </c:pt>
                <c:pt idx="3">
                  <c:v>0.27</c:v>
                </c:pt>
                <c:pt idx="4">
                  <c:v>0.09</c:v>
                </c:pt>
                <c:pt idx="5">
                  <c:v>0.02</c:v>
                </c:pt>
                <c:pt idx="6">
                  <c:v>0.01</c:v>
                </c:pt>
              </c:numCache>
            </c:numRef>
          </c:val>
        </c:ser>
        <c:ser>
          <c:idx val="2"/>
          <c:order val="2"/>
          <c:tx>
            <c:strRef>
              <c:f>'Twitter (gender, language, coun'!$G$4</c:f>
              <c:strCache>
                <c:ptCount val="1"/>
                <c:pt idx="0">
                  <c:v>Gaiaverse followers</c:v>
                </c:pt>
              </c:strCache>
            </c:strRef>
          </c:tx>
          <c:spPr>
            <a:solidFill>
              <a:srgbClr val="DF5D69"/>
            </a:solidFill>
          </c:spPr>
          <c:invertIfNegative val="0"/>
          <c:cat>
            <c:strRef>
              <c:f>'Twitter (gender, language, coun'!$H$1:$N$1</c:f>
              <c:strCache>
                <c:ptCount val="7"/>
                <c:pt idx="0">
                  <c:v>13 to 17</c:v>
                </c:pt>
                <c:pt idx="1">
                  <c:v>18 to 24</c:v>
                </c:pt>
                <c:pt idx="2">
                  <c:v>25 to 34</c:v>
                </c:pt>
                <c:pt idx="3">
                  <c:v>35 to 44</c:v>
                </c:pt>
                <c:pt idx="4">
                  <c:v>45 to 54</c:v>
                </c:pt>
                <c:pt idx="5">
                  <c:v>55 to 64</c:v>
                </c:pt>
                <c:pt idx="6">
                  <c:v>over 65</c:v>
                </c:pt>
              </c:strCache>
            </c:strRef>
          </c:cat>
          <c:val>
            <c:numRef>
              <c:f>'Twitter (gender, language, coun'!$H$4:$N$4</c:f>
              <c:numCache>
                <c:formatCode>0%</c:formatCode>
                <c:ptCount val="7"/>
                <c:pt idx="0">
                  <c:v>0.02</c:v>
                </c:pt>
                <c:pt idx="1">
                  <c:v>0.11</c:v>
                </c:pt>
                <c:pt idx="2">
                  <c:v>0.33</c:v>
                </c:pt>
                <c:pt idx="3">
                  <c:v>0.36</c:v>
                </c:pt>
                <c:pt idx="4">
                  <c:v>0.13</c:v>
                </c:pt>
                <c:pt idx="5">
                  <c:v>0.03</c:v>
                </c:pt>
                <c:pt idx="6">
                  <c:v>0.03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8430080"/>
        <c:axId val="108432000"/>
      </c:barChart>
      <c:catAx>
        <c:axId val="108430080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s-ES"/>
                  <a:t>Age category</a:t>
                </a:r>
              </a:p>
            </c:rich>
          </c:tx>
          <c:layout/>
          <c:overlay val="0"/>
        </c:title>
        <c:majorTickMark val="none"/>
        <c:minorTickMark val="none"/>
        <c:tickLblPos val="nextTo"/>
        <c:crossAx val="108432000"/>
        <c:crosses val="autoZero"/>
        <c:auto val="1"/>
        <c:lblAlgn val="ctr"/>
        <c:lblOffset val="100"/>
        <c:noMultiLvlLbl val="0"/>
      </c:catAx>
      <c:valAx>
        <c:axId val="108432000"/>
        <c:scaling>
          <c:orientation val="minMax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crossAx val="108430080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'Portal (language + country)'!$C$2</c:f>
              <c:strCache>
                <c:ptCount val="1"/>
                <c:pt idx="0">
                  <c:v>% of audience</c:v>
                </c:pt>
              </c:strCache>
            </c:strRef>
          </c:tx>
          <c:spPr>
            <a:solidFill>
              <a:srgbClr val="4FAED9"/>
            </a:solidFill>
          </c:spPr>
          <c:invertIfNegative val="0"/>
          <c:cat>
            <c:strRef>
              <c:f>'Portal (language + country)'!$B$3:$B$12</c:f>
              <c:strCache>
                <c:ptCount val="10"/>
                <c:pt idx="0">
                  <c:v>Spain</c:v>
                </c:pt>
                <c:pt idx="1">
                  <c:v>Germany</c:v>
                </c:pt>
                <c:pt idx="2">
                  <c:v>USA</c:v>
                </c:pt>
                <c:pt idx="3">
                  <c:v>UK</c:v>
                </c:pt>
                <c:pt idx="4">
                  <c:v>Brazil</c:v>
                </c:pt>
                <c:pt idx="5">
                  <c:v>Austria</c:v>
                </c:pt>
                <c:pt idx="6">
                  <c:v>Japan</c:v>
                </c:pt>
                <c:pt idx="7">
                  <c:v>France</c:v>
                </c:pt>
                <c:pt idx="8">
                  <c:v>Netherlands</c:v>
                </c:pt>
                <c:pt idx="9">
                  <c:v>Italy</c:v>
                </c:pt>
              </c:strCache>
            </c:strRef>
          </c:cat>
          <c:val>
            <c:numRef>
              <c:f>'Portal (language + country)'!$C$3:$C$12</c:f>
              <c:numCache>
                <c:formatCode>0.00%</c:formatCode>
                <c:ptCount val="10"/>
                <c:pt idx="0">
                  <c:v>0.17319999999999999</c:v>
                </c:pt>
                <c:pt idx="1">
                  <c:v>0.15359999999999999</c:v>
                </c:pt>
                <c:pt idx="2">
                  <c:v>0.13120000000000001</c:v>
                </c:pt>
                <c:pt idx="3">
                  <c:v>7.0900000000000005E-2</c:v>
                </c:pt>
                <c:pt idx="4">
                  <c:v>4.7699999999999999E-2</c:v>
                </c:pt>
                <c:pt idx="5">
                  <c:v>4.5499999999999999E-2</c:v>
                </c:pt>
                <c:pt idx="6">
                  <c:v>4.1099999999999998E-2</c:v>
                </c:pt>
                <c:pt idx="7">
                  <c:v>3.8300000000000001E-2</c:v>
                </c:pt>
                <c:pt idx="8">
                  <c:v>3.5799999999999998E-2</c:v>
                </c:pt>
                <c:pt idx="9">
                  <c:v>3.27E-2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93378816"/>
        <c:axId val="93384704"/>
      </c:barChart>
      <c:catAx>
        <c:axId val="93378816"/>
        <c:scaling>
          <c:orientation val="maxMin"/>
        </c:scaling>
        <c:delete val="0"/>
        <c:axPos val="l"/>
        <c:majorTickMark val="out"/>
        <c:minorTickMark val="none"/>
        <c:tickLblPos val="nextTo"/>
        <c:crossAx val="93384704"/>
        <c:crosses val="autoZero"/>
        <c:auto val="1"/>
        <c:lblAlgn val="ctr"/>
        <c:lblOffset val="100"/>
        <c:noMultiLvlLbl val="0"/>
      </c:catAx>
      <c:valAx>
        <c:axId val="93384704"/>
        <c:scaling>
          <c:orientation val="minMax"/>
        </c:scaling>
        <c:delete val="1"/>
        <c:axPos val="t"/>
        <c:majorGridlines/>
        <c:numFmt formatCode="0.00%" sourceLinked="1"/>
        <c:majorTickMark val="out"/>
        <c:minorTickMark val="none"/>
        <c:tickLblPos val="nextTo"/>
        <c:crossAx val="9337881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'Portal (language + country)'!$J$2</c:f>
              <c:strCache>
                <c:ptCount val="1"/>
                <c:pt idx="0">
                  <c:v>Percentage</c:v>
                </c:pt>
              </c:strCache>
            </c:strRef>
          </c:tx>
          <c:spPr>
            <a:solidFill>
              <a:srgbClr val="DF5D69"/>
            </a:solidFill>
          </c:spPr>
          <c:invertIfNegative val="0"/>
          <c:cat>
            <c:strRef>
              <c:f>'Portal (language + country)'!$I$3:$I$9</c:f>
              <c:strCache>
                <c:ptCount val="7"/>
                <c:pt idx="0">
                  <c:v>English</c:v>
                </c:pt>
                <c:pt idx="1">
                  <c:v>German</c:v>
                </c:pt>
                <c:pt idx="2">
                  <c:v>Spanish </c:v>
                </c:pt>
                <c:pt idx="3">
                  <c:v>Portuguese</c:v>
                </c:pt>
                <c:pt idx="4">
                  <c:v>Catalan</c:v>
                </c:pt>
                <c:pt idx="5">
                  <c:v>French</c:v>
                </c:pt>
                <c:pt idx="6">
                  <c:v>Japanese</c:v>
                </c:pt>
              </c:strCache>
            </c:strRef>
          </c:cat>
          <c:val>
            <c:numRef>
              <c:f>'Portal (language + country)'!$J$3:$J$9</c:f>
              <c:numCache>
                <c:formatCode>0.00%</c:formatCode>
                <c:ptCount val="7"/>
                <c:pt idx="0">
                  <c:v>0.35099999999999998</c:v>
                </c:pt>
                <c:pt idx="1">
                  <c:v>0.17530000000000001</c:v>
                </c:pt>
                <c:pt idx="2">
                  <c:v>0.13569999999999999</c:v>
                </c:pt>
                <c:pt idx="3">
                  <c:v>4.9500000000000002E-2</c:v>
                </c:pt>
                <c:pt idx="4">
                  <c:v>4.07E-2</c:v>
                </c:pt>
                <c:pt idx="5">
                  <c:v>3.9699999999999999E-2</c:v>
                </c:pt>
                <c:pt idx="6">
                  <c:v>2.9399999999999999E-2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6634240"/>
        <c:axId val="106656512"/>
      </c:barChart>
      <c:catAx>
        <c:axId val="106634240"/>
        <c:scaling>
          <c:orientation val="minMax"/>
        </c:scaling>
        <c:delete val="0"/>
        <c:axPos val="b"/>
        <c:majorTickMark val="out"/>
        <c:minorTickMark val="none"/>
        <c:tickLblPos val="nextTo"/>
        <c:crossAx val="106656512"/>
        <c:crosses val="autoZero"/>
        <c:auto val="1"/>
        <c:lblAlgn val="ctr"/>
        <c:lblOffset val="100"/>
        <c:noMultiLvlLbl val="0"/>
      </c:catAx>
      <c:valAx>
        <c:axId val="106656512"/>
        <c:scaling>
          <c:orientation val="minMax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crossAx val="10663424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>
                <a:solidFill>
                  <a:srgbClr val="DF5D69"/>
                </a:solidFill>
              </a:rPr>
              <a:t>Tweets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Hoja1!$A$4</c:f>
              <c:strCache>
                <c:ptCount val="1"/>
                <c:pt idx="0">
                  <c:v>Tweets</c:v>
                </c:pt>
              </c:strCache>
            </c:strRef>
          </c:tx>
          <c:spPr>
            <a:ln>
              <a:solidFill>
                <a:srgbClr val="00B0F0"/>
              </a:solidFill>
            </a:ln>
          </c:spPr>
          <c:marker>
            <c:symbol val="none"/>
          </c:marker>
          <c:cat>
            <c:multiLvlStrRef>
              <c:f>Hoja1!$B$2:$V$3</c:f>
              <c:multiLvlStrCache>
                <c:ptCount val="21"/>
                <c:lvl>
                  <c:pt idx="0">
                    <c:v>July </c:v>
                  </c:pt>
                  <c:pt idx="1">
                    <c:v>August </c:v>
                  </c:pt>
                  <c:pt idx="2">
                    <c:v>September</c:v>
                  </c:pt>
                  <c:pt idx="3">
                    <c:v>October </c:v>
                  </c:pt>
                  <c:pt idx="4">
                    <c:v>November</c:v>
                  </c:pt>
                  <c:pt idx="5">
                    <c:v>December</c:v>
                  </c:pt>
                  <c:pt idx="6">
                    <c:v>January</c:v>
                  </c:pt>
                  <c:pt idx="7">
                    <c:v>February</c:v>
                  </c:pt>
                  <c:pt idx="8">
                    <c:v>March</c:v>
                  </c:pt>
                  <c:pt idx="9">
                    <c:v>April</c:v>
                  </c:pt>
                  <c:pt idx="10">
                    <c:v>May</c:v>
                  </c:pt>
                  <c:pt idx="11">
                    <c:v>June</c:v>
                  </c:pt>
                  <c:pt idx="12">
                    <c:v>July</c:v>
                  </c:pt>
                  <c:pt idx="13">
                    <c:v>August</c:v>
                  </c:pt>
                  <c:pt idx="14">
                    <c:v>September</c:v>
                  </c:pt>
                  <c:pt idx="15">
                    <c:v>October</c:v>
                  </c:pt>
                  <c:pt idx="16">
                    <c:v>November</c:v>
                  </c:pt>
                  <c:pt idx="17">
                    <c:v>December</c:v>
                  </c:pt>
                  <c:pt idx="18">
                    <c:v>January</c:v>
                  </c:pt>
                  <c:pt idx="19">
                    <c:v>February</c:v>
                  </c:pt>
                  <c:pt idx="20">
                    <c:v>March</c:v>
                  </c:pt>
                </c:lvl>
                <c:lvl>
                  <c:pt idx="0">
                    <c:v>2015</c:v>
                  </c:pt>
                  <c:pt idx="6">
                    <c:v>2016</c:v>
                  </c:pt>
                  <c:pt idx="18">
                    <c:v>2017</c:v>
                  </c:pt>
                </c:lvl>
              </c:multiLvlStrCache>
            </c:multiLvlStrRef>
          </c:cat>
          <c:val>
            <c:numRef>
              <c:f>Hoja1!$B$4:$V$4</c:f>
              <c:numCache>
                <c:formatCode>General</c:formatCode>
                <c:ptCount val="21"/>
                <c:pt idx="0">
                  <c:v>0</c:v>
                </c:pt>
                <c:pt idx="1">
                  <c:v>1</c:v>
                </c:pt>
                <c:pt idx="2">
                  <c:v>11</c:v>
                </c:pt>
                <c:pt idx="3">
                  <c:v>8</c:v>
                </c:pt>
                <c:pt idx="4">
                  <c:v>18</c:v>
                </c:pt>
                <c:pt idx="5">
                  <c:v>13</c:v>
                </c:pt>
                <c:pt idx="6">
                  <c:v>16</c:v>
                </c:pt>
                <c:pt idx="7">
                  <c:v>15</c:v>
                </c:pt>
                <c:pt idx="8">
                  <c:v>10</c:v>
                </c:pt>
                <c:pt idx="9">
                  <c:v>10</c:v>
                </c:pt>
                <c:pt idx="10">
                  <c:v>4</c:v>
                </c:pt>
                <c:pt idx="11">
                  <c:v>8</c:v>
                </c:pt>
                <c:pt idx="12">
                  <c:v>5</c:v>
                </c:pt>
                <c:pt idx="13">
                  <c:v>1</c:v>
                </c:pt>
                <c:pt idx="14">
                  <c:v>34</c:v>
                </c:pt>
                <c:pt idx="15">
                  <c:v>2</c:v>
                </c:pt>
                <c:pt idx="16">
                  <c:v>2</c:v>
                </c:pt>
                <c:pt idx="17">
                  <c:v>2</c:v>
                </c:pt>
                <c:pt idx="18">
                  <c:v>4</c:v>
                </c:pt>
                <c:pt idx="19">
                  <c:v>0</c:v>
                </c:pt>
                <c:pt idx="20">
                  <c:v>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6689664"/>
        <c:axId val="106691200"/>
      </c:lineChart>
      <c:catAx>
        <c:axId val="106689664"/>
        <c:scaling>
          <c:orientation val="minMax"/>
        </c:scaling>
        <c:delete val="0"/>
        <c:axPos val="b"/>
        <c:majorTickMark val="out"/>
        <c:minorTickMark val="none"/>
        <c:tickLblPos val="nextTo"/>
        <c:crossAx val="106691200"/>
        <c:crosses val="autoZero"/>
        <c:auto val="1"/>
        <c:lblAlgn val="ctr"/>
        <c:lblOffset val="100"/>
        <c:noMultiLvlLbl val="0"/>
      </c:catAx>
      <c:valAx>
        <c:axId val="10669120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668966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/>
          <a:lstStyle/>
          <a:p>
            <a:pPr algn="ctr" rtl="0">
              <a:defRPr lang="en-US" sz="1800" b="1" i="0" u="none" strike="noStrike" kern="1200" baseline="0" dirty="0">
                <a:solidFill>
                  <a:srgbClr val="00B0F0"/>
                </a:solidFill>
                <a:latin typeface="+mn-lt"/>
                <a:ea typeface="+mn-ea"/>
                <a:cs typeface="+mn-cs"/>
              </a:defRPr>
            </a:pPr>
            <a:r>
              <a:rPr lang="en-US" sz="1800" b="1" i="0" u="none" strike="noStrike" kern="1200" baseline="0" dirty="0">
                <a:solidFill>
                  <a:srgbClr val="DF5D69"/>
                </a:solidFill>
                <a:latin typeface="+mn-lt"/>
                <a:ea typeface="+mn-ea"/>
                <a:cs typeface="+mn-cs"/>
              </a:rPr>
              <a:t>Profile visits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Hoja1!$A$5</c:f>
              <c:strCache>
                <c:ptCount val="1"/>
                <c:pt idx="0">
                  <c:v>Profile visits</c:v>
                </c:pt>
              </c:strCache>
            </c:strRef>
          </c:tx>
          <c:invertIfNegative val="0"/>
          <c:cat>
            <c:multiLvlStrRef>
              <c:f>Hoja1!$B$2:$V$3</c:f>
              <c:multiLvlStrCache>
                <c:ptCount val="21"/>
                <c:lvl>
                  <c:pt idx="0">
                    <c:v>July </c:v>
                  </c:pt>
                  <c:pt idx="1">
                    <c:v>August </c:v>
                  </c:pt>
                  <c:pt idx="2">
                    <c:v>September</c:v>
                  </c:pt>
                  <c:pt idx="3">
                    <c:v>October </c:v>
                  </c:pt>
                  <c:pt idx="4">
                    <c:v>November</c:v>
                  </c:pt>
                  <c:pt idx="5">
                    <c:v>December</c:v>
                  </c:pt>
                  <c:pt idx="6">
                    <c:v>January</c:v>
                  </c:pt>
                  <c:pt idx="7">
                    <c:v>February</c:v>
                  </c:pt>
                  <c:pt idx="8">
                    <c:v>March</c:v>
                  </c:pt>
                  <c:pt idx="9">
                    <c:v>April</c:v>
                  </c:pt>
                  <c:pt idx="10">
                    <c:v>May</c:v>
                  </c:pt>
                  <c:pt idx="11">
                    <c:v>June</c:v>
                  </c:pt>
                  <c:pt idx="12">
                    <c:v>July</c:v>
                  </c:pt>
                  <c:pt idx="13">
                    <c:v>August</c:v>
                  </c:pt>
                  <c:pt idx="14">
                    <c:v>September</c:v>
                  </c:pt>
                  <c:pt idx="15">
                    <c:v>October</c:v>
                  </c:pt>
                  <c:pt idx="16">
                    <c:v>November</c:v>
                  </c:pt>
                  <c:pt idx="17">
                    <c:v>December</c:v>
                  </c:pt>
                  <c:pt idx="18">
                    <c:v>January</c:v>
                  </c:pt>
                  <c:pt idx="19">
                    <c:v>February</c:v>
                  </c:pt>
                  <c:pt idx="20">
                    <c:v>March</c:v>
                  </c:pt>
                </c:lvl>
                <c:lvl>
                  <c:pt idx="0">
                    <c:v>2015</c:v>
                  </c:pt>
                  <c:pt idx="6">
                    <c:v>2016</c:v>
                  </c:pt>
                  <c:pt idx="18">
                    <c:v>2017</c:v>
                  </c:pt>
                </c:lvl>
              </c:multiLvlStrCache>
            </c:multiLvlStrRef>
          </c:cat>
          <c:val>
            <c:numRef>
              <c:f>Hoja1!$B$5:$V$5</c:f>
              <c:numCache>
                <c:formatCode>General</c:formatCode>
                <c:ptCount val="21"/>
                <c:pt idx="0">
                  <c:v>54</c:v>
                </c:pt>
                <c:pt idx="1">
                  <c:v>71</c:v>
                </c:pt>
                <c:pt idx="2">
                  <c:v>669</c:v>
                </c:pt>
                <c:pt idx="3">
                  <c:v>948</c:v>
                </c:pt>
                <c:pt idx="4">
                  <c:v>1388</c:v>
                </c:pt>
                <c:pt idx="5">
                  <c:v>994</c:v>
                </c:pt>
                <c:pt idx="6">
                  <c:v>985</c:v>
                </c:pt>
                <c:pt idx="7">
                  <c:v>1115</c:v>
                </c:pt>
                <c:pt idx="8">
                  <c:v>837</c:v>
                </c:pt>
                <c:pt idx="9">
                  <c:v>533</c:v>
                </c:pt>
                <c:pt idx="10">
                  <c:v>493</c:v>
                </c:pt>
                <c:pt idx="11">
                  <c:v>350</c:v>
                </c:pt>
                <c:pt idx="12">
                  <c:v>753</c:v>
                </c:pt>
                <c:pt idx="13">
                  <c:v>91</c:v>
                </c:pt>
                <c:pt idx="14">
                  <c:v>1274</c:v>
                </c:pt>
                <c:pt idx="15">
                  <c:v>313</c:v>
                </c:pt>
                <c:pt idx="16">
                  <c:v>199</c:v>
                </c:pt>
                <c:pt idx="17">
                  <c:v>327</c:v>
                </c:pt>
                <c:pt idx="18">
                  <c:v>382</c:v>
                </c:pt>
                <c:pt idx="19">
                  <c:v>177</c:v>
                </c:pt>
                <c:pt idx="20">
                  <c:v>210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6723584"/>
        <c:axId val="106725376"/>
      </c:barChart>
      <c:catAx>
        <c:axId val="106723584"/>
        <c:scaling>
          <c:orientation val="minMax"/>
        </c:scaling>
        <c:delete val="0"/>
        <c:axPos val="b"/>
        <c:majorTickMark val="out"/>
        <c:minorTickMark val="none"/>
        <c:tickLblPos val="nextTo"/>
        <c:crossAx val="106725376"/>
        <c:crosses val="autoZero"/>
        <c:auto val="1"/>
        <c:lblAlgn val="ctr"/>
        <c:lblOffset val="100"/>
        <c:noMultiLvlLbl val="0"/>
      </c:catAx>
      <c:valAx>
        <c:axId val="1067253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672358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/>
          <a:lstStyle/>
          <a:p>
            <a:pPr algn="ctr" rtl="0">
              <a:defRPr sz="180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r>
              <a:rPr lang="en-US" sz="1800" b="1" i="0" u="none" strike="noStrike" kern="1200" baseline="0" dirty="0">
                <a:solidFill>
                  <a:srgbClr val="DF5D69"/>
                </a:solidFill>
                <a:latin typeface="+mn-lt"/>
                <a:ea typeface="+mn-ea"/>
                <a:cs typeface="+mn-cs"/>
              </a:rPr>
              <a:t>Engagement rate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Hoja1!$A$10</c:f>
              <c:strCache>
                <c:ptCount val="1"/>
                <c:pt idx="0">
                  <c:v>Engagement rate</c:v>
                </c:pt>
              </c:strCache>
            </c:strRef>
          </c:tx>
          <c:invertIfNegative val="0"/>
          <c:cat>
            <c:multiLvlStrRef>
              <c:f>Hoja1!$B$2:$V$3</c:f>
              <c:multiLvlStrCache>
                <c:ptCount val="21"/>
                <c:lvl>
                  <c:pt idx="0">
                    <c:v>July </c:v>
                  </c:pt>
                  <c:pt idx="1">
                    <c:v>August </c:v>
                  </c:pt>
                  <c:pt idx="2">
                    <c:v>September</c:v>
                  </c:pt>
                  <c:pt idx="3">
                    <c:v>October </c:v>
                  </c:pt>
                  <c:pt idx="4">
                    <c:v>November</c:v>
                  </c:pt>
                  <c:pt idx="5">
                    <c:v>December</c:v>
                  </c:pt>
                  <c:pt idx="6">
                    <c:v>January</c:v>
                  </c:pt>
                  <c:pt idx="7">
                    <c:v>February</c:v>
                  </c:pt>
                  <c:pt idx="8">
                    <c:v>March</c:v>
                  </c:pt>
                  <c:pt idx="9">
                    <c:v>April</c:v>
                  </c:pt>
                  <c:pt idx="10">
                    <c:v>May</c:v>
                  </c:pt>
                  <c:pt idx="11">
                    <c:v>June</c:v>
                  </c:pt>
                  <c:pt idx="12">
                    <c:v>July</c:v>
                  </c:pt>
                  <c:pt idx="13">
                    <c:v>August</c:v>
                  </c:pt>
                  <c:pt idx="14">
                    <c:v>September</c:v>
                  </c:pt>
                  <c:pt idx="15">
                    <c:v>October</c:v>
                  </c:pt>
                  <c:pt idx="16">
                    <c:v>November</c:v>
                  </c:pt>
                  <c:pt idx="17">
                    <c:v>December</c:v>
                  </c:pt>
                  <c:pt idx="18">
                    <c:v>January</c:v>
                  </c:pt>
                  <c:pt idx="19">
                    <c:v>February</c:v>
                  </c:pt>
                  <c:pt idx="20">
                    <c:v>March</c:v>
                  </c:pt>
                </c:lvl>
                <c:lvl>
                  <c:pt idx="0">
                    <c:v>2015</c:v>
                  </c:pt>
                  <c:pt idx="6">
                    <c:v>2016</c:v>
                  </c:pt>
                  <c:pt idx="18">
                    <c:v>2017</c:v>
                  </c:pt>
                </c:lvl>
              </c:multiLvlStrCache>
            </c:multiLvlStrRef>
          </c:cat>
          <c:val>
            <c:numRef>
              <c:f>Hoja1!$B$10:$V$10</c:f>
              <c:numCache>
                <c:formatCode>0.00%</c:formatCode>
                <c:ptCount val="21"/>
                <c:pt idx="0">
                  <c:v>1.4999999999999999E-2</c:v>
                </c:pt>
                <c:pt idx="1">
                  <c:v>1.2999999999999999E-2</c:v>
                </c:pt>
                <c:pt idx="2">
                  <c:v>1.2E-2</c:v>
                </c:pt>
                <c:pt idx="3" formatCode="0%">
                  <c:v>0.02</c:v>
                </c:pt>
                <c:pt idx="4">
                  <c:v>1.0999999999999999E-2</c:v>
                </c:pt>
                <c:pt idx="5">
                  <c:v>1.2E-2</c:v>
                </c:pt>
                <c:pt idx="6">
                  <c:v>1.2E-2</c:v>
                </c:pt>
                <c:pt idx="7">
                  <c:v>1.4999999999999999E-2</c:v>
                </c:pt>
                <c:pt idx="8">
                  <c:v>8.0000000000000002E-3</c:v>
                </c:pt>
                <c:pt idx="9" formatCode="0%">
                  <c:v>0.01</c:v>
                </c:pt>
                <c:pt idx="10">
                  <c:v>6.0000000000000001E-3</c:v>
                </c:pt>
                <c:pt idx="11">
                  <c:v>1.2E-2</c:v>
                </c:pt>
                <c:pt idx="12">
                  <c:v>1.4E-2</c:v>
                </c:pt>
                <c:pt idx="13">
                  <c:v>6.0000000000000001E-3</c:v>
                </c:pt>
                <c:pt idx="14">
                  <c:v>1.2E-2</c:v>
                </c:pt>
                <c:pt idx="15">
                  <c:v>7.0000000000000001E-3</c:v>
                </c:pt>
                <c:pt idx="16">
                  <c:v>4.0000000000000001E-3</c:v>
                </c:pt>
                <c:pt idx="17">
                  <c:v>3.0000000000000001E-3</c:v>
                </c:pt>
                <c:pt idx="18">
                  <c:v>1.7000000000000001E-2</c:v>
                </c:pt>
                <c:pt idx="19">
                  <c:v>6.0000000000000001E-3</c:v>
                </c:pt>
                <c:pt idx="20">
                  <c:v>7.0000000000000001E-3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8664320"/>
        <c:axId val="108665856"/>
      </c:barChart>
      <c:catAx>
        <c:axId val="108664320"/>
        <c:scaling>
          <c:orientation val="minMax"/>
        </c:scaling>
        <c:delete val="0"/>
        <c:axPos val="b"/>
        <c:majorTickMark val="out"/>
        <c:minorTickMark val="none"/>
        <c:tickLblPos val="nextTo"/>
        <c:crossAx val="108665856"/>
        <c:crosses val="autoZero"/>
        <c:auto val="1"/>
        <c:lblAlgn val="ctr"/>
        <c:lblOffset val="100"/>
        <c:noMultiLvlLbl val="0"/>
      </c:catAx>
      <c:valAx>
        <c:axId val="108665856"/>
        <c:scaling>
          <c:orientation val="minMax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crossAx val="10866432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'Twitter (gender, language, coun'!$B$25</c:f>
              <c:strCache>
                <c:ptCount val="1"/>
                <c:pt idx="0">
                  <c:v>% of audience</c:v>
                </c:pt>
              </c:strCache>
            </c:strRef>
          </c:tx>
          <c:spPr>
            <a:solidFill>
              <a:srgbClr val="4FAED9"/>
            </a:solidFill>
          </c:spPr>
          <c:invertIfNegative val="0"/>
          <c:cat>
            <c:strRef>
              <c:f>'Twitter (gender, language, coun'!$A$26:$A$35</c:f>
              <c:strCache>
                <c:ptCount val="10"/>
                <c:pt idx="0">
                  <c:v>USA</c:v>
                </c:pt>
                <c:pt idx="1">
                  <c:v>Spain</c:v>
                </c:pt>
                <c:pt idx="2">
                  <c:v>UK</c:v>
                </c:pt>
                <c:pt idx="3">
                  <c:v>Germany</c:v>
                </c:pt>
                <c:pt idx="4">
                  <c:v>France</c:v>
                </c:pt>
                <c:pt idx="5">
                  <c:v>Italy</c:v>
                </c:pt>
                <c:pt idx="6">
                  <c:v>Netherlands</c:v>
                </c:pt>
                <c:pt idx="7">
                  <c:v>Australia</c:v>
                </c:pt>
                <c:pt idx="8">
                  <c:v>Canada</c:v>
                </c:pt>
                <c:pt idx="9">
                  <c:v>Japan</c:v>
                </c:pt>
              </c:strCache>
            </c:strRef>
          </c:cat>
          <c:val>
            <c:numRef>
              <c:f>'Twitter (gender, language, coun'!$B$26:$B$35</c:f>
              <c:numCache>
                <c:formatCode>0%</c:formatCode>
                <c:ptCount val="10"/>
                <c:pt idx="0">
                  <c:v>0.21</c:v>
                </c:pt>
                <c:pt idx="1">
                  <c:v>0.16</c:v>
                </c:pt>
                <c:pt idx="2">
                  <c:v>0.14000000000000001</c:v>
                </c:pt>
                <c:pt idx="3">
                  <c:v>0.11</c:v>
                </c:pt>
                <c:pt idx="4">
                  <c:v>0.06</c:v>
                </c:pt>
                <c:pt idx="5">
                  <c:v>0.06</c:v>
                </c:pt>
                <c:pt idx="6">
                  <c:v>0.05</c:v>
                </c:pt>
                <c:pt idx="7">
                  <c:v>0.02</c:v>
                </c:pt>
                <c:pt idx="8">
                  <c:v>0.02</c:v>
                </c:pt>
                <c:pt idx="9">
                  <c:v>0.02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08486656"/>
        <c:axId val="108488192"/>
      </c:barChart>
      <c:catAx>
        <c:axId val="108486656"/>
        <c:scaling>
          <c:orientation val="maxMin"/>
        </c:scaling>
        <c:delete val="0"/>
        <c:axPos val="l"/>
        <c:majorTickMark val="out"/>
        <c:minorTickMark val="none"/>
        <c:tickLblPos val="nextTo"/>
        <c:crossAx val="108488192"/>
        <c:crosses val="autoZero"/>
        <c:auto val="1"/>
        <c:lblAlgn val="ctr"/>
        <c:lblOffset val="100"/>
        <c:noMultiLvlLbl val="0"/>
      </c:catAx>
      <c:valAx>
        <c:axId val="108488192"/>
        <c:scaling>
          <c:orientation val="minMax"/>
        </c:scaling>
        <c:delete val="1"/>
        <c:axPos val="t"/>
        <c:majorGridlines/>
        <c:numFmt formatCode="0%" sourceLinked="1"/>
        <c:majorTickMark val="out"/>
        <c:minorTickMark val="none"/>
        <c:tickLblPos val="nextTo"/>
        <c:crossAx val="10848665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4FAED9"/>
            </a:solidFill>
            <a:ln>
              <a:solidFill>
                <a:srgbClr val="00B0F0"/>
              </a:solidFill>
            </a:ln>
          </c:spPr>
          <c:invertIfNegative val="0"/>
          <c:cat>
            <c:strRef>
              <c:f>Hoja3!$A$43:$A$47</c:f>
              <c:strCache>
                <c:ptCount val="5"/>
                <c:pt idx="0">
                  <c:v>English</c:v>
                </c:pt>
                <c:pt idx="1">
                  <c:v>Spanish</c:v>
                </c:pt>
                <c:pt idx="2">
                  <c:v>German</c:v>
                </c:pt>
                <c:pt idx="3">
                  <c:v>French</c:v>
                </c:pt>
                <c:pt idx="4">
                  <c:v>Italian</c:v>
                </c:pt>
              </c:strCache>
            </c:strRef>
          </c:cat>
          <c:val>
            <c:numRef>
              <c:f>Hoja3!$B$43:$B$47</c:f>
              <c:numCache>
                <c:formatCode>0%</c:formatCode>
                <c:ptCount val="5"/>
                <c:pt idx="0">
                  <c:v>0.93</c:v>
                </c:pt>
                <c:pt idx="1">
                  <c:v>0.16</c:v>
                </c:pt>
                <c:pt idx="2">
                  <c:v>0.1</c:v>
                </c:pt>
                <c:pt idx="3">
                  <c:v>0.04</c:v>
                </c:pt>
                <c:pt idx="4">
                  <c:v>0.04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8520192"/>
        <c:axId val="108521728"/>
      </c:barChart>
      <c:catAx>
        <c:axId val="108520192"/>
        <c:scaling>
          <c:orientation val="minMax"/>
        </c:scaling>
        <c:delete val="0"/>
        <c:axPos val="b"/>
        <c:majorTickMark val="out"/>
        <c:minorTickMark val="none"/>
        <c:tickLblPos val="nextTo"/>
        <c:crossAx val="108521728"/>
        <c:crosses val="autoZero"/>
        <c:auto val="1"/>
        <c:lblAlgn val="ctr"/>
        <c:lblOffset val="100"/>
        <c:noMultiLvlLbl val="0"/>
      </c:catAx>
      <c:valAx>
        <c:axId val="108521728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10852019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'Twitter (gender, language, coun'!$A$3</c:f>
              <c:strCache>
                <c:ptCount val="1"/>
                <c:pt idx="0">
                  <c:v>Gaiaverse followers</c:v>
                </c:pt>
              </c:strCache>
            </c:strRef>
          </c:tx>
          <c:spPr>
            <a:solidFill>
              <a:srgbClr val="DF5D69"/>
            </a:solidFill>
          </c:spPr>
          <c:invertIfNegative val="0"/>
          <c:cat>
            <c:strRef>
              <c:f>'Twitter (gender, language, coun'!$B$1:$C$1</c:f>
              <c:strCache>
                <c:ptCount val="2"/>
                <c:pt idx="0">
                  <c:v>Male</c:v>
                </c:pt>
                <c:pt idx="1">
                  <c:v>Female </c:v>
                </c:pt>
              </c:strCache>
            </c:strRef>
          </c:cat>
          <c:val>
            <c:numRef>
              <c:f>'Twitter (gender, language, coun'!$B$3:$C$3</c:f>
              <c:numCache>
                <c:formatCode>0%</c:formatCode>
                <c:ptCount val="2"/>
                <c:pt idx="0">
                  <c:v>0.74</c:v>
                </c:pt>
                <c:pt idx="1">
                  <c:v>0.26</c:v>
                </c:pt>
              </c:numCache>
            </c:numRef>
          </c:val>
        </c:ser>
        <c:ser>
          <c:idx val="1"/>
          <c:order val="1"/>
          <c:tx>
            <c:strRef>
              <c:f>'Twitter (gender, language, coun'!$A$4</c:f>
              <c:strCache>
                <c:ptCount val="1"/>
                <c:pt idx="0">
                  <c:v>Organic audience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</c:spPr>
          <c:invertIfNegative val="0"/>
          <c:cat>
            <c:strRef>
              <c:f>'Twitter (gender, language, coun'!$B$1:$C$1</c:f>
              <c:strCache>
                <c:ptCount val="2"/>
                <c:pt idx="0">
                  <c:v>Male</c:v>
                </c:pt>
                <c:pt idx="1">
                  <c:v>Female </c:v>
                </c:pt>
              </c:strCache>
            </c:strRef>
          </c:cat>
          <c:val>
            <c:numRef>
              <c:f>'Twitter (gender, language, coun'!$B$4:$C$4</c:f>
              <c:numCache>
                <c:formatCode>0%</c:formatCode>
                <c:ptCount val="2"/>
                <c:pt idx="0">
                  <c:v>0.79</c:v>
                </c:pt>
                <c:pt idx="1">
                  <c:v>0.21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108713856"/>
        <c:axId val="108715392"/>
      </c:barChart>
      <c:catAx>
        <c:axId val="108713856"/>
        <c:scaling>
          <c:orientation val="minMax"/>
        </c:scaling>
        <c:delete val="0"/>
        <c:axPos val="b"/>
        <c:majorTickMark val="none"/>
        <c:minorTickMark val="none"/>
        <c:tickLblPos val="nextTo"/>
        <c:crossAx val="108715392"/>
        <c:crosses val="autoZero"/>
        <c:auto val="1"/>
        <c:lblAlgn val="ctr"/>
        <c:lblOffset val="100"/>
        <c:noMultiLvlLbl val="0"/>
      </c:catAx>
      <c:valAx>
        <c:axId val="108715392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crossAx val="108713856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3" tIns="46036" rIns="92073" bIns="46036" numCol="1" anchor="t" anchorCtr="0" compatLnSpc="1">
            <a:prstTxWarp prst="textNoShape">
              <a:avLst/>
            </a:prstTxWarp>
          </a:bodyPr>
          <a:lstStyle>
            <a:lvl1pPr defTabSz="920586">
              <a:defRPr sz="12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6400" cy="496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3" tIns="46036" rIns="92073" bIns="46036" numCol="1" anchor="t" anchorCtr="0" compatLnSpc="1">
            <a:prstTxWarp prst="textNoShape">
              <a:avLst/>
            </a:prstTxWarp>
          </a:bodyPr>
          <a:lstStyle>
            <a:lvl1pPr algn="r" defTabSz="920586">
              <a:defRPr sz="12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60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831"/>
            <a:ext cx="2946400" cy="496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3" tIns="46036" rIns="92073" bIns="46036" numCol="1" anchor="b" anchorCtr="0" compatLnSpc="1">
            <a:prstTxWarp prst="textNoShape">
              <a:avLst/>
            </a:prstTxWarp>
          </a:bodyPr>
          <a:lstStyle>
            <a:lvl1pPr defTabSz="920586">
              <a:defRPr sz="12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60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29831"/>
            <a:ext cx="2946400" cy="496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3" tIns="46036" rIns="92073" bIns="46036" numCol="1" anchor="b" anchorCtr="0" compatLnSpc="1">
            <a:prstTxWarp prst="textNoShape">
              <a:avLst/>
            </a:prstTxWarp>
          </a:bodyPr>
          <a:lstStyle>
            <a:lvl1pPr algn="r" defTabSz="920586">
              <a:defRPr sz="12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4AE6C9ED-838A-479B-BAE9-28D9448E010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0637327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3" tIns="46036" rIns="92073" bIns="46036" numCol="1" anchor="t" anchorCtr="0" compatLnSpc="1">
            <a:prstTxWarp prst="textNoShape">
              <a:avLst/>
            </a:prstTxWarp>
          </a:bodyPr>
          <a:lstStyle>
            <a:lvl1pPr defTabSz="920586">
              <a:defRPr sz="1200" b="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9" y="0"/>
            <a:ext cx="2946400" cy="496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3" tIns="46036" rIns="92073" bIns="46036" numCol="1" anchor="t" anchorCtr="0" compatLnSpc="1">
            <a:prstTxWarp prst="textNoShape">
              <a:avLst/>
            </a:prstTxWarp>
          </a:bodyPr>
          <a:lstStyle>
            <a:lvl1pPr algn="r" defTabSz="920586">
              <a:defRPr sz="1200" b="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2950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1" y="4714122"/>
            <a:ext cx="5438775" cy="4468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3" tIns="46036" rIns="92073" bIns="4603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a-ES" noProof="0" smtClean="0"/>
              <a:t>Haga clic para modificar el estilo de texto del patrón</a:t>
            </a:r>
          </a:p>
          <a:p>
            <a:pPr lvl="1"/>
            <a:r>
              <a:rPr lang="ca-ES" noProof="0" smtClean="0"/>
              <a:t>Segundo nivel</a:t>
            </a:r>
          </a:p>
          <a:p>
            <a:pPr lvl="2"/>
            <a:r>
              <a:rPr lang="ca-ES" noProof="0" smtClean="0"/>
              <a:t>Tercer nivel</a:t>
            </a:r>
          </a:p>
          <a:p>
            <a:pPr lvl="3"/>
            <a:r>
              <a:rPr lang="ca-ES" noProof="0" smtClean="0"/>
              <a:t>Cuarto nivel</a:t>
            </a:r>
          </a:p>
          <a:p>
            <a:pPr lvl="4"/>
            <a:r>
              <a:rPr lang="ca-ES" noProof="0" smtClean="0"/>
              <a:t>Quinto nivel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243"/>
            <a:ext cx="2946400" cy="496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3" tIns="46036" rIns="92073" bIns="46036" numCol="1" anchor="b" anchorCtr="0" compatLnSpc="1">
            <a:prstTxWarp prst="textNoShape">
              <a:avLst/>
            </a:prstTxWarp>
          </a:bodyPr>
          <a:lstStyle>
            <a:lvl1pPr defTabSz="920586">
              <a:defRPr sz="1200" b="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9" y="9428243"/>
            <a:ext cx="2946400" cy="496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3" tIns="46036" rIns="92073" bIns="46036" numCol="1" anchor="b" anchorCtr="0" compatLnSpc="1">
            <a:prstTxWarp prst="textNoShape">
              <a:avLst/>
            </a:prstTxWarp>
          </a:bodyPr>
          <a:lstStyle>
            <a:lvl1pPr algn="r" defTabSz="920586">
              <a:defRPr sz="1200" b="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fld id="{4CED3248-C18D-4BA3-A32F-08E1E45FD7CE}" type="slidenum">
              <a:rPr lang="ca-ES"/>
              <a:pPr>
                <a:defRPr/>
              </a:pPr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89402745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ED3248-C18D-4BA3-A32F-08E1E45FD7CE}" type="slidenum">
              <a:rPr lang="ca-ES" smtClean="0"/>
              <a:pPr>
                <a:defRPr/>
              </a:pPr>
              <a:t>1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9363097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err="1" smtClean="0"/>
              <a:t>After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the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plenary</a:t>
            </a:r>
            <a:r>
              <a:rPr lang="es-ES" baseline="0" dirty="0" smtClean="0"/>
              <a:t> meeting in </a:t>
            </a:r>
            <a:r>
              <a:rPr lang="es-ES" baseline="0" dirty="0" err="1" smtClean="0"/>
              <a:t>Vienna</a:t>
            </a:r>
            <a:r>
              <a:rPr lang="es-ES" baseline="0" dirty="0" smtClean="0"/>
              <a:t>, </a:t>
            </a:r>
            <a:r>
              <a:rPr lang="es-ES" baseline="0" dirty="0" err="1" smtClean="0"/>
              <a:t>an</a:t>
            </a:r>
            <a:r>
              <a:rPr lang="es-ES" baseline="0" dirty="0" smtClean="0"/>
              <a:t> editorial </a:t>
            </a:r>
            <a:r>
              <a:rPr lang="es-ES" baseline="0" dirty="0" err="1" smtClean="0"/>
              <a:t>team</a:t>
            </a:r>
            <a:r>
              <a:rPr lang="es-ES" baseline="0" dirty="0" smtClean="0"/>
              <a:t> </a:t>
            </a:r>
            <a:r>
              <a:rPr lang="es-ES" baseline="0" dirty="0" err="1" smtClean="0"/>
              <a:t>was</a:t>
            </a:r>
            <a:r>
              <a:rPr lang="es-ES" baseline="0" dirty="0" smtClean="0"/>
              <a:t> </a:t>
            </a:r>
            <a:r>
              <a:rPr lang="es-ES" baseline="0" dirty="0" err="1" smtClean="0"/>
              <a:t>created</a:t>
            </a:r>
            <a:endParaRPr lang="es-ES" dirty="0" smtClean="0"/>
          </a:p>
          <a:p>
            <a:r>
              <a:rPr lang="es-ES" dirty="0" smtClean="0"/>
              <a:t>Editorial </a:t>
            </a:r>
            <a:r>
              <a:rPr lang="es-ES" dirty="0" err="1" smtClean="0"/>
              <a:t>Team</a:t>
            </a:r>
            <a:r>
              <a:rPr lang="es-ES" dirty="0" smtClean="0"/>
              <a:t>: </a:t>
            </a:r>
            <a:r>
              <a:rPr lang="ca-ES" dirty="0" err="1" smtClean="0"/>
              <a:t>high-level</a:t>
            </a:r>
            <a:r>
              <a:rPr lang="ca-ES" dirty="0" smtClean="0"/>
              <a:t> </a:t>
            </a:r>
            <a:r>
              <a:rPr lang="ca-ES" dirty="0" err="1" smtClean="0"/>
              <a:t>supervision</a:t>
            </a:r>
            <a:r>
              <a:rPr lang="ca-ES" dirty="0" smtClean="0"/>
              <a:t> of </a:t>
            </a:r>
            <a:r>
              <a:rPr lang="ca-ES" dirty="0" err="1" smtClean="0"/>
              <a:t>the</a:t>
            </a:r>
            <a:r>
              <a:rPr lang="ca-ES" dirty="0" smtClean="0"/>
              <a:t> portal contents</a:t>
            </a:r>
            <a:endParaRPr lang="es-ES" dirty="0" smtClean="0"/>
          </a:p>
          <a:p>
            <a:r>
              <a:rPr lang="es-ES" dirty="0" smtClean="0"/>
              <a:t>Anthony Brown </a:t>
            </a:r>
            <a:r>
              <a:rPr lang="es-ES" dirty="0" err="1" smtClean="0"/>
              <a:t>suggested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this</a:t>
            </a:r>
            <a:r>
              <a:rPr lang="es-ES" baseline="0" dirty="0" smtClean="0"/>
              <a:t> </a:t>
            </a:r>
            <a:r>
              <a:rPr lang="es-ES" baseline="0" dirty="0" err="1" smtClean="0"/>
              <a:t>group</a:t>
            </a:r>
            <a:r>
              <a:rPr lang="es-ES" baseline="0" dirty="0" smtClean="0"/>
              <a:t> to be a </a:t>
            </a:r>
            <a:r>
              <a:rPr lang="es-ES" dirty="0" err="1" smtClean="0"/>
              <a:t>subset</a:t>
            </a:r>
            <a:r>
              <a:rPr lang="es-ES" baseline="0" dirty="0" smtClean="0"/>
              <a:t> of </a:t>
            </a:r>
            <a:r>
              <a:rPr lang="es-ES" baseline="0" dirty="0" err="1" smtClean="0"/>
              <a:t>the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outreach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team</a:t>
            </a:r>
            <a:r>
              <a:rPr lang="es-ES" baseline="0" dirty="0" smtClean="0"/>
              <a:t> </a:t>
            </a:r>
            <a:r>
              <a:rPr lang="es-ES" baseline="0" dirty="0" err="1" smtClean="0"/>
              <a:t>within</a:t>
            </a:r>
            <a:r>
              <a:rPr lang="es-ES" baseline="0" dirty="0" smtClean="0"/>
              <a:t> DPAC</a:t>
            </a:r>
          </a:p>
          <a:p>
            <a:r>
              <a:rPr lang="ca-ES" dirty="0" err="1" smtClean="0"/>
              <a:t>Members</a:t>
            </a:r>
            <a:r>
              <a:rPr lang="ca-ES" dirty="0" smtClean="0"/>
              <a:t>: Frederic </a:t>
            </a:r>
            <a:r>
              <a:rPr lang="ca-ES" dirty="0" err="1" smtClean="0"/>
              <a:t>Arenou</a:t>
            </a:r>
            <a:r>
              <a:rPr lang="ca-ES" dirty="0" smtClean="0"/>
              <a:t> -Paris-, Anthony Brown -</a:t>
            </a:r>
            <a:r>
              <a:rPr lang="ca-ES" dirty="0" err="1" smtClean="0"/>
              <a:t>Leiden</a:t>
            </a:r>
            <a:r>
              <a:rPr lang="ca-ES" dirty="0" smtClean="0"/>
              <a:t>- (</a:t>
            </a:r>
            <a:r>
              <a:rPr lang="ca-ES" dirty="0" err="1" smtClean="0"/>
              <a:t>Gráinne</a:t>
            </a:r>
            <a:r>
              <a:rPr lang="ca-ES" baseline="0" dirty="0" smtClean="0"/>
              <a:t> </a:t>
            </a:r>
            <a:r>
              <a:rPr lang="ca-ES" baseline="0" dirty="0" err="1" smtClean="0"/>
              <a:t>Costigan</a:t>
            </a:r>
            <a:r>
              <a:rPr lang="ca-ES" baseline="0" dirty="0" smtClean="0"/>
              <a:t>)</a:t>
            </a:r>
            <a:r>
              <a:rPr lang="ca-ES" dirty="0" smtClean="0"/>
              <a:t>, </a:t>
            </a:r>
            <a:r>
              <a:rPr lang="ca-ES" dirty="0" err="1" smtClean="0"/>
              <a:t>Mariateresa</a:t>
            </a:r>
            <a:r>
              <a:rPr lang="ca-ES" dirty="0" smtClean="0"/>
              <a:t> Crosta </a:t>
            </a:r>
            <a:br>
              <a:rPr lang="ca-ES" dirty="0" smtClean="0"/>
            </a:br>
            <a:r>
              <a:rPr lang="ca-ES" dirty="0" smtClean="0"/>
              <a:t>-Itàlia-, </a:t>
            </a:r>
            <a:r>
              <a:rPr lang="ca-ES" dirty="0" err="1" smtClean="0"/>
              <a:t>Heather</a:t>
            </a:r>
            <a:r>
              <a:rPr lang="ca-ES" dirty="0" smtClean="0"/>
              <a:t> Campbell -</a:t>
            </a:r>
            <a:r>
              <a:rPr lang="ca-ES" dirty="0" err="1" smtClean="0"/>
              <a:t>Cambridge</a:t>
            </a:r>
            <a:r>
              <a:rPr lang="ca-ES" dirty="0" smtClean="0"/>
              <a:t>- </a:t>
            </a:r>
            <a:r>
              <a:rPr lang="ca-ES" dirty="0" err="1" smtClean="0"/>
              <a:t>and</a:t>
            </a:r>
            <a:r>
              <a:rPr lang="ca-ES" baseline="0" dirty="0" smtClean="0"/>
              <a:t> Eduard Masana</a:t>
            </a:r>
            <a:r>
              <a:rPr lang="ca-ES" dirty="0" smtClean="0"/>
              <a:t>)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ED3248-C18D-4BA3-A32F-08E1E45FD7CE}" type="slidenum">
              <a:rPr lang="ca-ES" smtClean="0"/>
              <a:pPr>
                <a:defRPr/>
              </a:pPr>
              <a:t>18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3835318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530855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ED3248-C18D-4BA3-A32F-08E1E45FD7CE}" type="slidenum">
              <a:rPr lang="ca-ES" smtClean="0"/>
              <a:pPr>
                <a:defRPr/>
              </a:pPr>
              <a:t>20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8211170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53231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Organic audience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includes the set of users who have interacted with organic content (= naturally shown in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people’s feeds)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belonging to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Gaiaverse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.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854514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041732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err="1" smtClean="0"/>
              <a:t>Languages</a:t>
            </a:r>
            <a:r>
              <a:rPr lang="es-ES" dirty="0" smtClean="0"/>
              <a:t> (13): </a:t>
            </a:r>
          </a:p>
          <a:p>
            <a:pPr marL="165415" indent="-165415">
              <a:buFontTx/>
              <a:buChar char="-"/>
            </a:pPr>
            <a:r>
              <a:rPr lang="es-ES" dirty="0" err="1" smtClean="0"/>
              <a:t>July</a:t>
            </a:r>
            <a:r>
              <a:rPr lang="es-ES" dirty="0" smtClean="0"/>
              <a:t> 2015: English, </a:t>
            </a:r>
            <a:r>
              <a:rPr lang="es-ES" dirty="0" err="1" smtClean="0"/>
              <a:t>Spanish</a:t>
            </a:r>
            <a:r>
              <a:rPr lang="es-ES" dirty="0" smtClean="0"/>
              <a:t>, </a:t>
            </a:r>
            <a:r>
              <a:rPr lang="es-ES" dirty="0" err="1" smtClean="0"/>
              <a:t>Catalan</a:t>
            </a:r>
            <a:r>
              <a:rPr lang="es-ES" dirty="0" smtClean="0"/>
              <a:t>, German,</a:t>
            </a:r>
            <a:r>
              <a:rPr lang="es-ES" baseline="0" dirty="0" smtClean="0"/>
              <a:t> </a:t>
            </a:r>
            <a:r>
              <a:rPr lang="es-ES" baseline="0" dirty="0" err="1" smtClean="0"/>
              <a:t>Italian</a:t>
            </a:r>
            <a:r>
              <a:rPr lang="es-ES" baseline="0" dirty="0" smtClean="0"/>
              <a:t> and French. </a:t>
            </a:r>
          </a:p>
          <a:p>
            <a:pPr marL="165415" indent="-165415">
              <a:buFontTx/>
              <a:buChar char="-"/>
            </a:pPr>
            <a:r>
              <a:rPr lang="es-ES" baseline="0" dirty="0" err="1" smtClean="0"/>
              <a:t>January</a:t>
            </a:r>
            <a:r>
              <a:rPr lang="es-ES" baseline="0" dirty="0" smtClean="0"/>
              <a:t> 2016: </a:t>
            </a:r>
            <a:r>
              <a:rPr lang="es-ES" baseline="0" dirty="0" err="1" smtClean="0"/>
              <a:t>Slovene</a:t>
            </a:r>
            <a:r>
              <a:rPr lang="es-ES" baseline="0" dirty="0" smtClean="0"/>
              <a:t>, </a:t>
            </a:r>
            <a:r>
              <a:rPr lang="es-ES" baseline="0" dirty="0" err="1" smtClean="0"/>
              <a:t>Japanese</a:t>
            </a:r>
            <a:r>
              <a:rPr lang="es-ES" baseline="0" dirty="0" smtClean="0"/>
              <a:t>, </a:t>
            </a:r>
            <a:r>
              <a:rPr lang="es-ES" baseline="0" dirty="0" err="1" smtClean="0"/>
              <a:t>Croatian</a:t>
            </a:r>
            <a:r>
              <a:rPr lang="es-ES" baseline="0" dirty="0" smtClean="0"/>
              <a:t>, </a:t>
            </a:r>
            <a:r>
              <a:rPr lang="es-ES" baseline="0" dirty="0" err="1" smtClean="0"/>
              <a:t>Macedonian</a:t>
            </a:r>
            <a:r>
              <a:rPr lang="es-ES" baseline="0" dirty="0" smtClean="0"/>
              <a:t>, </a:t>
            </a:r>
            <a:r>
              <a:rPr lang="es-ES" baseline="0" dirty="0" err="1" smtClean="0"/>
              <a:t>Greek</a:t>
            </a:r>
            <a:r>
              <a:rPr lang="es-ES" baseline="0" dirty="0" smtClean="0"/>
              <a:t>. </a:t>
            </a:r>
          </a:p>
          <a:p>
            <a:pPr marL="165415" indent="-165415">
              <a:buFontTx/>
              <a:buChar char="-"/>
            </a:pPr>
            <a:r>
              <a:rPr lang="es-ES" baseline="0" dirty="0" err="1" smtClean="0"/>
              <a:t>September</a:t>
            </a:r>
            <a:r>
              <a:rPr lang="es-ES" baseline="0" dirty="0" smtClean="0"/>
              <a:t> 2016: </a:t>
            </a:r>
            <a:r>
              <a:rPr lang="es-ES" baseline="0" dirty="0" err="1" smtClean="0"/>
              <a:t>Portuguese</a:t>
            </a:r>
            <a:r>
              <a:rPr lang="es-ES" baseline="0" dirty="0" smtClean="0"/>
              <a:t>, Euskera. </a:t>
            </a:r>
          </a:p>
          <a:p>
            <a:pPr marL="165415" indent="-165415">
              <a:buFontTx/>
              <a:buChar char="-"/>
            </a:pPr>
            <a:endParaRPr lang="es-ES" dirty="0" smtClean="0"/>
          </a:p>
          <a:p>
            <a:r>
              <a:rPr lang="es-ES" dirty="0" err="1" smtClean="0"/>
              <a:t>Period</a:t>
            </a:r>
            <a:r>
              <a:rPr lang="es-ES" dirty="0" smtClean="0"/>
              <a:t>:</a:t>
            </a:r>
            <a:r>
              <a:rPr lang="es-ES" baseline="0" dirty="0" smtClean="0"/>
              <a:t> </a:t>
            </a:r>
            <a:r>
              <a:rPr lang="es-ES" baseline="0" dirty="0" err="1" smtClean="0"/>
              <a:t>July</a:t>
            </a:r>
            <a:r>
              <a:rPr lang="es-ES" baseline="0" dirty="0" smtClean="0"/>
              <a:t> 8, 2015 – </a:t>
            </a:r>
            <a:r>
              <a:rPr lang="es-ES" baseline="0" dirty="0" err="1" smtClean="0"/>
              <a:t>January</a:t>
            </a:r>
            <a:r>
              <a:rPr lang="es-ES" baseline="0" dirty="0" smtClean="0"/>
              <a:t> 23, 2017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793034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err="1" smtClean="0"/>
              <a:t>First</a:t>
            </a:r>
            <a:r>
              <a:rPr lang="es-ES" dirty="0" smtClean="0"/>
              <a:t> </a:t>
            </a:r>
            <a:r>
              <a:rPr lang="es-ES" dirty="0" err="1" smtClean="0"/>
              <a:t>peak</a:t>
            </a:r>
            <a:r>
              <a:rPr lang="es-ES" dirty="0" smtClean="0"/>
              <a:t> (Sept./Oct.</a:t>
            </a:r>
            <a:r>
              <a:rPr lang="es-ES" baseline="0" dirty="0" smtClean="0"/>
              <a:t> 2015) coincides </a:t>
            </a:r>
            <a:r>
              <a:rPr lang="es-ES" baseline="0" dirty="0" err="1" smtClean="0"/>
              <a:t>with</a:t>
            </a:r>
            <a:r>
              <a:rPr lang="es-ES" baseline="0" dirty="0" smtClean="0"/>
              <a:t> </a:t>
            </a:r>
            <a:r>
              <a:rPr lang="es-ES" baseline="0" dirty="0" err="1" smtClean="0"/>
              <a:t>Gaia’s</a:t>
            </a:r>
            <a:r>
              <a:rPr lang="es-ES" baseline="0" dirty="0" smtClean="0"/>
              <a:t> </a:t>
            </a:r>
            <a:r>
              <a:rPr lang="es-ES" baseline="0" dirty="0" err="1" smtClean="0"/>
              <a:t>first</a:t>
            </a:r>
            <a:r>
              <a:rPr lang="es-ES" baseline="0" dirty="0" smtClean="0"/>
              <a:t> </a:t>
            </a:r>
            <a:r>
              <a:rPr lang="es-ES" baseline="0" dirty="0" err="1" smtClean="0"/>
              <a:t>year</a:t>
            </a:r>
            <a:r>
              <a:rPr lang="es-ES" baseline="0" dirty="0" smtClean="0"/>
              <a:t> of </a:t>
            </a:r>
            <a:r>
              <a:rPr lang="es-ES" baseline="0" dirty="0" err="1" smtClean="0"/>
              <a:t>scientific</a:t>
            </a:r>
            <a:r>
              <a:rPr lang="es-ES" baseline="0" dirty="0" smtClean="0"/>
              <a:t> </a:t>
            </a:r>
            <a:r>
              <a:rPr lang="es-ES" baseline="0" dirty="0" err="1" smtClean="0"/>
              <a:t>observations</a:t>
            </a:r>
            <a:r>
              <a:rPr lang="es-ES" baseline="0" dirty="0" smtClean="0"/>
              <a:t>: </a:t>
            </a:r>
            <a:r>
              <a:rPr lang="es-ES" baseline="0" dirty="0" err="1" smtClean="0"/>
              <a:t>we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published</a:t>
            </a:r>
            <a:r>
              <a:rPr lang="es-ES" baseline="0" dirty="0" smtClean="0"/>
              <a:t> a </a:t>
            </a:r>
            <a:r>
              <a:rPr lang="es-ES" baseline="0" dirty="0" err="1" smtClean="0"/>
              <a:t>news</a:t>
            </a:r>
            <a:r>
              <a:rPr lang="es-ES" baseline="0" dirty="0" smtClean="0"/>
              <a:t> post. </a:t>
            </a:r>
            <a:r>
              <a:rPr lang="es-ES" baseline="0" dirty="0" err="1" smtClean="0"/>
              <a:t>On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the</a:t>
            </a:r>
            <a:r>
              <a:rPr lang="es-ES" baseline="0" dirty="0" smtClean="0"/>
              <a:t> blog </a:t>
            </a:r>
            <a:r>
              <a:rPr lang="es-ES" baseline="0" dirty="0" err="1" smtClean="0"/>
              <a:t>part</a:t>
            </a:r>
            <a:r>
              <a:rPr lang="es-ES" baseline="0" dirty="0" smtClean="0"/>
              <a:t>, Toni Santana </a:t>
            </a:r>
            <a:r>
              <a:rPr lang="es-ES" baseline="0" dirty="0" err="1" smtClean="0"/>
              <a:t>wrote</a:t>
            </a:r>
            <a:r>
              <a:rPr lang="es-ES" baseline="0" dirty="0" smtClean="0"/>
              <a:t> a post </a:t>
            </a:r>
            <a:r>
              <a:rPr lang="es-ES" baseline="0" dirty="0" err="1" smtClean="0"/>
              <a:t>talking</a:t>
            </a:r>
            <a:r>
              <a:rPr lang="es-ES" baseline="0" dirty="0" smtClean="0"/>
              <a:t> </a:t>
            </a:r>
            <a:r>
              <a:rPr lang="es-ES" baseline="0" dirty="0" err="1" smtClean="0"/>
              <a:t>about</a:t>
            </a:r>
            <a:r>
              <a:rPr lang="es-ES" baseline="0" dirty="0" smtClean="0"/>
              <a:t> </a:t>
            </a:r>
            <a:r>
              <a:rPr lang="es-ES" baseline="0" dirty="0" err="1" smtClean="0"/>
              <a:t>Gaia</a:t>
            </a:r>
            <a:r>
              <a:rPr lang="es-ES" baseline="0" dirty="0" smtClean="0"/>
              <a:t>-GOSA, </a:t>
            </a:r>
            <a:r>
              <a:rPr lang="es-ES" baseline="0" dirty="0" err="1" smtClean="0"/>
              <a:t>which</a:t>
            </a:r>
            <a:r>
              <a:rPr lang="es-ES" baseline="0" dirty="0" smtClean="0"/>
              <a:t> </a:t>
            </a:r>
            <a:r>
              <a:rPr lang="es-ES" baseline="0" dirty="0" err="1" smtClean="0"/>
              <a:t>got</a:t>
            </a:r>
            <a:r>
              <a:rPr lang="es-ES" baseline="0" dirty="0" smtClean="0"/>
              <a:t> </a:t>
            </a:r>
            <a:r>
              <a:rPr lang="es-ES" baseline="0" dirty="0" err="1" smtClean="0"/>
              <a:t>great</a:t>
            </a:r>
            <a:r>
              <a:rPr lang="es-ES" baseline="0" dirty="0" smtClean="0"/>
              <a:t> </a:t>
            </a:r>
            <a:r>
              <a:rPr lang="es-ES" baseline="0" dirty="0" err="1" smtClean="0"/>
              <a:t>feedback</a:t>
            </a:r>
            <a:r>
              <a:rPr lang="es-ES" baseline="0" dirty="0" smtClean="0"/>
              <a:t> (</a:t>
            </a:r>
            <a:r>
              <a:rPr lang="es-ES" baseline="0" dirty="0" err="1" smtClean="0"/>
              <a:t>many</a:t>
            </a:r>
            <a:r>
              <a:rPr lang="es-ES" baseline="0" dirty="0" smtClean="0"/>
              <a:t> </a:t>
            </a:r>
            <a:r>
              <a:rPr lang="es-ES" baseline="0" dirty="0" err="1" smtClean="0"/>
              <a:t>visitors</a:t>
            </a:r>
            <a:r>
              <a:rPr lang="es-ES" baseline="0" dirty="0" smtClean="0"/>
              <a:t> </a:t>
            </a:r>
            <a:r>
              <a:rPr lang="es-ES" baseline="0" dirty="0" err="1" smtClean="0"/>
              <a:t>went</a:t>
            </a:r>
            <a:r>
              <a:rPr lang="es-ES" baseline="0" dirty="0" smtClean="0"/>
              <a:t> to </a:t>
            </a:r>
            <a:r>
              <a:rPr lang="es-ES" baseline="0" dirty="0" err="1" smtClean="0"/>
              <a:t>Gaiaverse</a:t>
            </a:r>
            <a:r>
              <a:rPr lang="es-ES" baseline="0" dirty="0" smtClean="0"/>
              <a:t> to </a:t>
            </a:r>
            <a:r>
              <a:rPr lang="es-ES" baseline="0" dirty="0" err="1" smtClean="0"/>
              <a:t>read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this</a:t>
            </a:r>
            <a:r>
              <a:rPr lang="es-ES" baseline="0" dirty="0" smtClean="0"/>
              <a:t> post). </a:t>
            </a:r>
          </a:p>
          <a:p>
            <a:r>
              <a:rPr lang="es-ES" baseline="0" dirty="0" err="1" smtClean="0"/>
              <a:t>Second</a:t>
            </a:r>
            <a:r>
              <a:rPr lang="es-ES" baseline="0" dirty="0" smtClean="0"/>
              <a:t> </a:t>
            </a:r>
            <a:r>
              <a:rPr lang="es-ES" baseline="0" dirty="0" err="1" smtClean="0"/>
              <a:t>peak</a:t>
            </a:r>
            <a:r>
              <a:rPr lang="es-ES" baseline="0" dirty="0" smtClean="0"/>
              <a:t> </a:t>
            </a:r>
            <a:r>
              <a:rPr lang="es-ES" baseline="0" dirty="0" err="1" smtClean="0"/>
              <a:t>is</a:t>
            </a:r>
            <a:r>
              <a:rPr lang="es-ES" baseline="0" dirty="0" smtClean="0"/>
              <a:t> </a:t>
            </a:r>
            <a:r>
              <a:rPr lang="es-ES" baseline="0" dirty="0" err="1" smtClean="0"/>
              <a:t>on</a:t>
            </a:r>
            <a:r>
              <a:rPr lang="es-ES" baseline="0" dirty="0" smtClean="0"/>
              <a:t> Sept. 14 and </a:t>
            </a:r>
            <a:r>
              <a:rPr lang="es-ES" baseline="0" dirty="0" err="1" smtClean="0"/>
              <a:t>following</a:t>
            </a:r>
            <a:r>
              <a:rPr lang="es-ES" baseline="0" dirty="0" smtClean="0"/>
              <a:t> </a:t>
            </a:r>
            <a:r>
              <a:rPr lang="es-ES" baseline="0" dirty="0" err="1" smtClean="0"/>
              <a:t>days</a:t>
            </a:r>
            <a:r>
              <a:rPr lang="es-ES" baseline="0" dirty="0" smtClean="0"/>
              <a:t>, </a:t>
            </a:r>
            <a:r>
              <a:rPr lang="es-ES" baseline="0" dirty="0" err="1" smtClean="0"/>
              <a:t>coinciding</a:t>
            </a:r>
            <a:r>
              <a:rPr lang="es-ES" baseline="0" dirty="0" smtClean="0"/>
              <a:t> </a:t>
            </a:r>
            <a:r>
              <a:rPr lang="es-ES" baseline="0" dirty="0" err="1" smtClean="0"/>
              <a:t>with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the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first</a:t>
            </a:r>
            <a:r>
              <a:rPr lang="es-ES" baseline="0" dirty="0" smtClean="0"/>
              <a:t> </a:t>
            </a:r>
            <a:r>
              <a:rPr lang="es-ES" baseline="0" dirty="0" err="1" smtClean="0"/>
              <a:t>Gaia</a:t>
            </a:r>
            <a:r>
              <a:rPr lang="es-ES" baseline="0" dirty="0" smtClean="0"/>
              <a:t> Data </a:t>
            </a:r>
            <a:r>
              <a:rPr lang="es-ES" baseline="0" dirty="0" err="1" smtClean="0"/>
              <a:t>Release</a:t>
            </a:r>
            <a:r>
              <a:rPr lang="es-ES" baseline="0" dirty="0" smtClean="0"/>
              <a:t>, </a:t>
            </a:r>
            <a:r>
              <a:rPr lang="es-ES" baseline="0" dirty="0" err="1" smtClean="0"/>
              <a:t>with</a:t>
            </a:r>
            <a:r>
              <a:rPr lang="es-ES" baseline="0" dirty="0" smtClean="0"/>
              <a:t> new </a:t>
            </a:r>
            <a:r>
              <a:rPr lang="es-ES" baseline="0" dirty="0" err="1" smtClean="0"/>
              <a:t>pages</a:t>
            </a:r>
            <a:r>
              <a:rPr lang="es-ES" baseline="0" dirty="0" smtClean="0"/>
              <a:t> </a:t>
            </a:r>
            <a:r>
              <a:rPr lang="es-ES" baseline="0" dirty="0" err="1" smtClean="0"/>
              <a:t>available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dedicated</a:t>
            </a:r>
            <a:r>
              <a:rPr lang="es-ES" baseline="0" dirty="0" smtClean="0"/>
              <a:t> to </a:t>
            </a:r>
            <a:r>
              <a:rPr lang="es-ES" baseline="0" dirty="0" err="1" smtClean="0"/>
              <a:t>such</a:t>
            </a:r>
            <a:r>
              <a:rPr lang="es-ES" baseline="0" dirty="0" smtClean="0"/>
              <a:t> </a:t>
            </a:r>
            <a:r>
              <a:rPr lang="es-ES" baseline="0" dirty="0" err="1" smtClean="0"/>
              <a:t>release</a:t>
            </a:r>
            <a:r>
              <a:rPr lang="es-ES" baseline="0" dirty="0" smtClean="0"/>
              <a:t> and </a:t>
            </a:r>
            <a:r>
              <a:rPr lang="es-ES" baseline="0" dirty="0" err="1" smtClean="0"/>
              <a:t>direct</a:t>
            </a:r>
            <a:r>
              <a:rPr lang="es-ES" baseline="0" dirty="0" smtClean="0"/>
              <a:t> </a:t>
            </a:r>
            <a:r>
              <a:rPr lang="es-ES" baseline="0" dirty="0" err="1" smtClean="0"/>
              <a:t>access</a:t>
            </a:r>
            <a:r>
              <a:rPr lang="es-ES" baseline="0" dirty="0" smtClean="0"/>
              <a:t> to </a:t>
            </a:r>
            <a:r>
              <a:rPr lang="es-ES" baseline="0" dirty="0" err="1" smtClean="0"/>
              <a:t>the</a:t>
            </a:r>
            <a:r>
              <a:rPr lang="es-ES" baseline="0" dirty="0" smtClean="0"/>
              <a:t> catalogue.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968201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736002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49489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852438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330753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721677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0A203-88BC-4BB1-8C36-F8C28BDF5E8F}" type="datetimeFigureOut">
              <a:rPr lang="ca-ES" smtClean="0"/>
              <a:t>18/04/2017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16622-3F2E-4D22-8301-B33CD898B281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8623064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a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0A203-88BC-4BB1-8C36-F8C28BDF5E8F}" type="datetimeFigureOut">
              <a:rPr lang="ca-ES" smtClean="0"/>
              <a:t>18/04/2017</a:t>
            </a:fld>
            <a:endParaRPr lang="ca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16622-3F2E-4D22-8301-B33CD898B281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32083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0A203-88BC-4BB1-8C36-F8C28BDF5E8F}" type="datetimeFigureOut">
              <a:rPr lang="ca-ES" smtClean="0"/>
              <a:t>18/04/2017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16622-3F2E-4D22-8301-B33CD898B281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061534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0A203-88BC-4BB1-8C36-F8C28BDF5E8F}" type="datetimeFigureOut">
              <a:rPr lang="ca-ES" smtClean="0"/>
              <a:t>18/04/2017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16622-3F2E-4D22-8301-B33CD898B281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990950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5389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0A203-88BC-4BB1-8C36-F8C28BDF5E8F}" type="datetimeFigureOut">
              <a:rPr lang="ca-ES" smtClean="0"/>
              <a:t>18/04/2017</a:t>
            </a:fld>
            <a:endParaRPr lang="ca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16622-3F2E-4D22-8301-B33CD898B281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0004162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E0A203-88BC-4BB1-8C36-F8C28BDF5E8F}" type="datetimeFigureOut">
              <a:rPr lang="ca-ES" smtClean="0"/>
              <a:t>18/04/2017</a:t>
            </a:fld>
            <a:endParaRPr lang="ca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a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A416622-3F2E-4D22-8301-B33CD898B281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0004162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950842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0A203-88BC-4BB1-8C36-F8C28BDF5E8F}" type="datetimeFigureOut">
              <a:rPr lang="ca-ES" smtClean="0"/>
              <a:t>18/04/2017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16622-3F2E-4D22-8301-B33CD898B281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454232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0A203-88BC-4BB1-8C36-F8C28BDF5E8F}" type="datetimeFigureOut">
              <a:rPr lang="ca-ES" smtClean="0"/>
              <a:t>18/04/2017</a:t>
            </a:fld>
            <a:endParaRPr lang="ca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16622-3F2E-4D22-8301-B33CD898B281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8640005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0A203-88BC-4BB1-8C36-F8C28BDF5E8F}" type="datetimeFigureOut">
              <a:rPr lang="ca-ES" smtClean="0"/>
              <a:t>18/04/2017</a:t>
            </a:fld>
            <a:endParaRPr lang="ca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16622-3F2E-4D22-8301-B33CD898B281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9961490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0A203-88BC-4BB1-8C36-F8C28BDF5E8F}" type="datetimeFigureOut">
              <a:rPr lang="ca-ES" smtClean="0"/>
              <a:t>18/04/2017</a:t>
            </a:fld>
            <a:endParaRPr lang="ca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16622-3F2E-4D22-8301-B33CD898B281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4609011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0A203-88BC-4BB1-8C36-F8C28BDF5E8F}" type="datetimeFigureOut">
              <a:rPr lang="ca-ES" smtClean="0"/>
              <a:t>18/04/2017</a:t>
            </a:fld>
            <a:endParaRPr lang="ca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16622-3F2E-4D22-8301-B33CD898B281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9615404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0A203-88BC-4BB1-8C36-F8C28BDF5E8F}" type="datetimeFigureOut">
              <a:rPr lang="ca-ES" smtClean="0"/>
              <a:t>18/04/2017</a:t>
            </a:fld>
            <a:endParaRPr lang="ca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16622-3F2E-4D22-8301-B33CD898B281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83727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E0A203-88BC-4BB1-8C36-F8C28BDF5E8F}" type="datetimeFigureOut">
              <a:rPr lang="ca-ES" smtClean="0"/>
              <a:t>18/04/2017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416622-3F2E-4D22-8301-B33CD898B281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526019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76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7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a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3" name="Text Box 17"/>
          <p:cNvSpPr txBox="1">
            <a:spLocks noChangeArrowheads="1"/>
          </p:cNvSpPr>
          <p:nvPr/>
        </p:nvSpPr>
        <p:spPr bwMode="auto">
          <a:xfrm>
            <a:off x="7559824" y="6525344"/>
            <a:ext cx="154868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sz="1400" b="1" baseline="0" dirty="0" smtClean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19 </a:t>
            </a:r>
            <a:r>
              <a:rPr lang="es-ES" sz="1400" b="1" baseline="0" dirty="0" err="1" smtClean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April</a:t>
            </a:r>
            <a:r>
              <a:rPr lang="es-ES" sz="1400" b="1" baseline="0" dirty="0" smtClean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 2017 </a:t>
            </a:r>
            <a:endParaRPr lang="en-US" sz="1400" b="0" dirty="0" smtClean="0">
              <a:solidFill>
                <a:schemeClr val="bg1">
                  <a:lumMod val="75000"/>
                </a:schemeClr>
              </a:solidFill>
              <a:latin typeface="Arial" charset="0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lum bright="30000"/>
          </a:blip>
          <a:srcRect/>
          <a:stretch>
            <a:fillRect/>
          </a:stretch>
        </p:blipFill>
        <p:spPr bwMode="auto">
          <a:xfrm>
            <a:off x="122512" y="6455533"/>
            <a:ext cx="784687" cy="427654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</p:spPr>
      </p:pic>
      <p:pic>
        <p:nvPicPr>
          <p:cNvPr id="21506" name="Picture 2" descr="http://gaia.esac.esa.int/dpacsvn/DPAC/CU9/docs/Final_AO_Response/graphics/gaia_dtpog_400x400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763688" y="6453336"/>
            <a:ext cx="432048" cy="432048"/>
          </a:xfrm>
          <a:prstGeom prst="rect">
            <a:avLst/>
          </a:prstGeom>
          <a:noFill/>
        </p:spPr>
      </p:pic>
      <p:pic>
        <p:nvPicPr>
          <p:cNvPr id="5" name="Picture 4" descr="http://webusers.oact.inaf.it/acl/gaia/dpac_logo.jp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009178" y="6522267"/>
            <a:ext cx="610312" cy="294187"/>
          </a:xfrm>
          <a:prstGeom prst="rect">
            <a:avLst/>
          </a:prstGeom>
          <a:noFill/>
        </p:spPr>
      </p:pic>
      <p:sp>
        <p:nvSpPr>
          <p:cNvPr id="6" name="5 CuadroTexto"/>
          <p:cNvSpPr txBox="1"/>
          <p:nvPr/>
        </p:nvSpPr>
        <p:spPr bwMode="auto">
          <a:xfrm>
            <a:off x="6372200" y="6516052"/>
            <a:ext cx="129614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" sz="2000" b="0" dirty="0" smtClean="0">
                <a:solidFill>
                  <a:srgbClr val="CC0000"/>
                </a:solidFill>
                <a:latin typeface="Eras Bold ITC" pitchFamily="34" charset="0"/>
              </a:rPr>
              <a:t>GENIUS</a:t>
            </a: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4315" y="6453336"/>
            <a:ext cx="529893" cy="36004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00E1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00E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00E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00E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00E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00E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00E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00E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00E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81000" indent="-3810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Font typeface="Wingdings" pitchFamily="2" charset="2"/>
        <a:buChar char="ü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17145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2pPr>
      <a:lvl3pPr marL="1143000" indent="-1905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-"/>
        <a:defRPr sz="2400">
          <a:solidFill>
            <a:schemeClr val="tx1"/>
          </a:solidFill>
          <a:latin typeface="+mn-lt"/>
        </a:defRPr>
      </a:lvl3pPr>
      <a:lvl4pPr marL="1524000" indent="-1905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-"/>
        <a:defRPr sz="1600">
          <a:solidFill>
            <a:schemeClr val="tx1"/>
          </a:solidFill>
          <a:latin typeface="+mn-lt"/>
        </a:defRPr>
      </a:lvl4pPr>
      <a:lvl5pPr marL="1905000" indent="-1905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-"/>
        <a:defRPr sz="1400">
          <a:solidFill>
            <a:schemeClr val="tx1"/>
          </a:solidFill>
          <a:latin typeface="+mn-lt"/>
        </a:defRPr>
      </a:lvl5pPr>
      <a:lvl6pPr marL="2362200" indent="-1905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-"/>
        <a:defRPr sz="1400">
          <a:solidFill>
            <a:schemeClr val="tx1"/>
          </a:solidFill>
          <a:latin typeface="+mn-lt"/>
        </a:defRPr>
      </a:lvl6pPr>
      <a:lvl7pPr marL="2819400" indent="-1905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-"/>
        <a:defRPr sz="1400">
          <a:solidFill>
            <a:schemeClr val="tx1"/>
          </a:solidFill>
          <a:latin typeface="+mn-lt"/>
        </a:defRPr>
      </a:lvl7pPr>
      <a:lvl8pPr marL="3276600" indent="-1905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-"/>
        <a:defRPr sz="1400">
          <a:solidFill>
            <a:schemeClr val="tx1"/>
          </a:solidFill>
          <a:latin typeface="+mn-lt"/>
        </a:defRPr>
      </a:lvl8pPr>
      <a:lvl9pPr marL="3733800" indent="-1905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-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5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5.xml"/><Relationship Id="rId4" Type="http://schemas.openxmlformats.org/officeDocument/2006/relationships/chart" Target="../charts/char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5.xml"/><Relationship Id="rId1" Type="http://schemas.openxmlformats.org/officeDocument/2006/relationships/themeOverride" Target="../theme/themeOverride2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5.xml"/><Relationship Id="rId4" Type="http://schemas.openxmlformats.org/officeDocument/2006/relationships/chart" Target="../charts/char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file:///C:\Users\ois\Videos\gaiaverse%20video.mp4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 bwMode="auto">
          <a:xfrm>
            <a:off x="1691493" y="476672"/>
            <a:ext cx="5832648" cy="2160240"/>
          </a:xfrm>
          <a:prstGeom prst="rect">
            <a:avLst/>
          </a:prstGeom>
          <a:noFill/>
          <a:ln w="9525" cap="flat" cmpd="sng" algn="ctr">
            <a:solidFill>
              <a:srgbClr val="0D88A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800" b="1" i="0" u="none" strike="noStrike" cap="none" normalizeH="0" baseline="0" smtClean="0">
              <a:ln>
                <a:noFill/>
              </a:ln>
              <a:solidFill>
                <a:srgbClr val="01ABA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23155" y="854100"/>
            <a:ext cx="8569325" cy="1298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GB" dirty="0" smtClean="0">
                <a:solidFill>
                  <a:srgbClr val="4FAED9"/>
                </a:solidFill>
              </a:rPr>
              <a:t>GENIUS 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GB" dirty="0" smtClean="0">
                <a:solidFill>
                  <a:srgbClr val="4FAED9"/>
                </a:solidFill>
              </a:rPr>
              <a:t>Final</a:t>
            </a:r>
            <a:r>
              <a:rPr lang="en-GB" dirty="0">
                <a:solidFill>
                  <a:srgbClr val="4FAED9"/>
                </a:solidFill>
              </a:rPr>
              <a:t> </a:t>
            </a:r>
            <a:r>
              <a:rPr lang="en-GB" dirty="0" smtClean="0">
                <a:solidFill>
                  <a:srgbClr val="4FAED9"/>
                </a:solidFill>
              </a:rPr>
              <a:t>Report 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GB" dirty="0" smtClean="0">
                <a:solidFill>
                  <a:srgbClr val="4FAED9"/>
                </a:solidFill>
              </a:rPr>
              <a:t>for WP7</a:t>
            </a:r>
            <a:endParaRPr lang="en-GB" dirty="0">
              <a:solidFill>
                <a:srgbClr val="4FAED9"/>
              </a:solidFill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50825" y="5227860"/>
            <a:ext cx="8569325" cy="867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ca-ES" i="1" dirty="0" smtClean="0">
                <a:solidFill>
                  <a:srgbClr val="0C7A94"/>
                </a:solidFill>
              </a:rPr>
              <a:t>E. Masana / T. Via</a:t>
            </a:r>
            <a:endParaRPr lang="ca-ES" b="1" i="1" dirty="0" smtClean="0">
              <a:solidFill>
                <a:srgbClr val="0C7A94"/>
              </a:solidFill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ca-ES" i="1" dirty="0" smtClean="0">
                <a:solidFill>
                  <a:srgbClr val="0C7A94"/>
                </a:solidFill>
              </a:rPr>
              <a:t>Universitat de Barcelona / CSUC</a:t>
            </a:r>
            <a:endParaRPr lang="en-US" i="1" dirty="0">
              <a:solidFill>
                <a:srgbClr val="0C7A94"/>
              </a:solidFill>
            </a:endParaRPr>
          </a:p>
        </p:txBody>
      </p:sp>
      <p:pic>
        <p:nvPicPr>
          <p:cNvPr id="9" name="8 Imagen" descr="gaia_RGB_transparen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9552" y="3477798"/>
            <a:ext cx="2376264" cy="1342565"/>
          </a:xfrm>
          <a:prstGeom prst="rect">
            <a:avLst/>
          </a:prstGeom>
        </p:spPr>
      </p:pic>
      <p:pic>
        <p:nvPicPr>
          <p:cNvPr id="8194" name="Picture 2" descr="http://gaia.esac.esa.int/dpacsvn/DPAC/CU9/docs/Final_AO_Response/graphics/gaia_dtpog_400x40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92280" y="3356992"/>
            <a:ext cx="1584176" cy="1584176"/>
          </a:xfrm>
          <a:prstGeom prst="rect">
            <a:avLst/>
          </a:prstGeom>
          <a:noFill/>
        </p:spPr>
      </p:pic>
      <p:pic>
        <p:nvPicPr>
          <p:cNvPr id="8196" name="Picture 4" descr="http://webusers.oact.inaf.it/acl/gaia/dpac_logo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91880" y="3437530"/>
            <a:ext cx="2952328" cy="1423100"/>
          </a:xfrm>
          <a:prstGeom prst="rect">
            <a:avLst/>
          </a:prstGeom>
          <a:noFill/>
        </p:spPr>
      </p:pic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4252395"/>
              </p:ext>
            </p:extLst>
          </p:nvPr>
        </p:nvGraphicFramePr>
        <p:xfrm>
          <a:off x="3556000" y="20193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6" name="Equation" r:id="rId7" imgW="914400" imgH="198720" progId="">
                  <p:embed/>
                </p:oleObj>
              </mc:Choice>
              <mc:Fallback>
                <p:oleObj name="Equation" r:id="rId7" imgW="914400" imgH="19872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56000" y="2019300"/>
                        <a:ext cx="914400" cy="198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Título"/>
          <p:cNvSpPr>
            <a:spLocks noGrp="1"/>
          </p:cNvSpPr>
          <p:nvPr>
            <p:ph type="title"/>
          </p:nvPr>
        </p:nvSpPr>
        <p:spPr>
          <a:xfrm>
            <a:off x="179512" y="188640"/>
            <a:ext cx="8507288" cy="922114"/>
          </a:xfrm>
        </p:spPr>
        <p:txBody>
          <a:bodyPr>
            <a:normAutofit/>
          </a:bodyPr>
          <a:lstStyle/>
          <a:p>
            <a:r>
              <a:rPr lang="es-ES" sz="3600" dirty="0" smtClean="0">
                <a:solidFill>
                  <a:srgbClr val="429ED0"/>
                </a:solidFill>
                <a:effectLst/>
              </a:rPr>
              <a:t>4. </a:t>
            </a:r>
            <a:r>
              <a:rPr lang="es-ES" sz="3600" dirty="0" err="1" smtClean="0">
                <a:solidFill>
                  <a:srgbClr val="429ED0"/>
                </a:solidFill>
                <a:effectLst/>
              </a:rPr>
              <a:t>The</a:t>
            </a:r>
            <a:r>
              <a:rPr lang="es-ES" sz="3600" dirty="0" smtClean="0">
                <a:solidFill>
                  <a:srgbClr val="429ED0"/>
                </a:solidFill>
                <a:effectLst/>
              </a:rPr>
              <a:t> </a:t>
            </a:r>
            <a:r>
              <a:rPr lang="es-ES" sz="3600" dirty="0" err="1">
                <a:solidFill>
                  <a:srgbClr val="429ED0"/>
                </a:solidFill>
                <a:effectLst/>
              </a:rPr>
              <a:t>Gaiaverse</a:t>
            </a:r>
            <a:r>
              <a:rPr lang="es-ES" sz="3600" dirty="0">
                <a:solidFill>
                  <a:srgbClr val="429ED0"/>
                </a:solidFill>
                <a:effectLst/>
              </a:rPr>
              <a:t> Portal</a:t>
            </a:r>
          </a:p>
        </p:txBody>
      </p:sp>
      <p:pic>
        <p:nvPicPr>
          <p:cNvPr id="1026" name="Picture 2" descr="C:\Users\Anna Mirats\Desktop\gaiaverse_sho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81690"/>
            <a:ext cx="5094070" cy="5020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5292080" y="937674"/>
            <a:ext cx="385192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b="0" dirty="0" smtClean="0">
                <a:solidFill>
                  <a:srgbClr val="0D88A5"/>
                </a:solidFill>
              </a:rPr>
              <a:t>Released </a:t>
            </a:r>
            <a:r>
              <a:rPr lang="en-US" sz="2000" b="0" dirty="0">
                <a:solidFill>
                  <a:srgbClr val="0D88A5"/>
                </a:solidFill>
              </a:rPr>
              <a:t>on </a:t>
            </a:r>
            <a:r>
              <a:rPr lang="en-US" sz="2000" dirty="0">
                <a:solidFill>
                  <a:srgbClr val="0D88A5"/>
                </a:solidFill>
              </a:rPr>
              <a:t>July 8, 2015</a:t>
            </a:r>
          </a:p>
          <a:p>
            <a:pPr marL="342900" indent="-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b="0" dirty="0">
                <a:solidFill>
                  <a:srgbClr val="0D88A5"/>
                </a:solidFill>
              </a:rPr>
              <a:t>13 Languages (6+5+2)</a:t>
            </a:r>
          </a:p>
          <a:p>
            <a:pPr marL="342900" indent="-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b="0" dirty="0">
                <a:solidFill>
                  <a:srgbClr val="0D88A5"/>
                </a:solidFill>
              </a:rPr>
              <a:t>20 Collaborators</a:t>
            </a:r>
          </a:p>
          <a:p>
            <a:pPr marL="342900" indent="-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b="0" dirty="0">
                <a:solidFill>
                  <a:srgbClr val="0D88A5"/>
                </a:solidFill>
              </a:rPr>
              <a:t>&gt;9,000 Sessions</a:t>
            </a:r>
          </a:p>
          <a:p>
            <a:pPr marL="342900" indent="-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b="0" dirty="0">
                <a:solidFill>
                  <a:srgbClr val="0D88A5"/>
                </a:solidFill>
              </a:rPr>
              <a:t>&gt;6,200 Users</a:t>
            </a:r>
          </a:p>
          <a:p>
            <a:pPr marL="342900" indent="-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b="0" dirty="0">
                <a:solidFill>
                  <a:srgbClr val="0D88A5"/>
                </a:solidFill>
              </a:rPr>
              <a:t>69% New Visitors</a:t>
            </a:r>
          </a:p>
          <a:p>
            <a:pPr marL="342900" indent="-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b="0" dirty="0">
                <a:solidFill>
                  <a:srgbClr val="0D88A5"/>
                </a:solidFill>
              </a:rPr>
              <a:t>31% Returning Visitors</a:t>
            </a:r>
          </a:p>
          <a:p>
            <a:pPr marL="342900" indent="-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b="0" dirty="0">
                <a:solidFill>
                  <a:srgbClr val="0D88A5"/>
                </a:solidFill>
              </a:rPr>
              <a:t>&gt;22,771 Page Views </a:t>
            </a:r>
          </a:p>
          <a:p>
            <a:pPr marL="342900" indent="-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b="0" dirty="0">
                <a:solidFill>
                  <a:srgbClr val="0D88A5"/>
                </a:solidFill>
              </a:rPr>
              <a:t>2.51 Pages/Session</a:t>
            </a:r>
          </a:p>
          <a:p>
            <a:pPr marL="342900" indent="-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b="0" dirty="0">
                <a:solidFill>
                  <a:srgbClr val="0D88A5"/>
                </a:solidFill>
              </a:rPr>
              <a:t>00:02:40 Avg. Session Duration</a:t>
            </a:r>
          </a:p>
        </p:txBody>
      </p:sp>
    </p:spTree>
    <p:extLst>
      <p:ext uri="{BB962C8B-B14F-4D97-AF65-F5344CB8AC3E}">
        <p14:creationId xmlns:p14="http://schemas.microsoft.com/office/powerpoint/2010/main" val="39980594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2492896"/>
            <a:ext cx="9088082" cy="2523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12 Rectángulo"/>
          <p:cNvSpPr/>
          <p:nvPr/>
        </p:nvSpPr>
        <p:spPr>
          <a:xfrm>
            <a:off x="4139952" y="1819305"/>
            <a:ext cx="4923136" cy="1321663"/>
          </a:xfrm>
          <a:prstGeom prst="rect">
            <a:avLst/>
          </a:prstGeom>
          <a:solidFill>
            <a:srgbClr val="DF5D69"/>
          </a:solidFill>
          <a:ln>
            <a:solidFill>
              <a:srgbClr val="DF5D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1 Título"/>
          <p:cNvSpPr txBox="1">
            <a:spLocks/>
          </p:cNvSpPr>
          <p:nvPr/>
        </p:nvSpPr>
        <p:spPr>
          <a:xfrm>
            <a:off x="457200" y="274638"/>
            <a:ext cx="8229600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s-ES" sz="2800" dirty="0" smtClean="0">
                <a:solidFill>
                  <a:srgbClr val="429ED0"/>
                </a:solidFill>
              </a:rPr>
              <a:t>4.1</a:t>
            </a:r>
            <a:r>
              <a:rPr lang="es-ES" sz="2800" dirty="0">
                <a:solidFill>
                  <a:srgbClr val="429ED0"/>
                </a:solidFill>
              </a:rPr>
              <a:t>. </a:t>
            </a:r>
            <a:r>
              <a:rPr lang="es-ES" sz="2800" dirty="0" err="1">
                <a:solidFill>
                  <a:srgbClr val="429ED0"/>
                </a:solidFill>
              </a:rPr>
              <a:t>Website</a:t>
            </a:r>
            <a:r>
              <a:rPr lang="es-ES" sz="2800" dirty="0">
                <a:solidFill>
                  <a:srgbClr val="429ED0"/>
                </a:solidFill>
              </a:rPr>
              <a:t> </a:t>
            </a:r>
            <a:r>
              <a:rPr lang="es-ES" sz="2800" dirty="0" err="1">
                <a:solidFill>
                  <a:srgbClr val="429ED0"/>
                </a:solidFill>
              </a:rPr>
              <a:t>evolution</a:t>
            </a:r>
            <a:endParaRPr lang="es-ES" sz="2800" dirty="0">
              <a:solidFill>
                <a:srgbClr val="429ED0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5410696" y="1807118"/>
            <a:ext cx="3409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>
                <a:solidFill>
                  <a:schemeClr val="bg1"/>
                </a:solidFill>
              </a:rPr>
              <a:t>1st </a:t>
            </a:r>
            <a:r>
              <a:rPr lang="es-ES" sz="2400" dirty="0" err="1" smtClean="0">
                <a:solidFill>
                  <a:schemeClr val="bg1"/>
                </a:solidFill>
              </a:rPr>
              <a:t>Gaia</a:t>
            </a:r>
            <a:r>
              <a:rPr lang="es-ES" sz="2400" dirty="0" smtClean="0">
                <a:solidFill>
                  <a:schemeClr val="bg1"/>
                </a:solidFill>
              </a:rPr>
              <a:t> Data </a:t>
            </a:r>
            <a:r>
              <a:rPr lang="es-ES" sz="2400" dirty="0" err="1" smtClean="0">
                <a:solidFill>
                  <a:schemeClr val="bg1"/>
                </a:solidFill>
              </a:rPr>
              <a:t>Release</a:t>
            </a:r>
            <a:endParaRPr lang="es-ES" sz="2400" dirty="0">
              <a:solidFill>
                <a:schemeClr val="bg1"/>
              </a:solidFill>
            </a:endParaRPr>
          </a:p>
        </p:txBody>
      </p:sp>
      <p:sp>
        <p:nvSpPr>
          <p:cNvPr id="8" name="7 Elipse"/>
          <p:cNvSpPr/>
          <p:nvPr/>
        </p:nvSpPr>
        <p:spPr>
          <a:xfrm>
            <a:off x="5986759" y="3501008"/>
            <a:ext cx="385441" cy="393290"/>
          </a:xfrm>
          <a:prstGeom prst="ellipse">
            <a:avLst/>
          </a:prstGeom>
          <a:noFill/>
          <a:ln w="28575">
            <a:solidFill>
              <a:srgbClr val="DF5D69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11 CuadroTexto"/>
          <p:cNvSpPr txBox="1"/>
          <p:nvPr/>
        </p:nvSpPr>
        <p:spPr>
          <a:xfrm>
            <a:off x="4427984" y="2246620"/>
            <a:ext cx="4644858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800" b="0" dirty="0" smtClean="0">
                <a:solidFill>
                  <a:schemeClr val="tx1"/>
                </a:solidFill>
              </a:rPr>
              <a:t>DR1 page + Direct access to Gaia Archive </a:t>
            </a:r>
          </a:p>
          <a:p>
            <a:r>
              <a:rPr lang="en-US" sz="1800" b="0" dirty="0" smtClean="0">
                <a:solidFill>
                  <a:schemeClr val="tx1"/>
                </a:solidFill>
              </a:rPr>
              <a:t>&gt;1,000 Visited Pages</a:t>
            </a:r>
          </a:p>
          <a:p>
            <a:r>
              <a:rPr lang="en-US" sz="1800" b="0" dirty="0" smtClean="0">
                <a:solidFill>
                  <a:schemeClr val="tx1"/>
                </a:solidFill>
              </a:rPr>
              <a:t>2.55 Pages/Session</a:t>
            </a:r>
          </a:p>
        </p:txBody>
      </p:sp>
      <p:sp>
        <p:nvSpPr>
          <p:cNvPr id="11" name="10 Elipse"/>
          <p:cNvSpPr/>
          <p:nvPr/>
        </p:nvSpPr>
        <p:spPr>
          <a:xfrm>
            <a:off x="730175" y="3926312"/>
            <a:ext cx="385441" cy="393290"/>
          </a:xfrm>
          <a:prstGeom prst="ellipse">
            <a:avLst/>
          </a:prstGeom>
          <a:noFill/>
          <a:ln w="28575">
            <a:solidFill>
              <a:srgbClr val="DF5D69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15 CuadroTexto"/>
          <p:cNvSpPr txBox="1"/>
          <p:nvPr/>
        </p:nvSpPr>
        <p:spPr>
          <a:xfrm>
            <a:off x="1279308" y="3429000"/>
            <a:ext cx="2860644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800" b="0" dirty="0" smtClean="0">
                <a:solidFill>
                  <a:schemeClr val="tx1"/>
                </a:solidFill>
              </a:rPr>
              <a:t>Gaia’s 1</a:t>
            </a:r>
            <a:r>
              <a:rPr lang="en-US" sz="1800" b="0" baseline="30000" dirty="0" smtClean="0">
                <a:solidFill>
                  <a:schemeClr val="tx1"/>
                </a:solidFill>
              </a:rPr>
              <a:t>st</a:t>
            </a:r>
            <a:r>
              <a:rPr lang="en-US" sz="1800" b="0" dirty="0" smtClean="0">
                <a:solidFill>
                  <a:schemeClr val="tx1"/>
                </a:solidFill>
              </a:rPr>
              <a:t> year of scientific observations</a:t>
            </a:r>
            <a:endParaRPr lang="en-US" sz="1800" b="0" dirty="0">
              <a:solidFill>
                <a:schemeClr val="tx1"/>
              </a:solidFill>
            </a:endParaRPr>
          </a:p>
        </p:txBody>
      </p:sp>
      <p:cxnSp>
        <p:nvCxnSpPr>
          <p:cNvPr id="5" name="4 Conector recto de flecha"/>
          <p:cNvCxnSpPr>
            <a:stCxn id="12" idx="2"/>
          </p:cNvCxnSpPr>
          <p:nvPr/>
        </p:nvCxnSpPr>
        <p:spPr>
          <a:xfrm flipH="1">
            <a:off x="6372201" y="3169950"/>
            <a:ext cx="378212" cy="475645"/>
          </a:xfrm>
          <a:prstGeom prst="straightConnector1">
            <a:avLst/>
          </a:prstGeom>
          <a:ln w="28575">
            <a:solidFill>
              <a:srgbClr val="DF5D6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Conector recto de flecha"/>
          <p:cNvCxnSpPr/>
          <p:nvPr/>
        </p:nvCxnSpPr>
        <p:spPr>
          <a:xfrm flipH="1">
            <a:off x="946555" y="3658543"/>
            <a:ext cx="332753" cy="260421"/>
          </a:xfrm>
          <a:prstGeom prst="straightConnector1">
            <a:avLst/>
          </a:prstGeom>
          <a:ln w="28575">
            <a:solidFill>
              <a:srgbClr val="DF5D6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2281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Título"/>
          <p:cNvSpPr txBox="1">
            <a:spLocks noGrp="1"/>
          </p:cNvSpPr>
          <p:nvPr>
            <p:ph type="title"/>
          </p:nvPr>
        </p:nvSpPr>
        <p:spPr>
          <a:xfrm>
            <a:off x="457200" y="9405"/>
            <a:ext cx="8229600" cy="11153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s-ES" sz="2800" dirty="0">
                <a:solidFill>
                  <a:srgbClr val="429ED0"/>
                </a:solidFill>
                <a:effectLst/>
              </a:rPr>
              <a:t>4.2. Top 10 </a:t>
            </a:r>
            <a:r>
              <a:rPr lang="es-ES" sz="2800" dirty="0" err="1">
                <a:solidFill>
                  <a:srgbClr val="429ED0"/>
                </a:solidFill>
                <a:effectLst/>
              </a:rPr>
              <a:t>most</a:t>
            </a:r>
            <a:r>
              <a:rPr lang="es-ES" sz="2800" dirty="0">
                <a:solidFill>
                  <a:srgbClr val="429ED0"/>
                </a:solidFill>
                <a:effectLst/>
              </a:rPr>
              <a:t> </a:t>
            </a:r>
            <a:r>
              <a:rPr lang="es-ES" sz="2800" dirty="0" err="1">
                <a:solidFill>
                  <a:srgbClr val="429ED0"/>
                </a:solidFill>
                <a:effectLst/>
              </a:rPr>
              <a:t>visited</a:t>
            </a:r>
            <a:r>
              <a:rPr lang="es-ES" sz="2800" dirty="0">
                <a:solidFill>
                  <a:srgbClr val="429ED0"/>
                </a:solidFill>
                <a:effectLst/>
              </a:rPr>
              <a:t> </a:t>
            </a:r>
            <a:r>
              <a:rPr lang="es-ES" sz="2800" dirty="0" err="1">
                <a:solidFill>
                  <a:srgbClr val="429ED0"/>
                </a:solidFill>
                <a:effectLst/>
              </a:rPr>
              <a:t>pages</a:t>
            </a:r>
            <a:endParaRPr lang="es-ES" sz="2800" dirty="0">
              <a:solidFill>
                <a:srgbClr val="429ED0"/>
              </a:solidFill>
              <a:effectLst/>
            </a:endParaRPr>
          </a:p>
        </p:txBody>
      </p:sp>
      <p:sp>
        <p:nvSpPr>
          <p:cNvPr id="5" name="4 Flecha derecha"/>
          <p:cNvSpPr/>
          <p:nvPr/>
        </p:nvSpPr>
        <p:spPr>
          <a:xfrm>
            <a:off x="755576" y="2449842"/>
            <a:ext cx="864096" cy="216024"/>
          </a:xfrm>
          <a:prstGeom prst="rightArrow">
            <a:avLst/>
          </a:prstGeom>
          <a:solidFill>
            <a:srgbClr val="DF5D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Flecha derecha"/>
          <p:cNvSpPr/>
          <p:nvPr/>
        </p:nvSpPr>
        <p:spPr>
          <a:xfrm>
            <a:off x="763960" y="3673978"/>
            <a:ext cx="864096" cy="216024"/>
          </a:xfrm>
          <a:prstGeom prst="rightArrow">
            <a:avLst/>
          </a:prstGeom>
          <a:solidFill>
            <a:srgbClr val="DF5D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Flecha derecha"/>
          <p:cNvSpPr/>
          <p:nvPr/>
        </p:nvSpPr>
        <p:spPr>
          <a:xfrm>
            <a:off x="763960" y="4011438"/>
            <a:ext cx="864096" cy="216024"/>
          </a:xfrm>
          <a:prstGeom prst="rightArrow">
            <a:avLst/>
          </a:prstGeom>
          <a:solidFill>
            <a:srgbClr val="DF5D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Flecha derecha"/>
          <p:cNvSpPr/>
          <p:nvPr/>
        </p:nvSpPr>
        <p:spPr>
          <a:xfrm>
            <a:off x="763960" y="4371478"/>
            <a:ext cx="864096" cy="216024"/>
          </a:xfrm>
          <a:prstGeom prst="rightArrow">
            <a:avLst/>
          </a:prstGeom>
          <a:solidFill>
            <a:srgbClr val="DF5D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Flecha derecha"/>
          <p:cNvSpPr/>
          <p:nvPr/>
        </p:nvSpPr>
        <p:spPr>
          <a:xfrm>
            <a:off x="763960" y="5699185"/>
            <a:ext cx="864096" cy="216024"/>
          </a:xfrm>
          <a:prstGeom prst="rightArrow">
            <a:avLst/>
          </a:prstGeom>
          <a:solidFill>
            <a:srgbClr val="DF5D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984968"/>
            <a:ext cx="5760640" cy="5354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Elipse"/>
          <p:cNvSpPr/>
          <p:nvPr/>
        </p:nvSpPr>
        <p:spPr>
          <a:xfrm>
            <a:off x="1475656" y="865666"/>
            <a:ext cx="1512168" cy="792088"/>
          </a:xfrm>
          <a:prstGeom prst="ellipse">
            <a:avLst/>
          </a:prstGeom>
          <a:noFill/>
          <a:ln w="38100">
            <a:solidFill>
              <a:srgbClr val="DF5D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1028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s-ES" sz="2800" dirty="0" smtClean="0">
                <a:solidFill>
                  <a:srgbClr val="429ED0"/>
                </a:solidFill>
                <a:effectLst/>
              </a:rPr>
              <a:t>4.3</a:t>
            </a:r>
            <a:r>
              <a:rPr lang="es-ES" sz="2800" dirty="0">
                <a:solidFill>
                  <a:srgbClr val="429ED0"/>
                </a:solidFill>
                <a:effectLst/>
              </a:rPr>
              <a:t>. </a:t>
            </a:r>
            <a:r>
              <a:rPr lang="es-ES" sz="2800" dirty="0" err="1">
                <a:solidFill>
                  <a:srgbClr val="429ED0"/>
                </a:solidFill>
                <a:effectLst/>
              </a:rPr>
              <a:t>Traffic</a:t>
            </a:r>
            <a:r>
              <a:rPr lang="es-ES" sz="2800" dirty="0">
                <a:solidFill>
                  <a:srgbClr val="429ED0"/>
                </a:solidFill>
                <a:effectLst/>
              </a:rPr>
              <a:t> </a:t>
            </a:r>
            <a:r>
              <a:rPr lang="es-ES" sz="2800" dirty="0" err="1">
                <a:solidFill>
                  <a:srgbClr val="429ED0"/>
                </a:solidFill>
                <a:effectLst/>
              </a:rPr>
              <a:t>Channels</a:t>
            </a:r>
            <a:endParaRPr lang="es-ES" sz="2800" dirty="0">
              <a:solidFill>
                <a:srgbClr val="429ED0"/>
              </a:solidFill>
              <a:effectLst/>
            </a:endParaRPr>
          </a:p>
        </p:txBody>
      </p:sp>
      <p:graphicFrame>
        <p:nvGraphicFramePr>
          <p:cNvPr id="6" name="2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75606429"/>
              </p:ext>
            </p:extLst>
          </p:nvPr>
        </p:nvGraphicFramePr>
        <p:xfrm>
          <a:off x="-828600" y="1784944"/>
          <a:ext cx="648072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5" name="4 Grupo"/>
          <p:cNvGrpSpPr/>
          <p:nvPr/>
        </p:nvGrpSpPr>
        <p:grpSpPr>
          <a:xfrm>
            <a:off x="5628546" y="3235877"/>
            <a:ext cx="3097101" cy="2718209"/>
            <a:chOff x="5076056" y="4065084"/>
            <a:chExt cx="3097101" cy="2718209"/>
          </a:xfrm>
        </p:grpSpPr>
        <p:pic>
          <p:nvPicPr>
            <p:cNvPr id="4101" name="Picture 5" descr="Resultat d'imatges de twitter icon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2301" y="4065084"/>
              <a:ext cx="653008" cy="6530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3" name="Picture 7" descr="Resultat d'imatges de facebook icon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2301" y="4936759"/>
              <a:ext cx="532290" cy="532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6" name="Picture 10" descr="Resultat d'imatges de reddit icon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31583" y="5589240"/>
              <a:ext cx="773726" cy="7737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3 CuadroTexto"/>
            <p:cNvSpPr txBox="1"/>
            <p:nvPr/>
          </p:nvSpPr>
          <p:spPr>
            <a:xfrm>
              <a:off x="6084168" y="4129978"/>
              <a:ext cx="2088232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s-ES" sz="2000" dirty="0" smtClean="0">
                  <a:solidFill>
                    <a:srgbClr val="DF5D69"/>
                  </a:solidFill>
                </a:rPr>
                <a:t>85.44%</a:t>
              </a:r>
              <a:endParaRPr lang="es-ES" sz="2000" dirty="0">
                <a:solidFill>
                  <a:srgbClr val="DF5D69"/>
                </a:solidFill>
              </a:endParaRPr>
            </a:p>
          </p:txBody>
        </p:sp>
        <p:sp>
          <p:nvSpPr>
            <p:cNvPr id="13" name="12 CuadroTexto"/>
            <p:cNvSpPr txBox="1"/>
            <p:nvPr/>
          </p:nvSpPr>
          <p:spPr>
            <a:xfrm>
              <a:off x="6084168" y="4967733"/>
              <a:ext cx="2088232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s-ES" sz="2000" dirty="0" smtClean="0">
                  <a:solidFill>
                    <a:srgbClr val="DF5D69"/>
                  </a:solidFill>
                </a:rPr>
                <a:t>9.29%</a:t>
              </a:r>
              <a:endParaRPr lang="es-ES" sz="2000" dirty="0">
                <a:solidFill>
                  <a:srgbClr val="DF5D69"/>
                </a:solidFill>
              </a:endParaRPr>
            </a:p>
          </p:txBody>
        </p:sp>
        <p:sp>
          <p:nvSpPr>
            <p:cNvPr id="14" name="13 CuadroTexto"/>
            <p:cNvSpPr txBox="1"/>
            <p:nvPr/>
          </p:nvSpPr>
          <p:spPr>
            <a:xfrm>
              <a:off x="6084925" y="5776048"/>
              <a:ext cx="2088232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s-ES" sz="2000" dirty="0" smtClean="0">
                  <a:solidFill>
                    <a:srgbClr val="DF5D69"/>
                  </a:solidFill>
                </a:rPr>
                <a:t>3.70%</a:t>
              </a:r>
              <a:endParaRPr lang="es-ES" sz="2000" dirty="0">
                <a:solidFill>
                  <a:srgbClr val="DF5D69"/>
                </a:solidFill>
              </a:endParaRPr>
            </a:p>
          </p:txBody>
        </p:sp>
        <p:sp>
          <p:nvSpPr>
            <p:cNvPr id="15" name="14 CuadroTexto"/>
            <p:cNvSpPr txBox="1"/>
            <p:nvPr/>
          </p:nvSpPr>
          <p:spPr>
            <a:xfrm>
              <a:off x="6084925" y="6383183"/>
              <a:ext cx="2088232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s-ES" sz="2000" dirty="0" smtClean="0">
                  <a:solidFill>
                    <a:srgbClr val="DF5D69"/>
                  </a:solidFill>
                </a:rPr>
                <a:t>1.57%</a:t>
              </a:r>
              <a:endParaRPr lang="es-ES" sz="2000" dirty="0">
                <a:solidFill>
                  <a:srgbClr val="DF5D69"/>
                </a:solidFill>
              </a:endParaRPr>
            </a:p>
          </p:txBody>
        </p:sp>
        <p:sp>
          <p:nvSpPr>
            <p:cNvPr id="16" name="15 CuadroTexto"/>
            <p:cNvSpPr txBox="1"/>
            <p:nvPr/>
          </p:nvSpPr>
          <p:spPr>
            <a:xfrm>
              <a:off x="5076056" y="6362966"/>
              <a:ext cx="1044116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s-ES" sz="2000" dirty="0" err="1" smtClean="0">
                  <a:solidFill>
                    <a:srgbClr val="DF5D69"/>
                  </a:solidFill>
                </a:rPr>
                <a:t>Others</a:t>
              </a:r>
              <a:endParaRPr lang="es-ES" sz="2000" dirty="0">
                <a:solidFill>
                  <a:srgbClr val="DF5D69"/>
                </a:solidFill>
              </a:endParaRPr>
            </a:p>
          </p:txBody>
        </p:sp>
      </p:grpSp>
      <p:sp>
        <p:nvSpPr>
          <p:cNvPr id="8" name="7 Rectángulo"/>
          <p:cNvSpPr/>
          <p:nvPr/>
        </p:nvSpPr>
        <p:spPr>
          <a:xfrm>
            <a:off x="5436096" y="3140968"/>
            <a:ext cx="3384376" cy="2952328"/>
          </a:xfrm>
          <a:prstGeom prst="rect">
            <a:avLst/>
          </a:prstGeom>
          <a:noFill/>
          <a:ln>
            <a:solidFill>
              <a:srgbClr val="DF5D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Flecha curvada hacia la derecha"/>
          <p:cNvSpPr/>
          <p:nvPr/>
        </p:nvSpPr>
        <p:spPr>
          <a:xfrm rot="18576418">
            <a:off x="3842735" y="3835968"/>
            <a:ext cx="720080" cy="2044984"/>
          </a:xfrm>
          <a:prstGeom prst="curvedRightArrow">
            <a:avLst/>
          </a:prstGeom>
          <a:solidFill>
            <a:srgbClr val="DF5D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10" name="9 Elipse"/>
          <p:cNvSpPr/>
          <p:nvPr/>
        </p:nvSpPr>
        <p:spPr>
          <a:xfrm>
            <a:off x="2987824" y="3381706"/>
            <a:ext cx="1008112" cy="428389"/>
          </a:xfrm>
          <a:prstGeom prst="ellipse">
            <a:avLst/>
          </a:prstGeom>
          <a:noFill/>
          <a:ln>
            <a:solidFill>
              <a:srgbClr val="DF5D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90474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60002560"/>
              </p:ext>
            </p:extLst>
          </p:nvPr>
        </p:nvGraphicFramePr>
        <p:xfrm>
          <a:off x="2051720" y="1124744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2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71175322"/>
              </p:ext>
            </p:extLst>
          </p:nvPr>
        </p:nvGraphicFramePr>
        <p:xfrm>
          <a:off x="2195736" y="4005064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1 Título"/>
          <p:cNvSpPr txBox="1"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s-ES" sz="2800" dirty="0" smtClean="0">
                <a:solidFill>
                  <a:srgbClr val="429ED0"/>
                </a:solidFill>
                <a:effectLst/>
              </a:rPr>
              <a:t>4.4</a:t>
            </a:r>
            <a:r>
              <a:rPr lang="es-ES" sz="2800" dirty="0">
                <a:solidFill>
                  <a:srgbClr val="429ED0"/>
                </a:solidFill>
                <a:effectLst/>
              </a:rPr>
              <a:t>. Country and </a:t>
            </a:r>
            <a:r>
              <a:rPr lang="es-ES" sz="2800" dirty="0" err="1">
                <a:solidFill>
                  <a:srgbClr val="429ED0"/>
                </a:solidFill>
                <a:effectLst/>
              </a:rPr>
              <a:t>Language</a:t>
            </a:r>
            <a:endParaRPr lang="es-ES" sz="2800" dirty="0">
              <a:solidFill>
                <a:srgbClr val="429ED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163994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001442"/>
            <a:ext cx="6048672" cy="5471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1 Título"/>
          <p:cNvSpPr txBox="1">
            <a:spLocks noGrp="1"/>
          </p:cNvSpPr>
          <p:nvPr>
            <p:ph type="title"/>
          </p:nvPr>
        </p:nvSpPr>
        <p:spPr>
          <a:xfrm>
            <a:off x="457200" y="6616"/>
            <a:ext cx="8229600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s-ES" sz="2800" dirty="0" smtClean="0">
                <a:solidFill>
                  <a:srgbClr val="429ED0"/>
                </a:solidFill>
                <a:effectLst/>
              </a:rPr>
              <a:t>5. </a:t>
            </a:r>
            <a:r>
              <a:rPr lang="es-ES" sz="2800" dirty="0" err="1">
                <a:solidFill>
                  <a:srgbClr val="429ED0"/>
                </a:solidFill>
                <a:effectLst/>
              </a:rPr>
              <a:t>Gaiaverse</a:t>
            </a:r>
            <a:r>
              <a:rPr lang="es-ES" sz="2800" dirty="0">
                <a:solidFill>
                  <a:srgbClr val="429ED0"/>
                </a:solidFill>
                <a:effectLst/>
              </a:rPr>
              <a:t> Twitter </a:t>
            </a:r>
            <a:r>
              <a:rPr lang="es-ES" sz="2800" dirty="0" err="1">
                <a:solidFill>
                  <a:srgbClr val="429ED0"/>
                </a:solidFill>
                <a:effectLst/>
              </a:rPr>
              <a:t>Profile</a:t>
            </a:r>
            <a:endParaRPr lang="es-ES" sz="2800" dirty="0">
              <a:solidFill>
                <a:srgbClr val="429ED0"/>
              </a:solidFill>
              <a:effectLst/>
            </a:endParaRPr>
          </a:p>
        </p:txBody>
      </p:sp>
      <p:sp>
        <p:nvSpPr>
          <p:cNvPr id="5" name="4 Elipse"/>
          <p:cNvSpPr/>
          <p:nvPr/>
        </p:nvSpPr>
        <p:spPr>
          <a:xfrm>
            <a:off x="107504" y="4457122"/>
            <a:ext cx="2880320" cy="18002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dirty="0">
                <a:solidFill>
                  <a:srgbClr val="DF5D69"/>
                </a:solidFill>
              </a:rPr>
              <a:t>+</a:t>
            </a:r>
            <a:r>
              <a:rPr lang="es-ES" sz="4000" dirty="0" smtClean="0">
                <a:solidFill>
                  <a:srgbClr val="DF5D69"/>
                </a:solidFill>
              </a:rPr>
              <a:t>430 </a:t>
            </a:r>
            <a:r>
              <a:rPr lang="es-ES" dirty="0" err="1">
                <a:solidFill>
                  <a:srgbClr val="DF5D69"/>
                </a:solidFill>
              </a:rPr>
              <a:t>Followers</a:t>
            </a:r>
            <a:endParaRPr lang="es-ES" dirty="0">
              <a:solidFill>
                <a:srgbClr val="DF5D6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6897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33490012"/>
              </p:ext>
            </p:extLst>
          </p:nvPr>
        </p:nvGraphicFramePr>
        <p:xfrm>
          <a:off x="251520" y="1196752"/>
          <a:ext cx="864096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1 Título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s-ES" sz="2800" dirty="0" smtClean="0">
                <a:solidFill>
                  <a:srgbClr val="429ED0"/>
                </a:solidFill>
                <a:effectLst/>
              </a:rPr>
              <a:t>5.1</a:t>
            </a:r>
            <a:r>
              <a:rPr lang="es-ES" sz="2800" dirty="0">
                <a:solidFill>
                  <a:srgbClr val="429ED0"/>
                </a:solidFill>
                <a:effectLst/>
              </a:rPr>
              <a:t>. Twitter </a:t>
            </a:r>
            <a:r>
              <a:rPr lang="es-ES" sz="2800" dirty="0" err="1" smtClean="0">
                <a:solidFill>
                  <a:srgbClr val="429ED0"/>
                </a:solidFill>
                <a:effectLst/>
              </a:rPr>
              <a:t>Analytics</a:t>
            </a:r>
            <a:endParaRPr lang="es-ES" sz="2800" dirty="0">
              <a:solidFill>
                <a:srgbClr val="429ED0"/>
              </a:solidFill>
              <a:effectLst/>
            </a:endParaRPr>
          </a:p>
        </p:txBody>
      </p:sp>
      <p:sp>
        <p:nvSpPr>
          <p:cNvPr id="6" name="5 Elipse"/>
          <p:cNvSpPr/>
          <p:nvPr/>
        </p:nvSpPr>
        <p:spPr>
          <a:xfrm>
            <a:off x="5796136" y="1484784"/>
            <a:ext cx="864096" cy="2520280"/>
          </a:xfrm>
          <a:prstGeom prst="ellipse">
            <a:avLst/>
          </a:prstGeom>
          <a:noFill/>
          <a:ln>
            <a:solidFill>
              <a:srgbClr val="DF5D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aphicFrame>
        <p:nvGraphicFramePr>
          <p:cNvPr id="8" name="5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75596049"/>
              </p:ext>
            </p:extLst>
          </p:nvPr>
        </p:nvGraphicFramePr>
        <p:xfrm>
          <a:off x="251520" y="3861048"/>
          <a:ext cx="8568952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542058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1 Título"/>
          <p:cNvSpPr txBox="1">
            <a:spLocks/>
          </p:cNvSpPr>
          <p:nvPr/>
        </p:nvSpPr>
        <p:spPr>
          <a:xfrm>
            <a:off x="457200" y="274638"/>
            <a:ext cx="8229600" cy="9941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s-ES" sz="2800" dirty="0" smtClean="0">
                <a:solidFill>
                  <a:srgbClr val="429ED0"/>
                </a:solidFill>
              </a:rPr>
              <a:t>5.2</a:t>
            </a:r>
            <a:r>
              <a:rPr lang="es-ES" sz="2800" dirty="0">
                <a:solidFill>
                  <a:srgbClr val="429ED0"/>
                </a:solidFill>
              </a:rPr>
              <a:t>. Twitter </a:t>
            </a:r>
            <a:r>
              <a:rPr lang="es-ES" sz="2800" dirty="0" err="1">
                <a:solidFill>
                  <a:srgbClr val="429ED0"/>
                </a:solidFill>
              </a:rPr>
              <a:t>Analytics</a:t>
            </a:r>
            <a:endParaRPr lang="es-ES" sz="2800" dirty="0">
              <a:solidFill>
                <a:srgbClr val="429ED0"/>
              </a:solidFill>
            </a:endParaRPr>
          </a:p>
        </p:txBody>
      </p:sp>
      <p:graphicFrame>
        <p:nvGraphicFramePr>
          <p:cNvPr id="8" name="4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93007829"/>
              </p:ext>
            </p:extLst>
          </p:nvPr>
        </p:nvGraphicFramePr>
        <p:xfrm>
          <a:off x="251520" y="1700808"/>
          <a:ext cx="864096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49610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450024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ca-ES" kern="1200" dirty="0">
                <a:solidFill>
                  <a:srgbClr val="429ED0"/>
                </a:solidFill>
                <a:effectLst/>
              </a:rPr>
              <a:t>Editorial </a:t>
            </a:r>
            <a:r>
              <a:rPr lang="ca-ES" kern="1200" dirty="0" err="1">
                <a:solidFill>
                  <a:srgbClr val="429ED0"/>
                </a:solidFill>
                <a:effectLst/>
              </a:rPr>
              <a:t>Board</a:t>
            </a:r>
            <a:endParaRPr lang="ca-ES" kern="1200" dirty="0">
              <a:solidFill>
                <a:srgbClr val="429ED0"/>
              </a:solidFill>
              <a:effectLst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111454"/>
            <a:ext cx="8579296" cy="4525963"/>
          </a:xfrm>
        </p:spPr>
        <p:txBody>
          <a:bodyPr/>
          <a:lstStyle/>
          <a:p>
            <a:pPr>
              <a:spcAft>
                <a:spcPts val="2400"/>
              </a:spcAft>
            </a:pPr>
            <a:endParaRPr lang="es-ES" sz="3200" dirty="0" smtClean="0"/>
          </a:p>
          <a:p>
            <a:pPr lvl="1">
              <a:spcAft>
                <a:spcPts val="1800"/>
              </a:spcAft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2 Marcador de contenido"/>
          <p:cNvSpPr txBox="1">
            <a:spLocks/>
          </p:cNvSpPr>
          <p:nvPr/>
        </p:nvSpPr>
        <p:spPr>
          <a:xfrm>
            <a:off x="720813" y="1621760"/>
            <a:ext cx="8579296" cy="4525963"/>
          </a:xfrm>
          <a:prstGeom prst="rect">
            <a:avLst/>
          </a:prstGeom>
        </p:spPr>
        <p:txBody>
          <a:bodyPr/>
          <a:lstStyle>
            <a:lvl1pPr marL="381000" indent="-3810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17145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1905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-"/>
              <a:defRPr sz="2400">
                <a:solidFill>
                  <a:schemeClr val="tx1"/>
                </a:solidFill>
                <a:latin typeface="+mn-lt"/>
              </a:defRPr>
            </a:lvl3pPr>
            <a:lvl4pPr marL="1524000" indent="-1905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-"/>
              <a:defRPr sz="1600">
                <a:solidFill>
                  <a:schemeClr val="tx1"/>
                </a:solidFill>
                <a:latin typeface="+mn-lt"/>
              </a:defRPr>
            </a:lvl4pPr>
            <a:lvl5pPr marL="1905000" indent="-1905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-"/>
              <a:defRPr sz="1400">
                <a:solidFill>
                  <a:schemeClr val="tx1"/>
                </a:solidFill>
                <a:latin typeface="+mn-lt"/>
              </a:defRPr>
            </a:lvl5pPr>
            <a:lvl6pPr marL="2362200" indent="-1905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-"/>
              <a:defRPr sz="1400">
                <a:solidFill>
                  <a:schemeClr val="tx1"/>
                </a:solidFill>
                <a:latin typeface="+mn-lt"/>
              </a:defRPr>
            </a:lvl6pPr>
            <a:lvl7pPr marL="2819400" indent="-1905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-"/>
              <a:defRPr sz="1400">
                <a:solidFill>
                  <a:schemeClr val="tx1"/>
                </a:solidFill>
                <a:latin typeface="+mn-lt"/>
              </a:defRPr>
            </a:lvl7pPr>
            <a:lvl8pPr marL="3276600" indent="-1905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-"/>
              <a:defRPr sz="1400">
                <a:solidFill>
                  <a:schemeClr val="tx1"/>
                </a:solidFill>
                <a:latin typeface="+mn-lt"/>
              </a:defRPr>
            </a:lvl8pPr>
            <a:lvl9pPr marL="3733800" indent="-1905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-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Aft>
                <a:spcPts val="2400"/>
              </a:spcAft>
              <a:buNone/>
            </a:pPr>
            <a:endParaRPr lang="es-ES" sz="2800" b="0" kern="0" dirty="0" smtClean="0"/>
          </a:p>
          <a:p>
            <a:pPr marL="0" indent="0">
              <a:spcAft>
                <a:spcPts val="1800"/>
              </a:spcAft>
              <a:buFont typeface="Wingdings" pitchFamily="2" charset="2"/>
              <a:buNone/>
            </a:pPr>
            <a:endParaRPr lang="es-ES" sz="3200" b="0" kern="0" dirty="0" smtClean="0"/>
          </a:p>
          <a:p>
            <a:pPr>
              <a:spcAft>
                <a:spcPts val="1800"/>
              </a:spcAft>
            </a:pPr>
            <a:endParaRPr lang="en-US" b="0" kern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2 Marcador de contenido"/>
          <p:cNvSpPr txBox="1">
            <a:spLocks/>
          </p:cNvSpPr>
          <p:nvPr/>
        </p:nvSpPr>
        <p:spPr>
          <a:xfrm>
            <a:off x="414797" y="1071048"/>
            <a:ext cx="8549691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1800"/>
              </a:spcAft>
              <a:buNone/>
            </a:pPr>
            <a:endParaRPr lang="en-US" b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2 Marcador de contenido"/>
          <p:cNvSpPr txBox="1">
            <a:spLocks/>
          </p:cNvSpPr>
          <p:nvPr/>
        </p:nvSpPr>
        <p:spPr>
          <a:xfrm>
            <a:off x="4448877" y="1965392"/>
            <a:ext cx="3507499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Bef>
                <a:spcPts val="4500"/>
              </a:spcBef>
              <a:spcAft>
                <a:spcPts val="2400"/>
              </a:spcAft>
              <a:buNone/>
            </a:pPr>
            <a:r>
              <a:rPr lang="es-ES" sz="2800" b="0" dirty="0" err="1" smtClean="0"/>
              <a:t>Mariateresa</a:t>
            </a:r>
            <a:r>
              <a:rPr lang="es-ES" sz="2800" b="0" dirty="0" smtClean="0"/>
              <a:t> </a:t>
            </a:r>
            <a:r>
              <a:rPr lang="es-ES" sz="2800" b="0" dirty="0" err="1"/>
              <a:t>Crosta</a:t>
            </a:r>
            <a:endParaRPr lang="es-ES" sz="2800" b="0" dirty="0"/>
          </a:p>
          <a:p>
            <a:pPr marL="0" indent="0" fontAlgn="auto">
              <a:spcBef>
                <a:spcPts val="6000"/>
              </a:spcBef>
              <a:spcAft>
                <a:spcPts val="2400"/>
              </a:spcAft>
              <a:buNone/>
            </a:pPr>
            <a:r>
              <a:rPr lang="es-ES" sz="2800" b="0" dirty="0" err="1"/>
              <a:t>Heather</a:t>
            </a:r>
            <a:r>
              <a:rPr lang="es-ES" sz="2800" b="0" dirty="0"/>
              <a:t> Campbell</a:t>
            </a:r>
          </a:p>
          <a:p>
            <a:pPr marL="457200" lvl="1" indent="0" fontAlgn="auto">
              <a:spcAft>
                <a:spcPts val="2400"/>
              </a:spcAft>
              <a:buNone/>
            </a:pPr>
            <a:endParaRPr lang="es-ES" sz="3500" b="0" dirty="0" smtClean="0"/>
          </a:p>
          <a:p>
            <a:pPr marL="0" indent="0" fontAlgn="auto">
              <a:spcAft>
                <a:spcPts val="1800"/>
              </a:spcAft>
              <a:buFont typeface="Arial" panose="020B0604020202020204" pitchFamily="34" charset="0"/>
              <a:buNone/>
            </a:pPr>
            <a:endParaRPr lang="es-ES" b="0" dirty="0" smtClean="0"/>
          </a:p>
          <a:p>
            <a:pPr fontAlgn="auto">
              <a:spcAft>
                <a:spcPts val="1800"/>
              </a:spcAft>
            </a:pPr>
            <a:endParaRPr lang="en-US" b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2 Marcador de contenido"/>
          <p:cNvSpPr txBox="1">
            <a:spLocks/>
          </p:cNvSpPr>
          <p:nvPr/>
        </p:nvSpPr>
        <p:spPr>
          <a:xfrm>
            <a:off x="251520" y="1294611"/>
            <a:ext cx="4373227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 fontAlgn="auto">
              <a:spcAft>
                <a:spcPts val="2400"/>
              </a:spcAft>
              <a:buFont typeface="Arial" panose="020B0604020202020204" pitchFamily="34" charset="0"/>
              <a:buNone/>
            </a:pPr>
            <a:endParaRPr lang="es-ES" sz="2800" b="0" dirty="0" smtClean="0"/>
          </a:p>
          <a:p>
            <a:pPr marL="57150" indent="0" fontAlgn="auto">
              <a:spcAft>
                <a:spcPts val="2400"/>
              </a:spcAft>
              <a:buFont typeface="Arial" panose="020B0604020202020204" pitchFamily="34" charset="0"/>
              <a:buNone/>
            </a:pPr>
            <a:r>
              <a:rPr lang="es-ES" sz="2800" b="0" dirty="0" err="1" smtClean="0"/>
              <a:t>Frédéric</a:t>
            </a:r>
            <a:r>
              <a:rPr lang="es-ES" sz="2800" b="0" dirty="0" smtClean="0"/>
              <a:t> </a:t>
            </a:r>
            <a:r>
              <a:rPr lang="es-ES" sz="2800" b="0" dirty="0" err="1" smtClean="0"/>
              <a:t>Arenou</a:t>
            </a:r>
            <a:r>
              <a:rPr lang="es-ES" sz="2800" b="0" dirty="0" smtClean="0"/>
              <a:t> </a:t>
            </a:r>
          </a:p>
          <a:p>
            <a:pPr marL="57150" indent="0" fontAlgn="auto">
              <a:spcAft>
                <a:spcPts val="2400"/>
              </a:spcAft>
              <a:buNone/>
            </a:pPr>
            <a:endParaRPr lang="es-ES" sz="2800" b="0" dirty="0" smtClean="0"/>
          </a:p>
          <a:p>
            <a:pPr marL="57150" indent="0" fontAlgn="auto">
              <a:spcAft>
                <a:spcPts val="2400"/>
              </a:spcAft>
              <a:buNone/>
            </a:pPr>
            <a:r>
              <a:rPr lang="es-ES" sz="2800" b="0" dirty="0" err="1" smtClean="0"/>
              <a:t>Eduard</a:t>
            </a:r>
            <a:r>
              <a:rPr lang="es-ES" sz="2800" b="0" dirty="0" smtClean="0"/>
              <a:t> </a:t>
            </a:r>
            <a:r>
              <a:rPr lang="es-ES" sz="2800" b="0" dirty="0" err="1" smtClean="0"/>
              <a:t>Masana</a:t>
            </a:r>
            <a:endParaRPr lang="es-ES" sz="2800" b="0" dirty="0" smtClean="0"/>
          </a:p>
          <a:p>
            <a:pPr marL="57150" indent="0" fontAlgn="auto">
              <a:spcAft>
                <a:spcPts val="2400"/>
              </a:spcAft>
              <a:buNone/>
            </a:pPr>
            <a:endParaRPr lang="es-ES" sz="2800" b="0" dirty="0"/>
          </a:p>
          <a:p>
            <a:pPr marL="57150" indent="0" fontAlgn="auto">
              <a:spcAft>
                <a:spcPts val="2400"/>
              </a:spcAft>
              <a:buNone/>
            </a:pPr>
            <a:r>
              <a:rPr lang="es-ES" sz="2800" b="0" dirty="0" err="1"/>
              <a:t>Gráinne</a:t>
            </a:r>
            <a:r>
              <a:rPr lang="es-ES" sz="2800" b="0" dirty="0"/>
              <a:t> </a:t>
            </a:r>
            <a:r>
              <a:rPr lang="es-ES" sz="2800" b="0" dirty="0" err="1"/>
              <a:t>Costigan</a:t>
            </a:r>
            <a:endParaRPr lang="es-ES" sz="2800" b="0" dirty="0"/>
          </a:p>
          <a:p>
            <a:pPr marL="57150" indent="0" fontAlgn="auto">
              <a:spcAft>
                <a:spcPts val="2400"/>
              </a:spcAft>
              <a:buNone/>
            </a:pPr>
            <a:endParaRPr lang="es-ES" sz="2800" b="0" dirty="0"/>
          </a:p>
          <a:p>
            <a:pPr marL="0" indent="0" fontAlgn="auto">
              <a:spcAft>
                <a:spcPts val="1800"/>
              </a:spcAft>
              <a:buFont typeface="Arial" panose="020B0604020202020204" pitchFamily="34" charset="0"/>
              <a:buNone/>
            </a:pPr>
            <a:endParaRPr lang="es-ES" b="0" dirty="0" smtClean="0"/>
          </a:p>
          <a:p>
            <a:pPr fontAlgn="auto">
              <a:spcAft>
                <a:spcPts val="1800"/>
              </a:spcAft>
            </a:pPr>
            <a:endParaRPr lang="en-US" b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1009" y="1526268"/>
            <a:ext cx="1080000" cy="1311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53" t="10437" r="53080" b="44340"/>
          <a:stretch/>
        </p:blipFill>
        <p:spPr bwMode="auto">
          <a:xfrm>
            <a:off x="3128954" y="3098736"/>
            <a:ext cx="1080000" cy="1284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32" t="3668" b="12804"/>
          <a:stretch/>
        </p:blipFill>
        <p:spPr bwMode="auto">
          <a:xfrm>
            <a:off x="7801009" y="3224864"/>
            <a:ext cx="1080000" cy="1353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10" t="21075" r="33043" b="52838"/>
          <a:stretch/>
        </p:blipFill>
        <p:spPr bwMode="auto">
          <a:xfrm>
            <a:off x="3141191" y="4738491"/>
            <a:ext cx="1080000" cy="1156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8954" y="1400140"/>
            <a:ext cx="1080000" cy="1396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0203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199582" y="313492"/>
            <a:ext cx="86928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err="1">
                <a:solidFill>
                  <a:srgbClr val="429ED0"/>
                </a:solidFill>
                <a:latin typeface="+mj-lt"/>
                <a:ea typeface="+mj-ea"/>
                <a:cs typeface="+mj-cs"/>
              </a:rPr>
              <a:t>List</a:t>
            </a:r>
            <a:r>
              <a:rPr lang="es-ES" dirty="0">
                <a:solidFill>
                  <a:srgbClr val="429ED0"/>
                </a:solidFill>
                <a:latin typeface="+mj-lt"/>
                <a:ea typeface="+mj-ea"/>
                <a:cs typeface="+mj-cs"/>
              </a:rPr>
              <a:t> of </a:t>
            </a:r>
            <a:r>
              <a:rPr lang="es-ES" dirty="0" err="1">
                <a:solidFill>
                  <a:srgbClr val="429ED0"/>
                </a:solidFill>
                <a:latin typeface="+mj-lt"/>
                <a:ea typeface="+mj-ea"/>
                <a:cs typeface="+mj-cs"/>
              </a:rPr>
              <a:t>collaborators</a:t>
            </a:r>
            <a:endParaRPr lang="es-ES" dirty="0">
              <a:solidFill>
                <a:srgbClr val="429ED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179512" y="1441941"/>
            <a:ext cx="4572000" cy="440120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b="0" dirty="0">
                <a:solidFill>
                  <a:schemeClr val="tx1"/>
                </a:solidFill>
              </a:rPr>
              <a:t>André </a:t>
            </a:r>
            <a:r>
              <a:rPr lang="es-ES" b="0" dirty="0" err="1" smtClean="0">
                <a:solidFill>
                  <a:schemeClr val="tx1"/>
                </a:solidFill>
              </a:rPr>
              <a:t>Moitinho</a:t>
            </a:r>
            <a:r>
              <a:rPr lang="es-ES" b="0" dirty="0" smtClean="0">
                <a:solidFill>
                  <a:schemeClr val="tx1"/>
                </a:solidFill>
              </a:rPr>
              <a:t> (PT)</a:t>
            </a:r>
          </a:p>
          <a:p>
            <a:r>
              <a:rPr lang="es-ES" b="0" dirty="0" err="1">
                <a:solidFill>
                  <a:schemeClr val="tx1"/>
                </a:solidFill>
              </a:rPr>
              <a:t>Márcia</a:t>
            </a:r>
            <a:r>
              <a:rPr lang="es-ES" b="0" dirty="0">
                <a:solidFill>
                  <a:schemeClr val="tx1"/>
                </a:solidFill>
              </a:rPr>
              <a:t> </a:t>
            </a:r>
            <a:r>
              <a:rPr lang="es-ES" b="0" dirty="0" smtClean="0">
                <a:solidFill>
                  <a:schemeClr val="tx1"/>
                </a:solidFill>
              </a:rPr>
              <a:t>Barros (PT)</a:t>
            </a:r>
            <a:endParaRPr lang="es-ES" b="0" dirty="0">
              <a:solidFill>
                <a:schemeClr val="tx1"/>
              </a:solidFill>
            </a:endParaRPr>
          </a:p>
          <a:p>
            <a:r>
              <a:rPr lang="es-ES" b="0" dirty="0" err="1">
                <a:solidFill>
                  <a:schemeClr val="tx1"/>
                </a:solidFill>
              </a:rPr>
              <a:t>Sónia</a:t>
            </a:r>
            <a:r>
              <a:rPr lang="es-ES" b="0" dirty="0">
                <a:solidFill>
                  <a:schemeClr val="tx1"/>
                </a:solidFill>
              </a:rPr>
              <a:t> Antón </a:t>
            </a:r>
            <a:r>
              <a:rPr lang="es-ES" b="0" dirty="0" smtClean="0">
                <a:solidFill>
                  <a:schemeClr val="tx1"/>
                </a:solidFill>
              </a:rPr>
              <a:t>(PT)</a:t>
            </a:r>
            <a:endParaRPr lang="es-ES" b="0" dirty="0">
              <a:solidFill>
                <a:schemeClr val="tx1"/>
              </a:solidFill>
            </a:endParaRPr>
          </a:p>
          <a:p>
            <a:r>
              <a:rPr lang="es-ES" b="0" dirty="0" err="1">
                <a:solidFill>
                  <a:schemeClr val="tx1"/>
                </a:solidFill>
              </a:rPr>
              <a:t>Angela</a:t>
            </a:r>
            <a:r>
              <a:rPr lang="es-ES" b="0" dirty="0">
                <a:solidFill>
                  <a:schemeClr val="tx1"/>
                </a:solidFill>
              </a:rPr>
              <a:t> </a:t>
            </a:r>
            <a:r>
              <a:rPr lang="es-ES" b="0" dirty="0" err="1" smtClean="0">
                <a:solidFill>
                  <a:schemeClr val="tx1"/>
                </a:solidFill>
              </a:rPr>
              <a:t>Kochoska</a:t>
            </a:r>
            <a:r>
              <a:rPr lang="es-ES" b="0" dirty="0">
                <a:solidFill>
                  <a:schemeClr val="tx1"/>
                </a:solidFill>
              </a:rPr>
              <a:t> </a:t>
            </a:r>
            <a:r>
              <a:rPr lang="es-ES" b="0" dirty="0" smtClean="0">
                <a:solidFill>
                  <a:schemeClr val="tx1"/>
                </a:solidFill>
              </a:rPr>
              <a:t>(MK)</a:t>
            </a:r>
            <a:endParaRPr lang="es-ES" b="0" dirty="0">
              <a:solidFill>
                <a:schemeClr val="tx1"/>
              </a:solidFill>
            </a:endParaRPr>
          </a:p>
          <a:p>
            <a:r>
              <a:rPr lang="es-ES" b="0" dirty="0" err="1" smtClean="0">
                <a:solidFill>
                  <a:schemeClr val="tx1"/>
                </a:solidFill>
              </a:rPr>
              <a:t>Antonios</a:t>
            </a:r>
            <a:r>
              <a:rPr lang="es-ES" b="0" dirty="0" smtClean="0">
                <a:solidFill>
                  <a:schemeClr val="tx1"/>
                </a:solidFill>
              </a:rPr>
              <a:t> </a:t>
            </a:r>
            <a:r>
              <a:rPr lang="es-ES" b="0" dirty="0" err="1" smtClean="0">
                <a:solidFill>
                  <a:schemeClr val="tx1"/>
                </a:solidFill>
              </a:rPr>
              <a:t>Karampelas</a:t>
            </a:r>
            <a:r>
              <a:rPr lang="es-ES" b="0" dirty="0">
                <a:solidFill>
                  <a:schemeClr val="tx1"/>
                </a:solidFill>
              </a:rPr>
              <a:t> </a:t>
            </a:r>
            <a:r>
              <a:rPr lang="es-ES" b="0" dirty="0" smtClean="0">
                <a:solidFill>
                  <a:schemeClr val="tx1"/>
                </a:solidFill>
              </a:rPr>
              <a:t>(EL)</a:t>
            </a:r>
            <a:endParaRPr lang="es-ES" b="0" dirty="0">
              <a:solidFill>
                <a:schemeClr val="tx1"/>
              </a:solidFill>
            </a:endParaRPr>
          </a:p>
          <a:p>
            <a:r>
              <a:rPr lang="es-ES" b="0" dirty="0">
                <a:solidFill>
                  <a:schemeClr val="tx1"/>
                </a:solidFill>
              </a:rPr>
              <a:t>Catherine </a:t>
            </a:r>
            <a:r>
              <a:rPr lang="es-ES" b="0" dirty="0" err="1" smtClean="0">
                <a:solidFill>
                  <a:schemeClr val="tx1"/>
                </a:solidFill>
              </a:rPr>
              <a:t>Turon</a:t>
            </a:r>
            <a:r>
              <a:rPr lang="es-ES" b="0" dirty="0" smtClean="0">
                <a:solidFill>
                  <a:schemeClr val="tx1"/>
                </a:solidFill>
              </a:rPr>
              <a:t> (FR)</a:t>
            </a:r>
            <a:endParaRPr lang="es-ES" b="0" dirty="0">
              <a:solidFill>
                <a:schemeClr val="tx1"/>
              </a:solidFill>
            </a:endParaRPr>
          </a:p>
          <a:p>
            <a:r>
              <a:rPr lang="es-ES" b="0" dirty="0" err="1">
                <a:solidFill>
                  <a:schemeClr val="tx1"/>
                </a:solidFill>
              </a:rPr>
              <a:t>Danijela</a:t>
            </a:r>
            <a:r>
              <a:rPr lang="es-ES" b="0" dirty="0">
                <a:solidFill>
                  <a:schemeClr val="tx1"/>
                </a:solidFill>
              </a:rPr>
              <a:t> </a:t>
            </a:r>
            <a:r>
              <a:rPr lang="es-ES" b="0" dirty="0" err="1" smtClean="0">
                <a:solidFill>
                  <a:schemeClr val="tx1"/>
                </a:solidFill>
              </a:rPr>
              <a:t>Birko</a:t>
            </a:r>
            <a:r>
              <a:rPr lang="es-ES" b="0" dirty="0" smtClean="0">
                <a:solidFill>
                  <a:schemeClr val="tx1"/>
                </a:solidFill>
              </a:rPr>
              <a:t> (HR)</a:t>
            </a:r>
            <a:endParaRPr lang="es-ES" b="0" dirty="0">
              <a:solidFill>
                <a:schemeClr val="tx1"/>
              </a:solidFill>
            </a:endParaRPr>
          </a:p>
          <a:p>
            <a:r>
              <a:rPr lang="es-ES" b="0" dirty="0" err="1" smtClean="0">
                <a:solidFill>
                  <a:schemeClr val="tx1"/>
                </a:solidFill>
              </a:rPr>
              <a:t>Frédéric</a:t>
            </a:r>
            <a:r>
              <a:rPr lang="es-ES" b="0" dirty="0" smtClean="0">
                <a:solidFill>
                  <a:schemeClr val="tx1"/>
                </a:solidFill>
              </a:rPr>
              <a:t> </a:t>
            </a:r>
            <a:r>
              <a:rPr lang="es-ES" b="0" dirty="0" err="1" smtClean="0">
                <a:solidFill>
                  <a:schemeClr val="tx1"/>
                </a:solidFill>
              </a:rPr>
              <a:t>Arenou</a:t>
            </a:r>
            <a:r>
              <a:rPr lang="es-ES" b="0" dirty="0">
                <a:solidFill>
                  <a:schemeClr val="tx1"/>
                </a:solidFill>
              </a:rPr>
              <a:t> </a:t>
            </a:r>
            <a:r>
              <a:rPr lang="es-ES" b="0" dirty="0" smtClean="0">
                <a:solidFill>
                  <a:schemeClr val="tx1"/>
                </a:solidFill>
              </a:rPr>
              <a:t>(FR)</a:t>
            </a:r>
            <a:endParaRPr lang="es-ES" b="0" dirty="0">
              <a:solidFill>
                <a:schemeClr val="tx1"/>
              </a:solidFill>
            </a:endParaRPr>
          </a:p>
          <a:p>
            <a:r>
              <a:rPr lang="es-ES" b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George </a:t>
            </a:r>
            <a:r>
              <a:rPr lang="es-ES" b="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Seabroke</a:t>
            </a:r>
            <a:r>
              <a:rPr lang="es-ES" b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(EN)</a:t>
            </a:r>
            <a:endParaRPr lang="es-ES" b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s-ES" b="0" dirty="0" err="1">
                <a:solidFill>
                  <a:schemeClr val="tx1"/>
                </a:solidFill>
              </a:rPr>
              <a:t>Gráinne</a:t>
            </a:r>
            <a:r>
              <a:rPr lang="es-ES" b="0" dirty="0">
                <a:solidFill>
                  <a:schemeClr val="tx1"/>
                </a:solidFill>
              </a:rPr>
              <a:t> </a:t>
            </a:r>
            <a:r>
              <a:rPr lang="es-ES" b="0" dirty="0" err="1" smtClean="0">
                <a:solidFill>
                  <a:schemeClr val="tx1"/>
                </a:solidFill>
              </a:rPr>
              <a:t>Costigan</a:t>
            </a:r>
            <a:r>
              <a:rPr lang="es-ES" b="0" dirty="0">
                <a:solidFill>
                  <a:schemeClr val="tx1"/>
                </a:solidFill>
              </a:rPr>
              <a:t> </a:t>
            </a:r>
            <a:r>
              <a:rPr lang="es-ES" b="0" dirty="0" smtClean="0">
                <a:solidFill>
                  <a:schemeClr val="tx1"/>
                </a:solidFill>
              </a:rPr>
              <a:t>(FR)</a:t>
            </a:r>
            <a:endParaRPr lang="es-ES" b="0" dirty="0">
              <a:solidFill>
                <a:schemeClr val="tx1"/>
              </a:solidFill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4716016" y="1430680"/>
            <a:ext cx="4572000" cy="440120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b="0" dirty="0" err="1">
                <a:solidFill>
                  <a:schemeClr val="tx1"/>
                </a:solidFill>
              </a:rPr>
              <a:t>Heather</a:t>
            </a:r>
            <a:r>
              <a:rPr lang="es-ES" b="0" dirty="0">
                <a:solidFill>
                  <a:schemeClr val="tx1"/>
                </a:solidFill>
              </a:rPr>
              <a:t> Campbell (EN)</a:t>
            </a:r>
          </a:p>
          <a:p>
            <a:r>
              <a:rPr lang="es-ES" b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Josep M. Carrasco (blog)</a:t>
            </a:r>
            <a:endParaRPr lang="es-ES" b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s-ES" b="0" dirty="0">
                <a:solidFill>
                  <a:schemeClr val="tx1"/>
                </a:solidFill>
              </a:rPr>
              <a:t>Maider </a:t>
            </a:r>
            <a:r>
              <a:rPr lang="es-ES" b="0" dirty="0" err="1" smtClean="0">
                <a:solidFill>
                  <a:schemeClr val="tx1"/>
                </a:solidFill>
              </a:rPr>
              <a:t>Insausti</a:t>
            </a:r>
            <a:r>
              <a:rPr lang="es-ES" b="0" dirty="0" smtClean="0">
                <a:solidFill>
                  <a:schemeClr val="tx1"/>
                </a:solidFill>
              </a:rPr>
              <a:t> (EU)</a:t>
            </a:r>
            <a:endParaRPr lang="es-ES" b="0" dirty="0">
              <a:solidFill>
                <a:schemeClr val="tx1"/>
              </a:solidFill>
            </a:endParaRPr>
          </a:p>
          <a:p>
            <a:r>
              <a:rPr lang="es-ES" b="0" dirty="0" err="1">
                <a:solidFill>
                  <a:schemeClr val="tx1"/>
                </a:solidFill>
              </a:rPr>
              <a:t>Maria</a:t>
            </a:r>
            <a:r>
              <a:rPr lang="es-ES" b="0" dirty="0">
                <a:solidFill>
                  <a:schemeClr val="tx1"/>
                </a:solidFill>
              </a:rPr>
              <a:t> </a:t>
            </a:r>
            <a:r>
              <a:rPr lang="es-ES" b="0" dirty="0" smtClean="0">
                <a:solidFill>
                  <a:schemeClr val="tx1"/>
                </a:solidFill>
              </a:rPr>
              <a:t>Teresa </a:t>
            </a:r>
            <a:r>
              <a:rPr lang="es-ES" b="0" dirty="0" err="1" smtClean="0">
                <a:solidFill>
                  <a:schemeClr val="tx1"/>
                </a:solidFill>
              </a:rPr>
              <a:t>Crosta</a:t>
            </a:r>
            <a:r>
              <a:rPr lang="es-ES" b="0" dirty="0" smtClean="0">
                <a:solidFill>
                  <a:schemeClr val="tx1"/>
                </a:solidFill>
              </a:rPr>
              <a:t> (IT)</a:t>
            </a:r>
            <a:endParaRPr lang="es-ES" b="0" dirty="0">
              <a:solidFill>
                <a:schemeClr val="tx1"/>
              </a:solidFill>
            </a:endParaRPr>
          </a:p>
          <a:p>
            <a:r>
              <a:rPr lang="es-ES" b="0" dirty="0">
                <a:solidFill>
                  <a:schemeClr val="tx1"/>
                </a:solidFill>
              </a:rPr>
              <a:t>Marusa </a:t>
            </a:r>
            <a:r>
              <a:rPr lang="es-ES" b="0" dirty="0" err="1" smtClean="0">
                <a:solidFill>
                  <a:schemeClr val="tx1"/>
                </a:solidFill>
              </a:rPr>
              <a:t>Zerjal</a:t>
            </a:r>
            <a:r>
              <a:rPr lang="es-ES" b="0" dirty="0" smtClean="0">
                <a:solidFill>
                  <a:schemeClr val="tx1"/>
                </a:solidFill>
              </a:rPr>
              <a:t> (SL)</a:t>
            </a:r>
            <a:endParaRPr lang="es-ES" b="0" dirty="0">
              <a:solidFill>
                <a:schemeClr val="tx1"/>
              </a:solidFill>
            </a:endParaRPr>
          </a:p>
          <a:p>
            <a:r>
              <a:rPr lang="es-ES" b="0" dirty="0" err="1">
                <a:solidFill>
                  <a:schemeClr val="tx1"/>
                </a:solidFill>
              </a:rPr>
              <a:t>Ryoichi</a:t>
            </a:r>
            <a:r>
              <a:rPr lang="es-ES" b="0" dirty="0">
                <a:solidFill>
                  <a:schemeClr val="tx1"/>
                </a:solidFill>
              </a:rPr>
              <a:t> </a:t>
            </a:r>
            <a:r>
              <a:rPr lang="es-ES" b="0" dirty="0" err="1" smtClean="0">
                <a:solidFill>
                  <a:schemeClr val="tx1"/>
                </a:solidFill>
              </a:rPr>
              <a:t>Nishi</a:t>
            </a:r>
            <a:r>
              <a:rPr lang="es-ES" b="0" dirty="0" smtClean="0">
                <a:solidFill>
                  <a:schemeClr val="tx1"/>
                </a:solidFill>
              </a:rPr>
              <a:t> (JP)</a:t>
            </a:r>
            <a:endParaRPr lang="es-ES" b="0" dirty="0">
              <a:solidFill>
                <a:schemeClr val="tx1"/>
              </a:solidFill>
            </a:endParaRPr>
          </a:p>
          <a:p>
            <a:r>
              <a:rPr lang="es-ES" b="0" dirty="0">
                <a:solidFill>
                  <a:schemeClr val="tx1"/>
                </a:solidFill>
              </a:rPr>
              <a:t>Stefan </a:t>
            </a:r>
            <a:r>
              <a:rPr lang="es-ES" b="0" dirty="0" err="1" smtClean="0">
                <a:solidFill>
                  <a:schemeClr val="tx1"/>
                </a:solidFill>
              </a:rPr>
              <a:t>Jordan</a:t>
            </a:r>
            <a:r>
              <a:rPr lang="es-ES" b="0" dirty="0">
                <a:solidFill>
                  <a:schemeClr val="tx1"/>
                </a:solidFill>
              </a:rPr>
              <a:t> </a:t>
            </a:r>
            <a:r>
              <a:rPr lang="es-ES" b="0" dirty="0" smtClean="0">
                <a:solidFill>
                  <a:schemeClr val="tx1"/>
                </a:solidFill>
              </a:rPr>
              <a:t>(DE)</a:t>
            </a:r>
            <a:endParaRPr lang="es-ES" b="0" dirty="0">
              <a:solidFill>
                <a:schemeClr val="tx1"/>
              </a:solidFill>
            </a:endParaRPr>
          </a:p>
          <a:p>
            <a:r>
              <a:rPr lang="es-ES" b="0" dirty="0" err="1">
                <a:solidFill>
                  <a:schemeClr val="tx1"/>
                </a:solidFill>
              </a:rPr>
              <a:t>Tomaz</a:t>
            </a:r>
            <a:r>
              <a:rPr lang="es-ES" b="0" dirty="0">
                <a:solidFill>
                  <a:schemeClr val="tx1"/>
                </a:solidFill>
              </a:rPr>
              <a:t> </a:t>
            </a:r>
            <a:r>
              <a:rPr lang="es-ES" b="0" dirty="0" err="1" smtClean="0">
                <a:solidFill>
                  <a:schemeClr val="tx1"/>
                </a:solidFill>
              </a:rPr>
              <a:t>Zwitter</a:t>
            </a:r>
            <a:r>
              <a:rPr lang="es-ES" b="0" dirty="0" smtClean="0">
                <a:solidFill>
                  <a:schemeClr val="tx1"/>
                </a:solidFill>
              </a:rPr>
              <a:t> (SL)</a:t>
            </a:r>
            <a:endParaRPr lang="es-ES" b="0" dirty="0">
              <a:solidFill>
                <a:schemeClr val="tx1"/>
              </a:solidFill>
            </a:endParaRPr>
          </a:p>
          <a:p>
            <a:r>
              <a:rPr lang="es-ES" b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Toni </a:t>
            </a:r>
            <a:r>
              <a:rPr lang="es-ES" b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Santana-Ros (blog)</a:t>
            </a:r>
            <a:endParaRPr lang="es-ES" b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s-ES" b="0" dirty="0" err="1" smtClean="0">
                <a:solidFill>
                  <a:schemeClr val="tx1"/>
                </a:solidFill>
              </a:rPr>
              <a:t>Yoshiyuki</a:t>
            </a:r>
            <a:r>
              <a:rPr lang="es-ES" b="0" dirty="0">
                <a:solidFill>
                  <a:schemeClr val="tx1"/>
                </a:solidFill>
              </a:rPr>
              <a:t> </a:t>
            </a:r>
            <a:r>
              <a:rPr lang="es-ES" b="0" dirty="0" err="1" smtClean="0">
                <a:solidFill>
                  <a:schemeClr val="tx1"/>
                </a:solidFill>
              </a:rPr>
              <a:t>Yamada</a:t>
            </a:r>
            <a:r>
              <a:rPr lang="es-ES" b="0" dirty="0" smtClean="0">
                <a:solidFill>
                  <a:schemeClr val="tx1"/>
                </a:solidFill>
              </a:rPr>
              <a:t> (JP)</a:t>
            </a:r>
            <a:endParaRPr lang="es-ES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0485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4000" dirty="0" err="1">
                <a:solidFill>
                  <a:srgbClr val="429ED0"/>
                </a:solidFill>
                <a:effectLst/>
              </a:rPr>
              <a:t>Outline</a:t>
            </a:r>
            <a:endParaRPr lang="es-ES" sz="4000" dirty="0">
              <a:solidFill>
                <a:srgbClr val="429ED0"/>
              </a:solidFill>
              <a:effectLst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539552" y="1340768"/>
            <a:ext cx="8064896" cy="38597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es-ES" b="0" dirty="0">
                <a:solidFill>
                  <a:srgbClr val="0D88A5"/>
                </a:solidFill>
              </a:rPr>
              <a:t>WP7 </a:t>
            </a:r>
            <a:r>
              <a:rPr lang="es-ES" b="0" dirty="0" err="1">
                <a:solidFill>
                  <a:srgbClr val="0D88A5"/>
                </a:solidFill>
              </a:rPr>
              <a:t>Overview</a:t>
            </a:r>
            <a:endParaRPr lang="es-ES" b="0" dirty="0">
              <a:solidFill>
                <a:srgbClr val="0D88A5"/>
              </a:solidFill>
            </a:endParaRPr>
          </a:p>
          <a:p>
            <a:pPr marL="514350" indent="-514350">
              <a:lnSpc>
                <a:spcPct val="1500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es-ES" b="0" dirty="0" err="1">
                <a:solidFill>
                  <a:srgbClr val="0D88A5"/>
                </a:solidFill>
              </a:rPr>
              <a:t>Main</a:t>
            </a:r>
            <a:r>
              <a:rPr lang="es-ES" b="0" dirty="0">
                <a:solidFill>
                  <a:srgbClr val="0D88A5"/>
                </a:solidFill>
              </a:rPr>
              <a:t> </a:t>
            </a:r>
            <a:r>
              <a:rPr lang="es-ES" b="0" dirty="0" err="1">
                <a:solidFill>
                  <a:srgbClr val="0D88A5"/>
                </a:solidFill>
              </a:rPr>
              <a:t>Outreach</a:t>
            </a:r>
            <a:r>
              <a:rPr lang="es-ES" b="0" dirty="0">
                <a:solidFill>
                  <a:srgbClr val="0D88A5"/>
                </a:solidFill>
              </a:rPr>
              <a:t> </a:t>
            </a:r>
            <a:r>
              <a:rPr lang="es-ES" b="0" dirty="0" err="1">
                <a:solidFill>
                  <a:srgbClr val="0D88A5"/>
                </a:solidFill>
              </a:rPr>
              <a:t>Activities</a:t>
            </a:r>
            <a:endParaRPr lang="es-ES" b="0" dirty="0">
              <a:solidFill>
                <a:srgbClr val="0D88A5"/>
              </a:solidFill>
            </a:endParaRPr>
          </a:p>
          <a:p>
            <a:pPr marL="514350" indent="-514350">
              <a:lnSpc>
                <a:spcPct val="1500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es-ES" b="0" dirty="0" err="1">
                <a:solidFill>
                  <a:srgbClr val="0D88A5"/>
                </a:solidFill>
              </a:rPr>
              <a:t>Gaiaverse</a:t>
            </a:r>
            <a:r>
              <a:rPr lang="es-ES" b="0" dirty="0">
                <a:solidFill>
                  <a:srgbClr val="0D88A5"/>
                </a:solidFill>
              </a:rPr>
              <a:t> </a:t>
            </a:r>
            <a:r>
              <a:rPr lang="es-ES" b="0" dirty="0" err="1">
                <a:solidFill>
                  <a:srgbClr val="0D88A5"/>
                </a:solidFill>
              </a:rPr>
              <a:t>Roadmap</a:t>
            </a:r>
            <a:endParaRPr lang="es-ES" b="0" dirty="0">
              <a:solidFill>
                <a:srgbClr val="0D88A5"/>
              </a:solidFill>
            </a:endParaRPr>
          </a:p>
          <a:p>
            <a:pPr marL="514350" indent="-514350">
              <a:lnSpc>
                <a:spcPct val="1500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es-ES" b="0" dirty="0" err="1">
                <a:solidFill>
                  <a:srgbClr val="0D88A5"/>
                </a:solidFill>
              </a:rPr>
              <a:t>The</a:t>
            </a:r>
            <a:r>
              <a:rPr lang="es-ES" b="0" dirty="0">
                <a:solidFill>
                  <a:srgbClr val="0D88A5"/>
                </a:solidFill>
              </a:rPr>
              <a:t> </a:t>
            </a:r>
            <a:r>
              <a:rPr lang="es-ES" b="0" dirty="0" err="1">
                <a:solidFill>
                  <a:srgbClr val="0D88A5"/>
                </a:solidFill>
              </a:rPr>
              <a:t>Gaiaverse</a:t>
            </a:r>
            <a:r>
              <a:rPr lang="es-ES" b="0" dirty="0">
                <a:solidFill>
                  <a:srgbClr val="0D88A5"/>
                </a:solidFill>
              </a:rPr>
              <a:t> </a:t>
            </a:r>
            <a:r>
              <a:rPr lang="es-ES" b="0" dirty="0" smtClean="0">
                <a:solidFill>
                  <a:srgbClr val="0D88A5"/>
                </a:solidFill>
              </a:rPr>
              <a:t>Portal</a:t>
            </a:r>
          </a:p>
          <a:p>
            <a:pPr marL="514350" indent="-514350">
              <a:lnSpc>
                <a:spcPct val="1500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es-ES" b="0" dirty="0" err="1" smtClean="0">
                <a:solidFill>
                  <a:srgbClr val="0D88A5"/>
                </a:solidFill>
              </a:rPr>
              <a:t>Gaiaverse</a:t>
            </a:r>
            <a:r>
              <a:rPr lang="es-ES" b="0" dirty="0" smtClean="0">
                <a:solidFill>
                  <a:srgbClr val="0D88A5"/>
                </a:solidFill>
              </a:rPr>
              <a:t> </a:t>
            </a:r>
            <a:r>
              <a:rPr lang="es-ES" b="0" dirty="0">
                <a:solidFill>
                  <a:srgbClr val="0D88A5"/>
                </a:solidFill>
              </a:rPr>
              <a:t>Twitter </a:t>
            </a:r>
            <a:r>
              <a:rPr lang="es-ES" b="0" dirty="0" err="1" smtClean="0">
                <a:solidFill>
                  <a:srgbClr val="0D88A5"/>
                </a:solidFill>
              </a:rPr>
              <a:t>Profile</a:t>
            </a:r>
            <a:endParaRPr lang="es-ES" b="0" dirty="0" smtClean="0">
              <a:solidFill>
                <a:srgbClr val="0D88A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8167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" y="2333896"/>
            <a:ext cx="8991336" cy="1311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sz="4400" dirty="0" smtClean="0">
                <a:solidFill>
                  <a:schemeClr val="bg1">
                    <a:lumMod val="50000"/>
                  </a:schemeClr>
                </a:solidFill>
              </a:rPr>
              <a:t>THANK YOU!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sz="4400" dirty="0" smtClean="0">
                <a:solidFill>
                  <a:schemeClr val="bg1">
                    <a:lumMod val="50000"/>
                  </a:schemeClr>
                </a:solidFill>
              </a:rPr>
              <a:t>Comments? Questions?</a:t>
            </a:r>
          </a:p>
        </p:txBody>
      </p:sp>
    </p:spTree>
    <p:extLst>
      <p:ext uri="{BB962C8B-B14F-4D97-AF65-F5344CB8AC3E}">
        <p14:creationId xmlns:p14="http://schemas.microsoft.com/office/powerpoint/2010/main" val="380919951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14890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Título"/>
          <p:cNvSpPr txBox="1"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s-ES" sz="2800" dirty="0">
                <a:solidFill>
                  <a:srgbClr val="429ED0"/>
                </a:solidFill>
                <a:effectLst/>
              </a:rPr>
              <a:t>5</a:t>
            </a:r>
            <a:r>
              <a:rPr lang="es-ES" sz="2800" dirty="0" smtClean="0">
                <a:solidFill>
                  <a:srgbClr val="429ED0"/>
                </a:solidFill>
                <a:effectLst/>
              </a:rPr>
              <a:t>.4</a:t>
            </a:r>
            <a:r>
              <a:rPr lang="es-ES" sz="2800" dirty="0">
                <a:solidFill>
                  <a:srgbClr val="429ED0"/>
                </a:solidFill>
                <a:effectLst/>
              </a:rPr>
              <a:t>. Twitter </a:t>
            </a:r>
            <a:r>
              <a:rPr lang="es-ES" sz="2800" dirty="0" err="1">
                <a:solidFill>
                  <a:srgbClr val="429ED0"/>
                </a:solidFill>
                <a:effectLst/>
              </a:rPr>
              <a:t>Analytics</a:t>
            </a:r>
            <a:endParaRPr lang="es-ES" sz="2800" dirty="0">
              <a:solidFill>
                <a:srgbClr val="429ED0"/>
              </a:solidFill>
              <a:effectLst/>
            </a:endParaRPr>
          </a:p>
        </p:txBody>
      </p:sp>
      <p:graphicFrame>
        <p:nvGraphicFramePr>
          <p:cNvPr id="4" name="5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70892047"/>
              </p:ext>
            </p:extLst>
          </p:nvPr>
        </p:nvGraphicFramePr>
        <p:xfrm>
          <a:off x="2267744" y="1002451"/>
          <a:ext cx="4320480" cy="25922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279735" y="1002450"/>
            <a:ext cx="11689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dirty="0">
                <a:solidFill>
                  <a:srgbClr val="DF5D69"/>
                </a:solidFill>
                <a:latin typeface="+mn-lt"/>
              </a:rPr>
              <a:t>Country</a:t>
            </a:r>
          </a:p>
        </p:txBody>
      </p:sp>
      <p:graphicFrame>
        <p:nvGraphicFramePr>
          <p:cNvPr id="7" name="6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09421052"/>
              </p:ext>
            </p:extLst>
          </p:nvPr>
        </p:nvGraphicFramePr>
        <p:xfrm>
          <a:off x="2384884" y="3789997"/>
          <a:ext cx="4374232" cy="26245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" name="8 CuadroTexto"/>
          <p:cNvSpPr txBox="1"/>
          <p:nvPr/>
        </p:nvSpPr>
        <p:spPr>
          <a:xfrm>
            <a:off x="290716" y="3536949"/>
            <a:ext cx="13981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dirty="0" err="1">
                <a:solidFill>
                  <a:srgbClr val="DF5D69"/>
                </a:solidFill>
                <a:latin typeface="+mn-lt"/>
              </a:rPr>
              <a:t>Language</a:t>
            </a:r>
            <a:endParaRPr lang="es-ES" sz="2000" dirty="0">
              <a:solidFill>
                <a:srgbClr val="DF5D6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981986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1 Título"/>
          <p:cNvSpPr txBox="1">
            <a:spLocks/>
          </p:cNvSpPr>
          <p:nvPr/>
        </p:nvSpPr>
        <p:spPr>
          <a:xfrm>
            <a:off x="457200" y="6616"/>
            <a:ext cx="8229600" cy="7780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s-ES" sz="2800" dirty="0" smtClean="0">
                <a:solidFill>
                  <a:srgbClr val="429ED0"/>
                </a:solidFill>
              </a:rPr>
              <a:t>5.3</a:t>
            </a:r>
            <a:r>
              <a:rPr lang="es-ES" sz="2800" dirty="0">
                <a:solidFill>
                  <a:srgbClr val="429ED0"/>
                </a:solidFill>
              </a:rPr>
              <a:t>. Twitter </a:t>
            </a:r>
            <a:r>
              <a:rPr lang="es-ES" sz="2800" dirty="0" err="1">
                <a:solidFill>
                  <a:srgbClr val="429ED0"/>
                </a:solidFill>
              </a:rPr>
              <a:t>Analytics</a:t>
            </a:r>
            <a:endParaRPr lang="es-ES" sz="2800" dirty="0">
              <a:solidFill>
                <a:srgbClr val="429ED0"/>
              </a:solidFill>
            </a:endParaRPr>
          </a:p>
        </p:txBody>
      </p:sp>
      <p:cxnSp>
        <p:nvCxnSpPr>
          <p:cNvPr id="5" name="4 Conector recto de flecha"/>
          <p:cNvCxnSpPr/>
          <p:nvPr/>
        </p:nvCxnSpPr>
        <p:spPr>
          <a:xfrm>
            <a:off x="5154337" y="1661152"/>
            <a:ext cx="0" cy="39604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12 CuadroTexto"/>
          <p:cNvSpPr txBox="1"/>
          <p:nvPr/>
        </p:nvSpPr>
        <p:spPr>
          <a:xfrm>
            <a:off x="4860032" y="1137932"/>
            <a:ext cx="936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solidFill>
                  <a:srgbClr val="FF0000"/>
                </a:solidFill>
              </a:rPr>
              <a:t>+5%</a:t>
            </a:r>
            <a:r>
              <a:rPr lang="es-ES" dirty="0" smtClean="0">
                <a:solidFill>
                  <a:srgbClr val="FF0000"/>
                </a:solidFill>
              </a:rPr>
              <a:t> </a:t>
            </a:r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14" name="AutoShape 4" descr="Part_2.5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5" name="AutoShape 6" descr="Part_2.5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6" name="AutoShape 8" descr="Part_2.5.p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7" name="AutoShape 10" descr="Part_2.5.pn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0" name="19 CuadroTexto"/>
          <p:cNvSpPr txBox="1"/>
          <p:nvPr/>
        </p:nvSpPr>
        <p:spPr>
          <a:xfrm>
            <a:off x="324619" y="876322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 sz="180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r>
              <a:rPr lang="es-ES" sz="1800" dirty="0" err="1">
                <a:solidFill>
                  <a:srgbClr val="DF5D69"/>
                </a:solidFill>
                <a:latin typeface="+mn-lt"/>
              </a:rPr>
              <a:t>Gender</a:t>
            </a:r>
            <a:endParaRPr lang="es-ES" sz="1800" dirty="0">
              <a:solidFill>
                <a:srgbClr val="DF5D69"/>
              </a:solidFill>
              <a:latin typeface="+mn-lt"/>
            </a:endParaRPr>
          </a:p>
        </p:txBody>
      </p:sp>
      <p:sp>
        <p:nvSpPr>
          <p:cNvPr id="31" name="30 CuadroTexto"/>
          <p:cNvSpPr txBox="1"/>
          <p:nvPr/>
        </p:nvSpPr>
        <p:spPr>
          <a:xfrm>
            <a:off x="315562" y="3410821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 sz="180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r>
              <a:rPr lang="es-ES" sz="1800" dirty="0" err="1">
                <a:solidFill>
                  <a:srgbClr val="DF5D69"/>
                </a:solidFill>
                <a:latin typeface="+mn-lt"/>
              </a:rPr>
              <a:t>Age</a:t>
            </a:r>
            <a:endParaRPr lang="es-ES" sz="1800" dirty="0">
              <a:solidFill>
                <a:srgbClr val="DF5D69"/>
              </a:solidFill>
              <a:latin typeface="+mn-lt"/>
            </a:endParaRPr>
          </a:p>
        </p:txBody>
      </p:sp>
      <p:graphicFrame>
        <p:nvGraphicFramePr>
          <p:cNvPr id="18" name="2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40830050"/>
              </p:ext>
            </p:extLst>
          </p:nvPr>
        </p:nvGraphicFramePr>
        <p:xfrm>
          <a:off x="2123728" y="867676"/>
          <a:ext cx="45339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9" name="4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55707129"/>
              </p:ext>
            </p:extLst>
          </p:nvPr>
        </p:nvGraphicFramePr>
        <p:xfrm>
          <a:off x="1835696" y="3767948"/>
          <a:ext cx="5184576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891809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4000" dirty="0" smtClean="0">
                <a:solidFill>
                  <a:srgbClr val="429ED0"/>
                </a:solidFill>
                <a:effectLst/>
              </a:rPr>
              <a:t>1. WP7 </a:t>
            </a:r>
            <a:r>
              <a:rPr lang="es-ES" sz="4000" dirty="0" err="1">
                <a:solidFill>
                  <a:srgbClr val="429ED0"/>
                </a:solidFill>
                <a:effectLst/>
              </a:rPr>
              <a:t>Overview</a:t>
            </a:r>
            <a:endParaRPr lang="es-ES" sz="4000" dirty="0">
              <a:solidFill>
                <a:srgbClr val="429ED0"/>
              </a:solidFill>
              <a:effectLst/>
            </a:endParaRPr>
          </a:p>
        </p:txBody>
      </p:sp>
      <p:sp>
        <p:nvSpPr>
          <p:cNvPr id="4" name="3 Marcador de texto"/>
          <p:cNvSpPr txBox="1">
            <a:spLocks/>
          </p:cNvSpPr>
          <p:nvPr/>
        </p:nvSpPr>
        <p:spPr>
          <a:xfrm>
            <a:off x="323530" y="1556792"/>
            <a:ext cx="8065174" cy="489654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>
              <a:spcBef>
                <a:spcPct val="0"/>
              </a:spcBef>
              <a:spcAft>
                <a:spcPts val="600"/>
              </a:spcAft>
            </a:pPr>
            <a:r>
              <a:rPr lang="en-US" sz="2000" b="0" dirty="0">
                <a:solidFill>
                  <a:srgbClr val="0D88A5"/>
                </a:solidFill>
                <a:latin typeface="Arial" pitchFamily="34" charset="0"/>
              </a:rPr>
              <a:t>Development and implementation of the basic infrastructure for the community portal (hardware, content management system, design, etc.).</a:t>
            </a:r>
          </a:p>
          <a:p>
            <a:pPr marL="457200">
              <a:spcBef>
                <a:spcPct val="0"/>
              </a:spcBef>
              <a:spcAft>
                <a:spcPts val="600"/>
              </a:spcAft>
            </a:pPr>
            <a:r>
              <a:rPr lang="en-US" sz="2000" b="0" dirty="0">
                <a:solidFill>
                  <a:srgbClr val="0D88A5"/>
                </a:solidFill>
                <a:latin typeface="Arial" pitchFamily="34" charset="0"/>
              </a:rPr>
              <a:t>Covering </a:t>
            </a:r>
            <a:r>
              <a:rPr lang="en-US" sz="2000" b="0" dirty="0" smtClean="0">
                <a:solidFill>
                  <a:srgbClr val="0D88A5"/>
                </a:solidFill>
                <a:latin typeface="Arial" pitchFamily="34" charset="0"/>
              </a:rPr>
              <a:t>community </a:t>
            </a:r>
            <a:r>
              <a:rPr lang="en-US" sz="2000" b="0" dirty="0">
                <a:solidFill>
                  <a:srgbClr val="0D88A5"/>
                </a:solidFill>
                <a:latin typeface="Arial" pitchFamily="34" charset="0"/>
              </a:rPr>
              <a:t>portal, outreach and academic activities. </a:t>
            </a:r>
          </a:p>
          <a:p>
            <a:pPr marL="457200">
              <a:spcBef>
                <a:spcPct val="0"/>
              </a:spcBef>
            </a:pPr>
            <a:r>
              <a:rPr lang="en-US" sz="2000" b="0" dirty="0">
                <a:solidFill>
                  <a:srgbClr val="0D88A5"/>
                </a:solidFill>
                <a:latin typeface="Arial" pitchFamily="34" charset="0"/>
              </a:rPr>
              <a:t>Development of some tools for outreach and academic activities. </a:t>
            </a: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1" t="10910" r="8115" b="10602"/>
          <a:stretch/>
        </p:blipFill>
        <p:spPr>
          <a:xfrm>
            <a:off x="232677" y="3912759"/>
            <a:ext cx="4187030" cy="2052000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46"/>
          <a:stretch/>
        </p:blipFill>
        <p:spPr>
          <a:xfrm>
            <a:off x="4664081" y="3964254"/>
            <a:ext cx="3724623" cy="19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432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4000" dirty="0" smtClean="0">
                <a:solidFill>
                  <a:srgbClr val="429ED0"/>
                </a:solidFill>
                <a:effectLst/>
              </a:rPr>
              <a:t>2. </a:t>
            </a:r>
            <a:r>
              <a:rPr lang="es-ES" sz="4000" dirty="0" err="1" smtClean="0">
                <a:solidFill>
                  <a:srgbClr val="429ED0"/>
                </a:solidFill>
                <a:effectLst/>
              </a:rPr>
              <a:t>Main</a:t>
            </a:r>
            <a:r>
              <a:rPr lang="es-ES" sz="4000" dirty="0" smtClean="0">
                <a:solidFill>
                  <a:srgbClr val="429ED0"/>
                </a:solidFill>
                <a:effectLst/>
              </a:rPr>
              <a:t> </a:t>
            </a:r>
            <a:r>
              <a:rPr lang="es-ES" sz="4000" dirty="0" err="1">
                <a:solidFill>
                  <a:srgbClr val="429ED0"/>
                </a:solidFill>
                <a:effectLst/>
              </a:rPr>
              <a:t>Outreach</a:t>
            </a:r>
            <a:r>
              <a:rPr lang="es-ES" sz="4000" dirty="0">
                <a:solidFill>
                  <a:srgbClr val="429ED0"/>
                </a:solidFill>
                <a:effectLst/>
              </a:rPr>
              <a:t> </a:t>
            </a:r>
            <a:r>
              <a:rPr lang="es-ES" sz="4000" dirty="0" err="1">
                <a:solidFill>
                  <a:srgbClr val="429ED0"/>
                </a:solidFill>
                <a:effectLst/>
              </a:rPr>
              <a:t>Activities</a:t>
            </a:r>
            <a:endParaRPr lang="es-ES" sz="4000" dirty="0">
              <a:solidFill>
                <a:srgbClr val="429ED0"/>
              </a:solidFill>
              <a:effectLst/>
            </a:endParaRPr>
          </a:p>
        </p:txBody>
      </p:sp>
      <p:sp>
        <p:nvSpPr>
          <p:cNvPr id="4" name="3 Marcador de texto"/>
          <p:cNvSpPr txBox="1">
            <a:spLocks/>
          </p:cNvSpPr>
          <p:nvPr/>
        </p:nvSpPr>
        <p:spPr>
          <a:xfrm>
            <a:off x="457200" y="1268760"/>
            <a:ext cx="8219256" cy="518457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600"/>
              </a:spcAft>
            </a:pPr>
            <a:r>
              <a:rPr lang="en-US" sz="2000" b="0" dirty="0">
                <a:solidFill>
                  <a:srgbClr val="0D88A5"/>
                </a:solidFill>
                <a:latin typeface="Arial" pitchFamily="34" charset="0"/>
              </a:rPr>
              <a:t>Several local outreach activities have been organized within the project and especially with the occasion of DR1, </a:t>
            </a:r>
            <a:r>
              <a:rPr lang="en-US" sz="2000" b="0" dirty="0" smtClean="0">
                <a:solidFill>
                  <a:srgbClr val="0D88A5"/>
                </a:solidFill>
                <a:latin typeface="Arial" pitchFamily="34" charset="0"/>
              </a:rPr>
              <a:t>by all the GENIUS nodes, such </a:t>
            </a:r>
            <a:r>
              <a:rPr lang="en-US" sz="2000" b="0" dirty="0">
                <a:solidFill>
                  <a:srgbClr val="0D88A5"/>
                </a:solidFill>
                <a:latin typeface="Arial" pitchFamily="34" charset="0"/>
              </a:rPr>
              <a:t>as</a:t>
            </a:r>
            <a:r>
              <a:rPr lang="en-US" sz="2000" b="0" dirty="0" smtClean="0">
                <a:solidFill>
                  <a:srgbClr val="0D88A5"/>
                </a:solidFill>
                <a:latin typeface="Arial" pitchFamily="34" charset="0"/>
              </a:rPr>
              <a:t>:</a:t>
            </a:r>
          </a:p>
          <a:p>
            <a:pPr lvl="1" fontAlgn="auto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0" dirty="0">
                <a:solidFill>
                  <a:srgbClr val="0D88A5"/>
                </a:solidFill>
                <a:latin typeface="Arial" pitchFamily="34" charset="0"/>
              </a:rPr>
              <a:t>Presentations</a:t>
            </a:r>
          </a:p>
          <a:p>
            <a:pPr lvl="1" fontAlgn="auto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0" dirty="0">
                <a:solidFill>
                  <a:srgbClr val="0D88A5"/>
                </a:solidFill>
                <a:latin typeface="Arial" pitchFamily="34" charset="0"/>
              </a:rPr>
              <a:t>Talks for </a:t>
            </a:r>
            <a:r>
              <a:rPr lang="en-US" sz="2000" b="0" dirty="0" smtClean="0">
                <a:solidFill>
                  <a:srgbClr val="0D88A5"/>
                </a:solidFill>
                <a:latin typeface="Arial" pitchFamily="34" charset="0"/>
              </a:rPr>
              <a:t>students</a:t>
            </a:r>
            <a:endParaRPr lang="en-US" sz="2000" b="0" dirty="0">
              <a:solidFill>
                <a:srgbClr val="0D88A5"/>
              </a:solidFill>
              <a:latin typeface="Arial" pitchFamily="34" charset="0"/>
            </a:endParaRP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4102" y="3567201"/>
            <a:ext cx="3682819" cy="2448000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329" y="3567201"/>
            <a:ext cx="3656289" cy="24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014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4000" dirty="0" smtClean="0">
                <a:solidFill>
                  <a:srgbClr val="429ED0"/>
                </a:solidFill>
                <a:effectLst/>
              </a:rPr>
              <a:t>2. </a:t>
            </a:r>
            <a:r>
              <a:rPr lang="es-ES" sz="4000" dirty="0" err="1" smtClean="0">
                <a:solidFill>
                  <a:srgbClr val="429ED0"/>
                </a:solidFill>
                <a:effectLst/>
              </a:rPr>
              <a:t>Main</a:t>
            </a:r>
            <a:r>
              <a:rPr lang="es-ES" sz="4000" dirty="0" smtClean="0">
                <a:solidFill>
                  <a:srgbClr val="429ED0"/>
                </a:solidFill>
                <a:effectLst/>
              </a:rPr>
              <a:t> </a:t>
            </a:r>
            <a:r>
              <a:rPr lang="es-ES" sz="4000" dirty="0" err="1">
                <a:solidFill>
                  <a:srgbClr val="429ED0"/>
                </a:solidFill>
                <a:effectLst/>
              </a:rPr>
              <a:t>Outreach</a:t>
            </a:r>
            <a:r>
              <a:rPr lang="es-ES" sz="4000" dirty="0">
                <a:solidFill>
                  <a:srgbClr val="429ED0"/>
                </a:solidFill>
                <a:effectLst/>
              </a:rPr>
              <a:t> </a:t>
            </a:r>
            <a:r>
              <a:rPr lang="es-ES" sz="4000" dirty="0" err="1">
                <a:solidFill>
                  <a:srgbClr val="429ED0"/>
                </a:solidFill>
                <a:effectLst/>
              </a:rPr>
              <a:t>Activities</a:t>
            </a:r>
            <a:endParaRPr lang="es-ES" sz="4000" dirty="0">
              <a:solidFill>
                <a:srgbClr val="429ED0"/>
              </a:solidFill>
              <a:effectLst/>
            </a:endParaRPr>
          </a:p>
        </p:txBody>
      </p:sp>
      <p:sp>
        <p:nvSpPr>
          <p:cNvPr id="4" name="3 Marcador de texto"/>
          <p:cNvSpPr txBox="1">
            <a:spLocks/>
          </p:cNvSpPr>
          <p:nvPr/>
        </p:nvSpPr>
        <p:spPr>
          <a:xfrm>
            <a:off x="19730" y="1268760"/>
            <a:ext cx="8944758" cy="489654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fontAlgn="auto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0" dirty="0" smtClean="0">
                <a:solidFill>
                  <a:srgbClr val="0D88A5"/>
                </a:solidFill>
                <a:latin typeface="Arial" pitchFamily="34" charset="0"/>
              </a:rPr>
              <a:t>Videos</a:t>
            </a:r>
            <a:endParaRPr lang="en-US" sz="2000" b="0" dirty="0">
              <a:solidFill>
                <a:srgbClr val="0D88A5"/>
              </a:solidFill>
              <a:latin typeface="Arial" pitchFamily="34" charset="0"/>
            </a:endParaRPr>
          </a:p>
          <a:p>
            <a:pPr lvl="1" fontAlgn="auto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0" dirty="0">
                <a:solidFill>
                  <a:srgbClr val="0D88A5"/>
                </a:solidFill>
                <a:latin typeface="Arial" pitchFamily="34" charset="0"/>
              </a:rPr>
              <a:t>Press releases</a:t>
            </a:r>
          </a:p>
          <a:p>
            <a:pPr lvl="1" fontAlgn="auto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0" dirty="0">
                <a:solidFill>
                  <a:srgbClr val="0D88A5"/>
                </a:solidFill>
                <a:latin typeface="Arial" pitchFamily="34" charset="0"/>
              </a:rPr>
              <a:t>Courses </a:t>
            </a:r>
            <a:r>
              <a:rPr lang="en-US" sz="2000" b="0" dirty="0">
                <a:solidFill>
                  <a:srgbClr val="0D88A5"/>
                </a:solidFill>
                <a:latin typeface="Arial" pitchFamily="34" charset="0"/>
              </a:rPr>
              <a:t>on outreach:</a:t>
            </a:r>
          </a:p>
          <a:p>
            <a:pPr lvl="2" fontAlgn="auto">
              <a:spcAft>
                <a:spcPts val="600"/>
              </a:spcAft>
            </a:pPr>
            <a:r>
              <a:rPr lang="en-US" sz="1800" b="0" dirty="0" smtClean="0">
                <a:solidFill>
                  <a:srgbClr val="0D88A5"/>
                </a:solidFill>
                <a:latin typeface="Arial" pitchFamily="34" charset="0"/>
              </a:rPr>
              <a:t>DPAC </a:t>
            </a:r>
            <a:r>
              <a:rPr lang="en-US" sz="1800" b="0" dirty="0">
                <a:solidFill>
                  <a:srgbClr val="0D88A5"/>
                </a:solidFill>
                <a:latin typeface="Arial" pitchFamily="34" charset="0"/>
              </a:rPr>
              <a:t>Consortium Meeting, Leiden, 16-20 November 2015</a:t>
            </a:r>
          </a:p>
          <a:p>
            <a:pPr lvl="2" fontAlgn="auto">
              <a:spcAft>
                <a:spcPts val="600"/>
              </a:spcAft>
            </a:pPr>
            <a:r>
              <a:rPr lang="en-US" sz="1800" b="0" dirty="0" smtClean="0">
                <a:solidFill>
                  <a:srgbClr val="0D88A5"/>
                </a:solidFill>
                <a:latin typeface="Arial" pitchFamily="34" charset="0"/>
              </a:rPr>
              <a:t>2nd DPAC </a:t>
            </a:r>
            <a:r>
              <a:rPr lang="en-US" sz="1800" b="0" dirty="0">
                <a:solidFill>
                  <a:srgbClr val="0D88A5"/>
                </a:solidFill>
                <a:latin typeface="Arial" pitchFamily="34" charset="0"/>
              </a:rPr>
              <a:t>Consortium Meeting, </a:t>
            </a:r>
            <a:r>
              <a:rPr lang="en-US" sz="1800" b="0" dirty="0" err="1">
                <a:solidFill>
                  <a:srgbClr val="0D88A5"/>
                </a:solidFill>
                <a:latin typeface="Arial" pitchFamily="34" charset="0"/>
              </a:rPr>
              <a:t>Sitges</a:t>
            </a:r>
            <a:r>
              <a:rPr lang="en-US" sz="1800" b="0" dirty="0">
                <a:solidFill>
                  <a:srgbClr val="0D88A5"/>
                </a:solidFill>
                <a:latin typeface="Arial" pitchFamily="34" charset="0"/>
              </a:rPr>
              <a:t> (Barcelona), 23-27 January 2017</a:t>
            </a:r>
          </a:p>
          <a:p>
            <a:pPr lvl="1" fontAlgn="auto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b="0" dirty="0">
              <a:solidFill>
                <a:srgbClr val="0D88A5"/>
              </a:solidFill>
              <a:latin typeface="Arial" pitchFamily="34" charset="0"/>
            </a:endParaRPr>
          </a:p>
          <a:p>
            <a:pPr lvl="1" fontAlgn="auto">
              <a:spcAft>
                <a:spcPts val="600"/>
              </a:spcAft>
            </a:pPr>
            <a:endParaRPr lang="en-US" sz="1800" b="0" dirty="0">
              <a:solidFill>
                <a:srgbClr val="0D88A5"/>
              </a:solidFill>
              <a:latin typeface="Arial" pitchFamily="34" charset="0"/>
            </a:endParaRPr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970" r="34985" b="7871"/>
          <a:stretch/>
        </p:blipFill>
        <p:spPr>
          <a:xfrm>
            <a:off x="4002957" y="4129078"/>
            <a:ext cx="5010951" cy="2124000"/>
          </a:xfrm>
          <a:prstGeom prst="rect">
            <a:avLst/>
          </a:prstGeom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50" y="4119429"/>
            <a:ext cx="3829585" cy="2172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492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43" r="6362"/>
          <a:stretch/>
        </p:blipFill>
        <p:spPr bwMode="auto">
          <a:xfrm>
            <a:off x="2051867" y="-36228"/>
            <a:ext cx="7102884" cy="6600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7" name="6 Grupo"/>
          <p:cNvGrpSpPr/>
          <p:nvPr/>
        </p:nvGrpSpPr>
        <p:grpSpPr>
          <a:xfrm>
            <a:off x="3904185" y="-20846"/>
            <a:ext cx="5004000" cy="6553071"/>
            <a:chOff x="899592" y="-26474"/>
            <a:chExt cx="6552254" cy="9763596"/>
          </a:xfrm>
        </p:grpSpPr>
        <p:pic>
          <p:nvPicPr>
            <p:cNvPr id="48" name="Picture 2">
              <a:hlinkClick r:id="rId3" action="ppaction://program"/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228" r="21270" b="14244"/>
            <a:stretch/>
          </p:blipFill>
          <p:spPr bwMode="auto">
            <a:xfrm>
              <a:off x="899592" y="-26474"/>
              <a:ext cx="6552254" cy="540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9" name="Picture 3">
              <a:hlinkClick r:id="rId3" action="ppaction://program"/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480" t="26138" r="21824" b="5641"/>
            <a:stretch/>
          </p:blipFill>
          <p:spPr bwMode="auto">
            <a:xfrm>
              <a:off x="899592" y="5381305"/>
              <a:ext cx="6552254" cy="43558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6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49" t="-1679" r="16690" b="4255"/>
          <a:stretch/>
        </p:blipFill>
        <p:spPr bwMode="auto">
          <a:xfrm>
            <a:off x="2026033" y="46862"/>
            <a:ext cx="7099673" cy="6417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Rectángulo redondeado"/>
          <p:cNvSpPr/>
          <p:nvPr/>
        </p:nvSpPr>
        <p:spPr>
          <a:xfrm>
            <a:off x="1520343" y="5658329"/>
            <a:ext cx="1944216" cy="3251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 smtClean="0"/>
              <a:t>KOM</a:t>
            </a:r>
            <a:endParaRPr lang="es-ES" sz="2000" dirty="0"/>
          </a:p>
        </p:txBody>
      </p:sp>
      <p:sp>
        <p:nvSpPr>
          <p:cNvPr id="6" name="5 Rectángulo redondeado"/>
          <p:cNvSpPr/>
          <p:nvPr/>
        </p:nvSpPr>
        <p:spPr>
          <a:xfrm>
            <a:off x="2067425" y="4757163"/>
            <a:ext cx="1944216" cy="3251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 err="1" smtClean="0"/>
              <a:t>Survey</a:t>
            </a:r>
            <a:endParaRPr lang="es-ES" sz="2000" dirty="0"/>
          </a:p>
        </p:txBody>
      </p:sp>
      <p:sp>
        <p:nvSpPr>
          <p:cNvPr id="8" name="7 CuadroTexto"/>
          <p:cNvSpPr txBox="1"/>
          <p:nvPr/>
        </p:nvSpPr>
        <p:spPr>
          <a:xfrm>
            <a:off x="523336" y="5636214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800" b="0" dirty="0">
                <a:solidFill>
                  <a:srgbClr val="0D88A5"/>
                </a:solidFill>
              </a:rPr>
              <a:t>4/12/13</a:t>
            </a:r>
            <a:endParaRPr lang="es-ES" sz="2000" b="0" dirty="0">
              <a:solidFill>
                <a:srgbClr val="0D88A5"/>
              </a:solidFill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1078802" y="4735048"/>
            <a:ext cx="9369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800" b="0" dirty="0">
                <a:solidFill>
                  <a:srgbClr val="0D88A5"/>
                </a:solidFill>
              </a:rPr>
              <a:t>11/2/14</a:t>
            </a:r>
          </a:p>
        </p:txBody>
      </p:sp>
      <p:sp>
        <p:nvSpPr>
          <p:cNvPr id="12" name="11 CuadroTexto"/>
          <p:cNvSpPr txBox="1"/>
          <p:nvPr/>
        </p:nvSpPr>
        <p:spPr>
          <a:xfrm>
            <a:off x="890092" y="5156268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800" b="0" dirty="0">
                <a:solidFill>
                  <a:srgbClr val="0D88A5"/>
                </a:solidFill>
              </a:rPr>
              <a:t>1/2/14</a:t>
            </a:r>
          </a:p>
        </p:txBody>
      </p:sp>
      <p:sp>
        <p:nvSpPr>
          <p:cNvPr id="14" name="13 Rectángulo redondeado"/>
          <p:cNvSpPr/>
          <p:nvPr/>
        </p:nvSpPr>
        <p:spPr>
          <a:xfrm>
            <a:off x="1801482" y="5178383"/>
            <a:ext cx="2115738" cy="3251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 smtClean="0"/>
              <a:t>1st </a:t>
            </a:r>
            <a:r>
              <a:rPr lang="es-ES" sz="2000" dirty="0" err="1" smtClean="0"/>
              <a:t>platform</a:t>
            </a:r>
            <a:endParaRPr lang="es-ES" sz="2000" dirty="0"/>
          </a:p>
        </p:txBody>
      </p:sp>
      <p:sp>
        <p:nvSpPr>
          <p:cNvPr id="15" name="14 CuadroTexto"/>
          <p:cNvSpPr txBox="1"/>
          <p:nvPr/>
        </p:nvSpPr>
        <p:spPr>
          <a:xfrm>
            <a:off x="1331167" y="4273981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800" b="0" dirty="0">
                <a:solidFill>
                  <a:srgbClr val="0D88A5"/>
                </a:solidFill>
              </a:rPr>
              <a:t>28/3/14</a:t>
            </a:r>
          </a:p>
        </p:txBody>
      </p:sp>
      <p:sp>
        <p:nvSpPr>
          <p:cNvPr id="16" name="15 Rectángulo redondeado"/>
          <p:cNvSpPr/>
          <p:nvPr/>
        </p:nvSpPr>
        <p:spPr>
          <a:xfrm>
            <a:off x="2315593" y="4296096"/>
            <a:ext cx="2416127" cy="3251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 smtClean="0"/>
              <a:t>1st portal </a:t>
            </a:r>
            <a:r>
              <a:rPr lang="es-ES" sz="2000" dirty="0" err="1" smtClean="0"/>
              <a:t>version</a:t>
            </a:r>
            <a:endParaRPr lang="es-ES" sz="2000" dirty="0"/>
          </a:p>
        </p:txBody>
      </p:sp>
      <p:sp>
        <p:nvSpPr>
          <p:cNvPr id="19" name="18 CuadroTexto"/>
          <p:cNvSpPr txBox="1"/>
          <p:nvPr/>
        </p:nvSpPr>
        <p:spPr>
          <a:xfrm>
            <a:off x="3975958" y="5054610"/>
            <a:ext cx="26629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b="0" dirty="0">
                <a:solidFill>
                  <a:srgbClr val="0070C0"/>
                </a:solidFill>
              </a:rPr>
              <a:t>awindowtotheuniverse.csuc.cat</a:t>
            </a:r>
          </a:p>
          <a:p>
            <a:r>
              <a:rPr lang="es-ES" sz="1400" b="0" dirty="0">
                <a:solidFill>
                  <a:srgbClr val="0070C0"/>
                </a:solidFill>
              </a:rPr>
              <a:t>genius-project.csuc.cat</a:t>
            </a:r>
          </a:p>
        </p:txBody>
      </p:sp>
      <p:sp>
        <p:nvSpPr>
          <p:cNvPr id="21" name="20 Rectángulo redondeado"/>
          <p:cNvSpPr/>
          <p:nvPr/>
        </p:nvSpPr>
        <p:spPr>
          <a:xfrm>
            <a:off x="1190972" y="6069995"/>
            <a:ext cx="1944216" cy="3251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800" dirty="0" err="1" smtClean="0"/>
              <a:t>Tech</a:t>
            </a:r>
            <a:r>
              <a:rPr lang="es-ES" sz="1800" dirty="0" smtClean="0"/>
              <a:t>. note</a:t>
            </a:r>
            <a:endParaRPr lang="es-ES" sz="1800" dirty="0"/>
          </a:p>
        </p:txBody>
      </p:sp>
      <p:sp>
        <p:nvSpPr>
          <p:cNvPr id="22" name="21 CuadroTexto"/>
          <p:cNvSpPr txBox="1"/>
          <p:nvPr/>
        </p:nvSpPr>
        <p:spPr>
          <a:xfrm>
            <a:off x="88272" y="6047880"/>
            <a:ext cx="1065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800" b="0" dirty="0">
                <a:solidFill>
                  <a:srgbClr val="0D88A5"/>
                </a:solidFill>
              </a:rPr>
              <a:t>10/11/13</a:t>
            </a:r>
          </a:p>
        </p:txBody>
      </p:sp>
      <p:sp>
        <p:nvSpPr>
          <p:cNvPr id="23" name="22 CuadroTexto"/>
          <p:cNvSpPr txBox="1"/>
          <p:nvPr/>
        </p:nvSpPr>
        <p:spPr>
          <a:xfrm>
            <a:off x="1660091" y="3819032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800" b="0" dirty="0">
                <a:solidFill>
                  <a:srgbClr val="0D88A5"/>
                </a:solidFill>
              </a:rPr>
              <a:t>1/6/14</a:t>
            </a:r>
          </a:p>
        </p:txBody>
      </p:sp>
      <p:sp>
        <p:nvSpPr>
          <p:cNvPr id="24" name="23 Rectángulo redondeado"/>
          <p:cNvSpPr/>
          <p:nvPr/>
        </p:nvSpPr>
        <p:spPr>
          <a:xfrm>
            <a:off x="2496681" y="3841147"/>
            <a:ext cx="2115738" cy="3251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 smtClean="0"/>
              <a:t>Editorial </a:t>
            </a:r>
            <a:r>
              <a:rPr lang="es-ES" sz="2000" dirty="0" err="1" smtClean="0"/>
              <a:t>Board</a:t>
            </a:r>
            <a:endParaRPr lang="es-ES" sz="2000" dirty="0"/>
          </a:p>
        </p:txBody>
      </p:sp>
      <p:sp>
        <p:nvSpPr>
          <p:cNvPr id="25" name="24 CuadroTexto"/>
          <p:cNvSpPr txBox="1"/>
          <p:nvPr/>
        </p:nvSpPr>
        <p:spPr>
          <a:xfrm>
            <a:off x="2055068" y="2885706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800" b="0" dirty="0">
                <a:solidFill>
                  <a:srgbClr val="0D88A5"/>
                </a:solidFill>
              </a:rPr>
              <a:t>8/7/15</a:t>
            </a:r>
          </a:p>
        </p:txBody>
      </p:sp>
      <p:sp>
        <p:nvSpPr>
          <p:cNvPr id="26" name="25 Rectángulo redondeado"/>
          <p:cNvSpPr/>
          <p:nvPr/>
        </p:nvSpPr>
        <p:spPr>
          <a:xfrm>
            <a:off x="2891657" y="2907821"/>
            <a:ext cx="2426235" cy="3251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 err="1" smtClean="0"/>
              <a:t>Gaiaverse</a:t>
            </a:r>
            <a:r>
              <a:rPr lang="es-ES" sz="2000" dirty="0" smtClean="0"/>
              <a:t> </a:t>
            </a:r>
            <a:r>
              <a:rPr lang="es-ES" sz="2000" dirty="0" err="1" smtClean="0"/>
              <a:t>launch</a:t>
            </a:r>
            <a:endParaRPr lang="es-ES" sz="2000" dirty="0"/>
          </a:p>
        </p:txBody>
      </p:sp>
      <p:sp>
        <p:nvSpPr>
          <p:cNvPr id="27" name="26 CuadroTexto"/>
          <p:cNvSpPr txBox="1"/>
          <p:nvPr/>
        </p:nvSpPr>
        <p:spPr>
          <a:xfrm>
            <a:off x="5384005" y="2916484"/>
            <a:ext cx="21560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u="sng" dirty="0">
                <a:solidFill>
                  <a:schemeClr val="accent1"/>
                </a:solidFill>
              </a:rPr>
              <a:t>EN</a:t>
            </a:r>
            <a:r>
              <a:rPr lang="en-US" sz="1400" b="0" cap="all" dirty="0" smtClean="0"/>
              <a:t> </a:t>
            </a:r>
            <a:r>
              <a:rPr lang="en-US" sz="1400" b="0" u="sng" dirty="0">
                <a:solidFill>
                  <a:schemeClr val="accent1"/>
                </a:solidFill>
              </a:rPr>
              <a:t>FR</a:t>
            </a:r>
            <a:r>
              <a:rPr lang="en-US" sz="1400" b="0" cap="all" dirty="0" smtClean="0"/>
              <a:t> </a:t>
            </a:r>
            <a:r>
              <a:rPr lang="en-US" sz="1400" b="0" u="sng" dirty="0">
                <a:solidFill>
                  <a:schemeClr val="accent1"/>
                </a:solidFill>
              </a:rPr>
              <a:t>DE</a:t>
            </a:r>
            <a:r>
              <a:rPr lang="en-US" sz="1400" b="0" cap="all" dirty="0" smtClean="0"/>
              <a:t> </a:t>
            </a:r>
            <a:r>
              <a:rPr lang="en-US" sz="1400" b="0" u="sng" dirty="0">
                <a:solidFill>
                  <a:schemeClr val="accent1"/>
                </a:solidFill>
              </a:rPr>
              <a:t>IT</a:t>
            </a:r>
            <a:r>
              <a:rPr lang="en-US" sz="1400" b="0" cap="all" dirty="0" smtClean="0"/>
              <a:t> </a:t>
            </a:r>
            <a:r>
              <a:rPr lang="en-US" sz="1400" b="0" u="sng" dirty="0">
                <a:solidFill>
                  <a:schemeClr val="accent1"/>
                </a:solidFill>
              </a:rPr>
              <a:t>ES</a:t>
            </a:r>
            <a:r>
              <a:rPr lang="en-US" sz="1400" b="0" cap="all" dirty="0" smtClean="0"/>
              <a:t> </a:t>
            </a:r>
            <a:r>
              <a:rPr lang="en-US" sz="1400" b="0" u="sng" dirty="0">
                <a:solidFill>
                  <a:schemeClr val="accent1"/>
                </a:solidFill>
              </a:rPr>
              <a:t>CA</a:t>
            </a:r>
          </a:p>
        </p:txBody>
      </p:sp>
      <p:sp>
        <p:nvSpPr>
          <p:cNvPr id="28" name="27 CuadroTexto"/>
          <p:cNvSpPr txBox="1"/>
          <p:nvPr/>
        </p:nvSpPr>
        <p:spPr>
          <a:xfrm>
            <a:off x="2283449" y="2418721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ES"/>
            </a:defPPr>
            <a:lvl1pPr>
              <a:defRPr sz="1800" b="0">
                <a:solidFill>
                  <a:srgbClr val="0D88A5"/>
                </a:solidFill>
              </a:defRPr>
            </a:lvl1pPr>
          </a:lstStyle>
          <a:p>
            <a:r>
              <a:rPr lang="es-ES" dirty="0"/>
              <a:t>1/1/16</a:t>
            </a:r>
          </a:p>
        </p:txBody>
      </p:sp>
      <p:sp>
        <p:nvSpPr>
          <p:cNvPr id="29" name="28 Rectángulo redondeado"/>
          <p:cNvSpPr/>
          <p:nvPr/>
        </p:nvSpPr>
        <p:spPr>
          <a:xfrm>
            <a:off x="3120039" y="2440836"/>
            <a:ext cx="2263966" cy="3251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 smtClean="0"/>
              <a:t>More </a:t>
            </a:r>
            <a:r>
              <a:rPr lang="es-ES" sz="2000" dirty="0" err="1" smtClean="0"/>
              <a:t>languages</a:t>
            </a:r>
            <a:endParaRPr lang="es-ES" sz="2000" dirty="0"/>
          </a:p>
        </p:txBody>
      </p:sp>
      <p:sp>
        <p:nvSpPr>
          <p:cNvPr id="30" name="29 CuadroTexto"/>
          <p:cNvSpPr txBox="1"/>
          <p:nvPr/>
        </p:nvSpPr>
        <p:spPr>
          <a:xfrm>
            <a:off x="5528021" y="2449499"/>
            <a:ext cx="21560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0" u="sng" dirty="0">
                <a:solidFill>
                  <a:schemeClr val="accent1"/>
                </a:solidFill>
              </a:rPr>
              <a:t>SL</a:t>
            </a:r>
            <a:r>
              <a:rPr lang="es-ES" sz="1400" b="0" cap="all" dirty="0" smtClean="0"/>
              <a:t> </a:t>
            </a:r>
            <a:r>
              <a:rPr lang="es-ES" sz="1400" b="0" u="sng" dirty="0">
                <a:solidFill>
                  <a:schemeClr val="accent1"/>
                </a:solidFill>
              </a:rPr>
              <a:t>JA</a:t>
            </a:r>
            <a:r>
              <a:rPr lang="es-ES" sz="1400" b="0" cap="all" dirty="0" smtClean="0"/>
              <a:t> </a:t>
            </a:r>
            <a:r>
              <a:rPr lang="es-ES" sz="1400" b="0" u="sng" dirty="0">
                <a:solidFill>
                  <a:schemeClr val="accent1"/>
                </a:solidFill>
              </a:rPr>
              <a:t>MK</a:t>
            </a:r>
            <a:r>
              <a:rPr lang="es-ES" sz="1400" b="0" cap="all" dirty="0" smtClean="0"/>
              <a:t> </a:t>
            </a:r>
            <a:r>
              <a:rPr lang="es-ES" sz="1400" b="0" u="sng" dirty="0">
                <a:solidFill>
                  <a:schemeClr val="accent1"/>
                </a:solidFill>
              </a:rPr>
              <a:t>HR</a:t>
            </a:r>
            <a:r>
              <a:rPr lang="es-ES" sz="1400" b="0" cap="all" dirty="0" smtClean="0"/>
              <a:t> </a:t>
            </a:r>
            <a:r>
              <a:rPr lang="es-ES" sz="1400" b="0" u="sng" dirty="0">
                <a:solidFill>
                  <a:schemeClr val="accent1"/>
                </a:solidFill>
              </a:rPr>
              <a:t>EL</a:t>
            </a:r>
            <a:endParaRPr lang="en-US" sz="1400" b="0" u="sng" dirty="0">
              <a:solidFill>
                <a:schemeClr val="accent1"/>
              </a:solidFill>
            </a:endParaRPr>
          </a:p>
        </p:txBody>
      </p:sp>
      <p:sp>
        <p:nvSpPr>
          <p:cNvPr id="31" name="30 CuadroTexto"/>
          <p:cNvSpPr txBox="1"/>
          <p:nvPr/>
        </p:nvSpPr>
        <p:spPr>
          <a:xfrm>
            <a:off x="2429779" y="1934149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800" b="0" dirty="0">
                <a:solidFill>
                  <a:srgbClr val="0D88A5"/>
                </a:solidFill>
              </a:rPr>
              <a:t>14/9/16</a:t>
            </a:r>
          </a:p>
        </p:txBody>
      </p:sp>
      <p:sp>
        <p:nvSpPr>
          <p:cNvPr id="32" name="31 Rectángulo redondeado"/>
          <p:cNvSpPr/>
          <p:nvPr/>
        </p:nvSpPr>
        <p:spPr>
          <a:xfrm>
            <a:off x="3330167" y="1956264"/>
            <a:ext cx="2115738" cy="3251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 smtClean="0"/>
              <a:t>DR1 </a:t>
            </a:r>
            <a:endParaRPr lang="es-ES" sz="2000" dirty="0"/>
          </a:p>
        </p:txBody>
      </p:sp>
      <p:sp>
        <p:nvSpPr>
          <p:cNvPr id="33" name="32 CuadroTexto"/>
          <p:cNvSpPr txBox="1"/>
          <p:nvPr/>
        </p:nvSpPr>
        <p:spPr>
          <a:xfrm>
            <a:off x="5528021" y="1964927"/>
            <a:ext cx="32361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0" u="sng" dirty="0">
                <a:solidFill>
                  <a:schemeClr val="accent1"/>
                </a:solidFill>
              </a:rPr>
              <a:t>EU</a:t>
            </a:r>
            <a:r>
              <a:rPr lang="es-ES" sz="1400" b="0" dirty="0">
                <a:solidFill>
                  <a:schemeClr val="accent1"/>
                </a:solidFill>
              </a:rPr>
              <a:t> </a:t>
            </a:r>
            <a:r>
              <a:rPr lang="es-ES" sz="1400" b="0" u="sng" dirty="0">
                <a:solidFill>
                  <a:schemeClr val="accent1"/>
                </a:solidFill>
              </a:rPr>
              <a:t>PT</a:t>
            </a:r>
            <a:r>
              <a:rPr lang="es-ES" sz="1400" b="0" dirty="0">
                <a:solidFill>
                  <a:schemeClr val="accent1"/>
                </a:solidFill>
              </a:rPr>
              <a:t> </a:t>
            </a:r>
            <a:r>
              <a:rPr lang="es-ES" sz="1400" b="0" dirty="0" smtClean="0">
                <a:solidFill>
                  <a:srgbClr val="0070C0"/>
                </a:solidFill>
              </a:rPr>
              <a:t>and DR1 new </a:t>
            </a:r>
            <a:r>
              <a:rPr lang="es-ES" sz="1400" b="0" dirty="0" err="1" smtClean="0">
                <a:solidFill>
                  <a:srgbClr val="0070C0"/>
                </a:solidFill>
              </a:rPr>
              <a:t>pages</a:t>
            </a:r>
            <a:endParaRPr lang="en-US" sz="1400" b="0" dirty="0">
              <a:solidFill>
                <a:srgbClr val="0070C0"/>
              </a:solidFill>
            </a:endParaRPr>
          </a:p>
        </p:txBody>
      </p:sp>
      <p:sp>
        <p:nvSpPr>
          <p:cNvPr id="34" name="33 CuadroTexto"/>
          <p:cNvSpPr txBox="1"/>
          <p:nvPr/>
        </p:nvSpPr>
        <p:spPr>
          <a:xfrm>
            <a:off x="1812491" y="3360073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800" b="0" dirty="0">
                <a:solidFill>
                  <a:srgbClr val="0D88A5"/>
                </a:solidFill>
              </a:rPr>
              <a:t>1/9/14</a:t>
            </a:r>
          </a:p>
        </p:txBody>
      </p:sp>
      <p:sp>
        <p:nvSpPr>
          <p:cNvPr id="35" name="34 Rectángulo redondeado"/>
          <p:cNvSpPr/>
          <p:nvPr/>
        </p:nvSpPr>
        <p:spPr>
          <a:xfrm>
            <a:off x="2693225" y="3382188"/>
            <a:ext cx="3262632" cy="3251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 smtClean="0"/>
              <a:t>New portal </a:t>
            </a:r>
            <a:r>
              <a:rPr lang="es-ES" sz="2000" dirty="0" err="1" smtClean="0"/>
              <a:t>development</a:t>
            </a:r>
            <a:endParaRPr lang="es-ES" sz="2000" dirty="0"/>
          </a:p>
        </p:txBody>
      </p:sp>
      <p:sp>
        <p:nvSpPr>
          <p:cNvPr id="36" name="35 CuadroTexto"/>
          <p:cNvSpPr txBox="1"/>
          <p:nvPr/>
        </p:nvSpPr>
        <p:spPr>
          <a:xfrm>
            <a:off x="2089111" y="696708"/>
            <a:ext cx="108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800" b="0" dirty="0">
                <a:solidFill>
                  <a:srgbClr val="0D88A5"/>
                </a:solidFill>
              </a:rPr>
              <a:t>31/03/17</a:t>
            </a:r>
          </a:p>
        </p:txBody>
      </p:sp>
      <p:sp>
        <p:nvSpPr>
          <p:cNvPr id="37" name="36 Rectángulo redondeado"/>
          <p:cNvSpPr/>
          <p:nvPr/>
        </p:nvSpPr>
        <p:spPr>
          <a:xfrm>
            <a:off x="3216525" y="489976"/>
            <a:ext cx="2386784" cy="4921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 err="1" smtClean="0"/>
              <a:t>Handover</a:t>
            </a:r>
            <a:r>
              <a:rPr lang="es-ES" sz="2000" dirty="0" smtClean="0"/>
              <a:t> to </a:t>
            </a:r>
            <a:r>
              <a:rPr lang="es-ES" sz="2000" dirty="0" err="1" smtClean="0"/>
              <a:t>the</a:t>
            </a:r>
            <a:r>
              <a:rPr lang="es-ES" sz="2000" dirty="0" smtClean="0"/>
              <a:t> </a:t>
            </a:r>
            <a:r>
              <a:rPr lang="es-ES" sz="2000" dirty="0" err="1" smtClean="0"/>
              <a:t>Gaia</a:t>
            </a:r>
            <a:r>
              <a:rPr lang="es-ES" sz="2000" dirty="0" smtClean="0"/>
              <a:t> </a:t>
            </a:r>
            <a:r>
              <a:rPr lang="es-ES" sz="2000" dirty="0" err="1" smtClean="0"/>
              <a:t>community</a:t>
            </a:r>
            <a:r>
              <a:rPr lang="es-ES" sz="2000" dirty="0" smtClean="0"/>
              <a:t> </a:t>
            </a:r>
            <a:endParaRPr lang="es-ES" sz="2000" dirty="0"/>
          </a:p>
        </p:txBody>
      </p:sp>
      <p:sp>
        <p:nvSpPr>
          <p:cNvPr id="38" name="1 Título"/>
          <p:cNvSpPr txBox="1">
            <a:spLocks noGrp="1"/>
          </p:cNvSpPr>
          <p:nvPr>
            <p:ph type="title"/>
          </p:nvPr>
        </p:nvSpPr>
        <p:spPr>
          <a:xfrm>
            <a:off x="1995417" y="-137630"/>
            <a:ext cx="647708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s-ES" sz="3200" b="0" dirty="0" smtClean="0">
                <a:solidFill>
                  <a:srgbClr val="0D88A5"/>
                </a:solidFill>
                <a:effectLst/>
                <a:latin typeface="Arial" pitchFamily="34" charset="0"/>
                <a:ea typeface="+mn-ea"/>
                <a:cs typeface="+mn-cs"/>
              </a:rPr>
              <a:t>3. </a:t>
            </a:r>
            <a:r>
              <a:rPr lang="es-ES" sz="3200" b="0" dirty="0" err="1" smtClean="0">
                <a:solidFill>
                  <a:srgbClr val="0D88A5"/>
                </a:solidFill>
                <a:effectLst/>
                <a:latin typeface="Arial" pitchFamily="34" charset="0"/>
                <a:ea typeface="+mn-ea"/>
                <a:cs typeface="+mn-cs"/>
              </a:rPr>
              <a:t>Gaiaverse</a:t>
            </a:r>
            <a:r>
              <a:rPr lang="es-ES" sz="3200" b="0" dirty="0" smtClean="0">
                <a:solidFill>
                  <a:srgbClr val="0D88A5"/>
                </a:solidFill>
                <a:effectLst/>
                <a:latin typeface="Arial" pitchFamily="34" charset="0"/>
                <a:ea typeface="+mn-ea"/>
                <a:cs typeface="+mn-cs"/>
              </a:rPr>
              <a:t> </a:t>
            </a:r>
            <a:r>
              <a:rPr lang="es-ES" sz="3200" b="0" dirty="0" err="1">
                <a:solidFill>
                  <a:srgbClr val="0D88A5"/>
                </a:solidFill>
                <a:effectLst/>
                <a:latin typeface="Arial" pitchFamily="34" charset="0"/>
                <a:ea typeface="+mn-ea"/>
                <a:cs typeface="+mn-cs"/>
              </a:rPr>
              <a:t>Roadmap</a:t>
            </a:r>
            <a:endParaRPr lang="es-ES" sz="3200" b="0" dirty="0">
              <a:solidFill>
                <a:srgbClr val="0D88A5"/>
              </a:solidFill>
              <a:effectLst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39" name="38 Flecha derecha"/>
          <p:cNvSpPr/>
          <p:nvPr/>
        </p:nvSpPr>
        <p:spPr>
          <a:xfrm rot="16200000">
            <a:off x="4809093" y="1263536"/>
            <a:ext cx="821837" cy="327987"/>
          </a:xfrm>
          <a:prstGeom prst="rightArrow">
            <a:avLst/>
          </a:prstGeom>
          <a:pattFill prst="dkUpDiag">
            <a:fgClr>
              <a:srgbClr val="92D050"/>
            </a:fgClr>
            <a:bgClr>
              <a:schemeClr val="bg1"/>
            </a:bgClr>
          </a:pattFill>
          <a:ln w="3175" cmpd="sng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0" name="39 Flecha derecha"/>
          <p:cNvSpPr/>
          <p:nvPr/>
        </p:nvSpPr>
        <p:spPr>
          <a:xfrm rot="16200000">
            <a:off x="4005454" y="1263538"/>
            <a:ext cx="821837" cy="327987"/>
          </a:xfrm>
          <a:prstGeom prst="rightArrow">
            <a:avLst/>
          </a:prstGeom>
          <a:pattFill prst="dkUpDiag">
            <a:fgClr>
              <a:srgbClr val="92D050"/>
            </a:fgClr>
            <a:bgClr>
              <a:schemeClr val="bg1"/>
            </a:bgClr>
          </a:pattFill>
          <a:ln w="3175" cmpd="sng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2" name="41 Flecha derecha"/>
          <p:cNvSpPr/>
          <p:nvPr/>
        </p:nvSpPr>
        <p:spPr>
          <a:xfrm rot="16200000">
            <a:off x="4408520" y="1263538"/>
            <a:ext cx="821837" cy="327987"/>
          </a:xfrm>
          <a:prstGeom prst="rightArrow">
            <a:avLst/>
          </a:prstGeom>
          <a:pattFill prst="dkUpDiag">
            <a:fgClr>
              <a:srgbClr val="92D050"/>
            </a:fgClr>
            <a:bgClr>
              <a:schemeClr val="bg1"/>
            </a:bgClr>
          </a:pattFill>
          <a:ln w="3175" cmpd="sng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3" name="42 Flecha derecha"/>
          <p:cNvSpPr/>
          <p:nvPr/>
        </p:nvSpPr>
        <p:spPr>
          <a:xfrm rot="16200000">
            <a:off x="3580744" y="1251181"/>
            <a:ext cx="821837" cy="327987"/>
          </a:xfrm>
          <a:prstGeom prst="rightArrow">
            <a:avLst/>
          </a:prstGeom>
          <a:pattFill prst="dkUpDiag">
            <a:fgClr>
              <a:srgbClr val="92D050"/>
            </a:fgClr>
            <a:bgClr>
              <a:schemeClr val="bg1"/>
            </a:bgClr>
          </a:pattFill>
          <a:ln w="3175" cmpd="sng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5" name="44 Flecha derecha"/>
          <p:cNvSpPr/>
          <p:nvPr/>
        </p:nvSpPr>
        <p:spPr>
          <a:xfrm rot="16200000">
            <a:off x="3198875" y="1251181"/>
            <a:ext cx="821837" cy="327987"/>
          </a:xfrm>
          <a:prstGeom prst="rightArrow">
            <a:avLst/>
          </a:prstGeom>
          <a:pattFill prst="dkUpDiag">
            <a:fgClr>
              <a:srgbClr val="92D050"/>
            </a:fgClr>
            <a:bgClr>
              <a:schemeClr val="bg1"/>
            </a:bgClr>
          </a:pattFill>
          <a:ln w="3175" cmpd="sng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1" name="1 Título"/>
          <p:cNvSpPr txBox="1">
            <a:spLocks/>
          </p:cNvSpPr>
          <p:nvPr/>
        </p:nvSpPr>
        <p:spPr>
          <a:xfrm>
            <a:off x="6025" y="426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es-ES" sz="3200" b="0" dirty="0" smtClean="0">
                <a:solidFill>
                  <a:srgbClr val="0D88A5"/>
                </a:solidFill>
                <a:latin typeface="Arial" pitchFamily="34" charset="0"/>
                <a:ea typeface="+mn-ea"/>
                <a:cs typeface="+mn-cs"/>
              </a:rPr>
              <a:t>3. </a:t>
            </a:r>
            <a:r>
              <a:rPr lang="es-ES" sz="3200" b="0" dirty="0" err="1" smtClean="0">
                <a:solidFill>
                  <a:srgbClr val="0D88A5"/>
                </a:solidFill>
                <a:latin typeface="Arial" pitchFamily="34" charset="0"/>
                <a:ea typeface="+mn-ea"/>
                <a:cs typeface="+mn-cs"/>
              </a:rPr>
              <a:t>Gaiaverse</a:t>
            </a:r>
            <a:r>
              <a:rPr lang="es-ES" sz="3200" b="0" dirty="0">
                <a:solidFill>
                  <a:srgbClr val="0D88A5"/>
                </a:solidFill>
                <a:latin typeface="Arial" pitchFamily="34" charset="0"/>
                <a:ea typeface="+mn-ea"/>
                <a:cs typeface="+mn-cs"/>
              </a:rPr>
              <a:t/>
            </a:r>
            <a:br>
              <a:rPr lang="es-ES" sz="3200" b="0" dirty="0">
                <a:solidFill>
                  <a:srgbClr val="0D88A5"/>
                </a:solidFill>
                <a:latin typeface="Arial" pitchFamily="34" charset="0"/>
                <a:ea typeface="+mn-ea"/>
                <a:cs typeface="+mn-cs"/>
              </a:rPr>
            </a:br>
            <a:r>
              <a:rPr lang="es-ES" sz="3200" b="0" dirty="0" err="1">
                <a:solidFill>
                  <a:srgbClr val="0D88A5"/>
                </a:solidFill>
                <a:latin typeface="Arial" pitchFamily="34" charset="0"/>
                <a:ea typeface="+mn-ea"/>
                <a:cs typeface="+mn-cs"/>
              </a:rPr>
              <a:t>Roadmap</a:t>
            </a:r>
            <a:endParaRPr lang="es-ES" sz="3200" b="0" dirty="0">
              <a:solidFill>
                <a:srgbClr val="0D88A5"/>
              </a:solidFill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5957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/>
      <p:bldP spid="11" grpId="0"/>
      <p:bldP spid="12" grpId="0"/>
      <p:bldP spid="14" grpId="0" animBg="1"/>
      <p:bldP spid="15" grpId="0"/>
      <p:bldP spid="16" grpId="0" animBg="1"/>
      <p:bldP spid="19" grpId="0"/>
      <p:bldP spid="21" grpId="0" animBg="1"/>
      <p:bldP spid="22" grpId="0"/>
      <p:bldP spid="23" grpId="0"/>
      <p:bldP spid="24" grpId="0" animBg="1"/>
      <p:bldP spid="25" grpId="0"/>
      <p:bldP spid="26" grpId="0" animBg="1"/>
      <p:bldP spid="27" grpId="0"/>
      <p:bldP spid="28" grpId="0"/>
      <p:bldP spid="29" grpId="0" animBg="1"/>
      <p:bldP spid="30" grpId="0"/>
      <p:bldP spid="31" grpId="0"/>
      <p:bldP spid="32" grpId="0" animBg="1"/>
      <p:bldP spid="33" grpId="0"/>
      <p:bldP spid="34" grpId="0"/>
      <p:bldP spid="35" grpId="0" animBg="1"/>
      <p:bldP spid="36" grpId="0"/>
      <p:bldP spid="37" grpId="0" animBg="1"/>
      <p:bldP spid="38" grpId="0"/>
      <p:bldP spid="39" grpId="0" animBg="1"/>
      <p:bldP spid="40" grpId="0" animBg="1"/>
      <p:bldP spid="42" grpId="0" animBg="1"/>
      <p:bldP spid="43" grpId="0" animBg="1"/>
      <p:bldP spid="45" grpId="0" animBg="1"/>
      <p:bldP spid="5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7504" y="273050"/>
            <a:ext cx="4618856" cy="1162050"/>
          </a:xfrm>
        </p:spPr>
        <p:txBody>
          <a:bodyPr anchor="t">
            <a:noAutofit/>
          </a:bodyPr>
          <a:lstStyle/>
          <a:p>
            <a:r>
              <a:rPr lang="es-ES" sz="2800" dirty="0">
                <a:solidFill>
                  <a:srgbClr val="429ED0"/>
                </a:solidFill>
                <a:effectLst/>
              </a:rPr>
              <a:t>4 . </a:t>
            </a:r>
            <a:r>
              <a:rPr lang="es-ES" sz="2800" dirty="0" err="1">
                <a:solidFill>
                  <a:srgbClr val="429ED0"/>
                </a:solidFill>
                <a:effectLst/>
              </a:rPr>
              <a:t>The</a:t>
            </a:r>
            <a:r>
              <a:rPr lang="es-ES" sz="2800" dirty="0">
                <a:solidFill>
                  <a:srgbClr val="429ED0"/>
                </a:solidFill>
                <a:effectLst/>
              </a:rPr>
              <a:t> </a:t>
            </a:r>
            <a:r>
              <a:rPr lang="es-ES" sz="2800" dirty="0" err="1">
                <a:solidFill>
                  <a:srgbClr val="429ED0"/>
                </a:solidFill>
                <a:effectLst/>
              </a:rPr>
              <a:t>Gaiaverse</a:t>
            </a:r>
            <a:r>
              <a:rPr lang="es-ES" sz="2800" dirty="0">
                <a:solidFill>
                  <a:srgbClr val="429ED0"/>
                </a:solidFill>
                <a:effectLst/>
              </a:rPr>
              <a:t> Portal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38" r="28521"/>
          <a:stretch/>
        </p:blipFill>
        <p:spPr bwMode="auto">
          <a:xfrm>
            <a:off x="4644008" y="313108"/>
            <a:ext cx="4361129" cy="55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902685"/>
            <a:ext cx="3898776" cy="5361459"/>
          </a:xfrm>
        </p:spPr>
        <p:txBody>
          <a:bodyPr>
            <a:noAutofit/>
          </a:bodyPr>
          <a:lstStyle/>
          <a:p>
            <a:pPr marL="342900" indent="-342900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1800" kern="1200" dirty="0" err="1">
                <a:solidFill>
                  <a:srgbClr val="0D88A5"/>
                </a:solidFill>
                <a:latin typeface="Arial" pitchFamily="34" charset="0"/>
              </a:rPr>
              <a:t>Homepage</a:t>
            </a:r>
            <a:r>
              <a:rPr lang="es-ES" sz="1800" kern="1200" dirty="0">
                <a:solidFill>
                  <a:srgbClr val="0D88A5"/>
                </a:solidFill>
                <a:latin typeface="Arial" pitchFamily="34" charset="0"/>
              </a:rPr>
              <a:t> </a:t>
            </a:r>
            <a:r>
              <a:rPr lang="es-ES" sz="1800" kern="1200" dirty="0" err="1">
                <a:solidFill>
                  <a:srgbClr val="0D88A5"/>
                </a:solidFill>
                <a:latin typeface="Arial" pitchFamily="34" charset="0"/>
              </a:rPr>
              <a:t>Menu</a:t>
            </a:r>
            <a:r>
              <a:rPr lang="es-ES" sz="1800" kern="1200" dirty="0">
                <a:solidFill>
                  <a:srgbClr val="0D88A5"/>
                </a:solidFill>
                <a:latin typeface="Arial" pitchFamily="34" charset="0"/>
              </a:rPr>
              <a:t>:</a:t>
            </a:r>
          </a:p>
          <a:p>
            <a:pPr marL="800100" lvl="1" indent="-3429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1800" kern="1200" dirty="0" err="1">
                <a:solidFill>
                  <a:srgbClr val="0D88A5"/>
                </a:solidFill>
                <a:latin typeface="Arial" pitchFamily="34" charset="0"/>
                <a:ea typeface="+mn-ea"/>
                <a:cs typeface="+mn-cs"/>
              </a:rPr>
              <a:t>About</a:t>
            </a:r>
            <a:r>
              <a:rPr lang="es-ES" sz="1800" kern="1200" dirty="0">
                <a:solidFill>
                  <a:srgbClr val="0D88A5"/>
                </a:solidFill>
                <a:latin typeface="Arial" pitchFamily="34" charset="0"/>
                <a:ea typeface="+mn-ea"/>
                <a:cs typeface="+mn-cs"/>
              </a:rPr>
              <a:t> </a:t>
            </a:r>
            <a:r>
              <a:rPr lang="es-ES" sz="1800" kern="1200" dirty="0" err="1">
                <a:solidFill>
                  <a:srgbClr val="0D88A5"/>
                </a:solidFill>
                <a:latin typeface="Arial" pitchFamily="34" charset="0"/>
                <a:ea typeface="+mn-ea"/>
                <a:cs typeface="+mn-cs"/>
              </a:rPr>
              <a:t>Us</a:t>
            </a:r>
            <a:endParaRPr lang="es-ES" sz="1800" kern="1200" dirty="0">
              <a:solidFill>
                <a:srgbClr val="0D88A5"/>
              </a:solidFill>
              <a:latin typeface="Arial" pitchFamily="34" charset="0"/>
              <a:ea typeface="+mn-ea"/>
              <a:cs typeface="+mn-cs"/>
            </a:endParaRPr>
          </a:p>
          <a:p>
            <a:pPr marL="800100" lvl="1" indent="-3429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1800" kern="1200" dirty="0" err="1">
                <a:solidFill>
                  <a:srgbClr val="0D88A5"/>
                </a:solidFill>
                <a:latin typeface="Arial" pitchFamily="34" charset="0"/>
                <a:ea typeface="+mn-ea"/>
                <a:cs typeface="+mn-cs"/>
              </a:rPr>
              <a:t>The</a:t>
            </a:r>
            <a:r>
              <a:rPr lang="es-ES" sz="1800" kern="1200" dirty="0">
                <a:solidFill>
                  <a:srgbClr val="0D88A5"/>
                </a:solidFill>
                <a:latin typeface="Arial" pitchFamily="34" charset="0"/>
                <a:ea typeface="+mn-ea"/>
                <a:cs typeface="+mn-cs"/>
              </a:rPr>
              <a:t> </a:t>
            </a:r>
            <a:r>
              <a:rPr lang="es-ES" sz="1800" kern="1200" dirty="0" err="1">
                <a:solidFill>
                  <a:srgbClr val="0D88A5"/>
                </a:solidFill>
                <a:latin typeface="Arial" pitchFamily="34" charset="0"/>
                <a:ea typeface="+mn-ea"/>
                <a:cs typeface="+mn-cs"/>
              </a:rPr>
              <a:t>Gaia</a:t>
            </a:r>
            <a:r>
              <a:rPr lang="es-ES" sz="1800" kern="1200" dirty="0">
                <a:solidFill>
                  <a:srgbClr val="0D88A5"/>
                </a:solidFill>
                <a:latin typeface="Arial" pitchFamily="34" charset="0"/>
                <a:ea typeface="+mn-ea"/>
                <a:cs typeface="+mn-cs"/>
              </a:rPr>
              <a:t> </a:t>
            </a:r>
            <a:r>
              <a:rPr lang="es-ES" sz="1800" kern="1200" dirty="0" err="1">
                <a:solidFill>
                  <a:srgbClr val="0D88A5"/>
                </a:solidFill>
                <a:latin typeface="Arial" pitchFamily="34" charset="0"/>
                <a:ea typeface="+mn-ea"/>
                <a:cs typeface="+mn-cs"/>
              </a:rPr>
              <a:t>Mission</a:t>
            </a:r>
            <a:endParaRPr lang="es-ES" sz="1800" kern="1200" dirty="0">
              <a:solidFill>
                <a:srgbClr val="0D88A5"/>
              </a:solidFill>
              <a:latin typeface="Arial" pitchFamily="34" charset="0"/>
              <a:ea typeface="+mn-ea"/>
              <a:cs typeface="+mn-cs"/>
            </a:endParaRPr>
          </a:p>
          <a:p>
            <a:pPr marL="800100" lvl="1" indent="-3429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1800" kern="1200" dirty="0">
                <a:solidFill>
                  <a:srgbClr val="0D88A5"/>
                </a:solidFill>
                <a:latin typeface="Arial" pitchFamily="34" charset="0"/>
                <a:ea typeface="+mn-ea"/>
                <a:cs typeface="+mn-cs"/>
              </a:rPr>
              <a:t>News</a:t>
            </a:r>
          </a:p>
          <a:p>
            <a:pPr marL="800100" lvl="1" indent="-3429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1800" kern="1200" dirty="0" err="1">
                <a:solidFill>
                  <a:srgbClr val="0D88A5"/>
                </a:solidFill>
                <a:latin typeface="Arial" pitchFamily="34" charset="0"/>
                <a:ea typeface="+mn-ea"/>
                <a:cs typeface="+mn-cs"/>
              </a:rPr>
              <a:t>Resources</a:t>
            </a:r>
            <a:endParaRPr lang="es-ES" sz="1800" kern="1200" dirty="0">
              <a:solidFill>
                <a:srgbClr val="0D88A5"/>
              </a:solidFill>
              <a:latin typeface="Arial" pitchFamily="34" charset="0"/>
              <a:ea typeface="+mn-ea"/>
              <a:cs typeface="+mn-cs"/>
            </a:endParaRPr>
          </a:p>
          <a:p>
            <a:pPr marL="800100" lvl="1" indent="-3429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1800" kern="1200" dirty="0">
                <a:solidFill>
                  <a:srgbClr val="0D88A5"/>
                </a:solidFill>
                <a:latin typeface="Arial" pitchFamily="34" charset="0"/>
                <a:ea typeface="+mn-ea"/>
                <a:cs typeface="+mn-cs"/>
              </a:rPr>
              <a:t>Tools</a:t>
            </a:r>
          </a:p>
          <a:p>
            <a:pPr marL="800100" lvl="1" indent="-3429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1800" kern="1200" dirty="0">
                <a:solidFill>
                  <a:srgbClr val="0D88A5"/>
                </a:solidFill>
                <a:latin typeface="Arial" pitchFamily="34" charset="0"/>
                <a:ea typeface="+mn-ea"/>
                <a:cs typeface="+mn-cs"/>
              </a:rPr>
              <a:t>Blog</a:t>
            </a:r>
          </a:p>
          <a:p>
            <a:pPr marL="800100" lvl="1" indent="-342900" fontAlgn="auto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sz="1800" kern="1200" dirty="0" err="1">
                <a:solidFill>
                  <a:srgbClr val="0D88A5"/>
                </a:solidFill>
                <a:latin typeface="Arial" pitchFamily="34" charset="0"/>
                <a:ea typeface="+mn-ea"/>
                <a:cs typeface="+mn-cs"/>
              </a:rPr>
              <a:t>Contact</a:t>
            </a:r>
            <a:endParaRPr lang="es-ES" sz="1800" kern="1200" dirty="0">
              <a:solidFill>
                <a:srgbClr val="0D88A5"/>
              </a:solidFill>
              <a:latin typeface="Arial" pitchFamily="34" charset="0"/>
              <a:ea typeface="+mn-ea"/>
              <a:cs typeface="+mn-cs"/>
            </a:endParaRPr>
          </a:p>
          <a:p>
            <a:pPr marL="342900" indent="-342900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1800" kern="1200" dirty="0" err="1">
                <a:solidFill>
                  <a:srgbClr val="0D88A5"/>
                </a:solidFill>
                <a:latin typeface="Arial" pitchFamily="34" charset="0"/>
              </a:rPr>
              <a:t>Homepage</a:t>
            </a:r>
            <a:r>
              <a:rPr lang="es-ES" sz="1800" kern="1200" dirty="0">
                <a:solidFill>
                  <a:srgbClr val="0D88A5"/>
                </a:solidFill>
                <a:latin typeface="Arial" pitchFamily="34" charset="0"/>
              </a:rPr>
              <a:t> Boxes:</a:t>
            </a:r>
          </a:p>
          <a:p>
            <a:pPr marL="800100" lvl="1" indent="-3429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1800" kern="1200" dirty="0" err="1">
                <a:solidFill>
                  <a:srgbClr val="0D88A5"/>
                </a:solidFill>
                <a:latin typeface="Arial" pitchFamily="34" charset="0"/>
                <a:ea typeface="+mn-ea"/>
                <a:cs typeface="+mn-cs"/>
              </a:rPr>
              <a:t>Highligthed</a:t>
            </a:r>
            <a:r>
              <a:rPr lang="es-ES" sz="1800" kern="1200" dirty="0">
                <a:solidFill>
                  <a:srgbClr val="0D88A5"/>
                </a:solidFill>
                <a:latin typeface="Arial" pitchFamily="34" charset="0"/>
                <a:ea typeface="+mn-ea"/>
                <a:cs typeface="+mn-cs"/>
              </a:rPr>
              <a:t> News </a:t>
            </a:r>
            <a:r>
              <a:rPr lang="es-ES" sz="1800" kern="1200" dirty="0" err="1">
                <a:solidFill>
                  <a:srgbClr val="0D88A5"/>
                </a:solidFill>
                <a:latin typeface="Arial" pitchFamily="34" charset="0"/>
                <a:ea typeface="+mn-ea"/>
                <a:cs typeface="+mn-cs"/>
              </a:rPr>
              <a:t>Article</a:t>
            </a:r>
            <a:r>
              <a:rPr lang="es-ES" sz="1800" kern="1200" dirty="0">
                <a:solidFill>
                  <a:srgbClr val="0D88A5"/>
                </a:solidFill>
                <a:latin typeface="Arial" pitchFamily="34" charset="0"/>
                <a:ea typeface="+mn-ea"/>
                <a:cs typeface="+mn-cs"/>
              </a:rPr>
              <a:t> (+2 </a:t>
            </a:r>
            <a:r>
              <a:rPr lang="es-ES" sz="1800" kern="1200" dirty="0" err="1">
                <a:solidFill>
                  <a:srgbClr val="0D88A5"/>
                </a:solidFill>
                <a:latin typeface="Arial" pitchFamily="34" charset="0"/>
                <a:ea typeface="+mn-ea"/>
                <a:cs typeface="+mn-cs"/>
              </a:rPr>
              <a:t>additional</a:t>
            </a:r>
            <a:r>
              <a:rPr lang="es-ES" sz="1800" kern="1200" dirty="0">
                <a:solidFill>
                  <a:srgbClr val="0D88A5"/>
                </a:solidFill>
                <a:latin typeface="Arial" pitchFamily="34" charset="0"/>
                <a:ea typeface="+mn-ea"/>
                <a:cs typeface="+mn-cs"/>
              </a:rPr>
              <a:t> </a:t>
            </a:r>
            <a:r>
              <a:rPr lang="es-ES" sz="1800" kern="1200" dirty="0" err="1">
                <a:solidFill>
                  <a:srgbClr val="0D88A5"/>
                </a:solidFill>
                <a:latin typeface="Arial" pitchFamily="34" charset="0"/>
                <a:ea typeface="+mn-ea"/>
                <a:cs typeface="+mn-cs"/>
              </a:rPr>
              <a:t>articles</a:t>
            </a:r>
            <a:r>
              <a:rPr lang="es-ES" sz="1800" kern="1200" dirty="0">
                <a:solidFill>
                  <a:srgbClr val="0D88A5"/>
                </a:solidFill>
                <a:latin typeface="Arial" pitchFamily="34" charset="0"/>
                <a:ea typeface="+mn-ea"/>
                <a:cs typeface="+mn-cs"/>
              </a:rPr>
              <a:t>)</a:t>
            </a:r>
          </a:p>
          <a:p>
            <a:pPr marL="800100" lvl="1" indent="-3429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1800" kern="1200" dirty="0">
                <a:solidFill>
                  <a:srgbClr val="0D88A5"/>
                </a:solidFill>
                <a:latin typeface="Arial" pitchFamily="34" charset="0"/>
                <a:ea typeface="+mn-ea"/>
                <a:cs typeface="+mn-cs"/>
              </a:rPr>
              <a:t>Twitter </a:t>
            </a:r>
            <a:r>
              <a:rPr lang="es-ES" sz="1800" kern="1200" dirty="0" err="1">
                <a:solidFill>
                  <a:srgbClr val="0D88A5"/>
                </a:solidFill>
                <a:latin typeface="Arial" pitchFamily="34" charset="0"/>
                <a:ea typeface="+mn-ea"/>
                <a:cs typeface="+mn-cs"/>
              </a:rPr>
              <a:t>Timeline</a:t>
            </a:r>
            <a:endParaRPr lang="es-ES" sz="1800" kern="1200" dirty="0">
              <a:solidFill>
                <a:srgbClr val="0D88A5"/>
              </a:solidFill>
              <a:latin typeface="Arial" pitchFamily="34" charset="0"/>
              <a:ea typeface="+mn-ea"/>
              <a:cs typeface="+mn-cs"/>
            </a:endParaRPr>
          </a:p>
          <a:p>
            <a:pPr marL="800100" lvl="1" indent="-3429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1800" kern="1200" dirty="0" err="1">
                <a:solidFill>
                  <a:srgbClr val="0D88A5"/>
                </a:solidFill>
                <a:latin typeface="Arial" pitchFamily="34" charset="0"/>
                <a:ea typeface="+mn-ea"/>
                <a:cs typeface="+mn-cs"/>
              </a:rPr>
              <a:t>Resources</a:t>
            </a:r>
            <a:endParaRPr lang="es-ES" sz="1800" kern="1200" dirty="0">
              <a:solidFill>
                <a:srgbClr val="0D88A5"/>
              </a:solidFill>
              <a:latin typeface="Arial" pitchFamily="34" charset="0"/>
              <a:ea typeface="+mn-ea"/>
              <a:cs typeface="+mn-cs"/>
            </a:endParaRPr>
          </a:p>
          <a:p>
            <a:pPr marL="800100" lvl="1" indent="-3429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1800" kern="1200" dirty="0">
                <a:solidFill>
                  <a:srgbClr val="0D88A5"/>
                </a:solidFill>
                <a:latin typeface="Arial" pitchFamily="34" charset="0"/>
                <a:ea typeface="+mn-ea"/>
                <a:cs typeface="+mn-cs"/>
              </a:rPr>
              <a:t>Link to </a:t>
            </a:r>
            <a:r>
              <a:rPr lang="es-ES" sz="1800" kern="1200" dirty="0" err="1">
                <a:solidFill>
                  <a:srgbClr val="0D88A5"/>
                </a:solidFill>
                <a:latin typeface="Arial" pitchFamily="34" charset="0"/>
                <a:ea typeface="+mn-ea"/>
                <a:cs typeface="+mn-cs"/>
              </a:rPr>
              <a:t>the</a:t>
            </a:r>
            <a:r>
              <a:rPr lang="es-ES" sz="1800" kern="1200" dirty="0">
                <a:solidFill>
                  <a:srgbClr val="0D88A5"/>
                </a:solidFill>
                <a:latin typeface="Arial" pitchFamily="34" charset="0"/>
                <a:ea typeface="+mn-ea"/>
                <a:cs typeface="+mn-cs"/>
              </a:rPr>
              <a:t> </a:t>
            </a:r>
            <a:r>
              <a:rPr lang="es-ES" sz="1800" kern="1200" dirty="0" err="1">
                <a:solidFill>
                  <a:srgbClr val="0D88A5"/>
                </a:solidFill>
                <a:latin typeface="Arial" pitchFamily="34" charset="0"/>
                <a:ea typeface="+mn-ea"/>
                <a:cs typeface="+mn-cs"/>
              </a:rPr>
              <a:t>Gaia</a:t>
            </a:r>
            <a:r>
              <a:rPr lang="es-ES" sz="1800" kern="1200" dirty="0">
                <a:solidFill>
                  <a:srgbClr val="0D88A5"/>
                </a:solidFill>
                <a:latin typeface="Arial" pitchFamily="34" charset="0"/>
                <a:ea typeface="+mn-ea"/>
                <a:cs typeface="+mn-cs"/>
              </a:rPr>
              <a:t> Catalogue</a:t>
            </a:r>
          </a:p>
          <a:p>
            <a:pPr marL="800100" lvl="1" indent="-3429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1800" kern="1200" dirty="0">
                <a:solidFill>
                  <a:srgbClr val="0D88A5"/>
                </a:solidFill>
                <a:latin typeface="Arial" pitchFamily="34" charset="0"/>
                <a:ea typeface="+mn-ea"/>
                <a:cs typeface="+mn-cs"/>
              </a:rPr>
              <a:t>Link to </a:t>
            </a:r>
            <a:r>
              <a:rPr lang="es-ES" sz="1800" kern="1200" dirty="0" err="1">
                <a:solidFill>
                  <a:srgbClr val="0D88A5"/>
                </a:solidFill>
                <a:latin typeface="Arial" pitchFamily="34" charset="0"/>
                <a:ea typeface="+mn-ea"/>
                <a:cs typeface="+mn-cs"/>
              </a:rPr>
              <a:t>the</a:t>
            </a:r>
            <a:r>
              <a:rPr lang="es-ES" sz="1800" kern="1200" dirty="0">
                <a:solidFill>
                  <a:srgbClr val="0D88A5"/>
                </a:solidFill>
                <a:latin typeface="Arial" pitchFamily="34" charset="0"/>
                <a:ea typeface="+mn-ea"/>
                <a:cs typeface="+mn-cs"/>
              </a:rPr>
              <a:t> </a:t>
            </a:r>
            <a:r>
              <a:rPr lang="es-ES" sz="1800" kern="1200" dirty="0" err="1">
                <a:solidFill>
                  <a:srgbClr val="0D88A5"/>
                </a:solidFill>
                <a:latin typeface="Arial" pitchFamily="34" charset="0"/>
                <a:ea typeface="+mn-ea"/>
                <a:cs typeface="+mn-cs"/>
              </a:rPr>
              <a:t>Official</a:t>
            </a:r>
            <a:r>
              <a:rPr lang="es-ES" sz="1800" kern="1200" dirty="0">
                <a:solidFill>
                  <a:srgbClr val="0D88A5"/>
                </a:solidFill>
                <a:latin typeface="Arial" pitchFamily="34" charset="0"/>
                <a:ea typeface="+mn-ea"/>
                <a:cs typeface="+mn-cs"/>
              </a:rPr>
              <a:t> </a:t>
            </a:r>
            <a:r>
              <a:rPr lang="es-ES" sz="1800" kern="1200" dirty="0" err="1">
                <a:solidFill>
                  <a:srgbClr val="0D88A5"/>
                </a:solidFill>
                <a:latin typeface="Arial" pitchFamily="34" charset="0"/>
                <a:ea typeface="+mn-ea"/>
                <a:cs typeface="+mn-cs"/>
              </a:rPr>
              <a:t>Gaia</a:t>
            </a:r>
            <a:r>
              <a:rPr lang="es-ES" sz="1800" kern="1200" dirty="0">
                <a:solidFill>
                  <a:srgbClr val="0D88A5"/>
                </a:solidFill>
                <a:latin typeface="Arial" pitchFamily="34" charset="0"/>
                <a:ea typeface="+mn-ea"/>
                <a:cs typeface="+mn-cs"/>
              </a:rPr>
              <a:t> </a:t>
            </a:r>
            <a:r>
              <a:rPr lang="es-ES" sz="1800" kern="1200" dirty="0" err="1">
                <a:solidFill>
                  <a:srgbClr val="0D88A5"/>
                </a:solidFill>
                <a:latin typeface="Arial" pitchFamily="34" charset="0"/>
                <a:ea typeface="+mn-ea"/>
                <a:cs typeface="+mn-cs"/>
              </a:rPr>
              <a:t>Mission</a:t>
            </a:r>
            <a:r>
              <a:rPr lang="es-ES" sz="1800" kern="1200" dirty="0">
                <a:solidFill>
                  <a:srgbClr val="0D88A5"/>
                </a:solidFill>
                <a:latin typeface="Arial" pitchFamily="34" charset="0"/>
                <a:ea typeface="+mn-ea"/>
                <a:cs typeface="+mn-cs"/>
              </a:rPr>
              <a:t> </a:t>
            </a:r>
            <a:r>
              <a:rPr lang="es-ES" sz="1800" kern="1200" dirty="0" err="1">
                <a:solidFill>
                  <a:srgbClr val="0D88A5"/>
                </a:solidFill>
                <a:latin typeface="Arial" pitchFamily="34" charset="0"/>
                <a:ea typeface="+mn-ea"/>
                <a:cs typeface="+mn-cs"/>
              </a:rPr>
              <a:t>Website</a:t>
            </a:r>
            <a:endParaRPr lang="es-ES" sz="1800" kern="1200" dirty="0">
              <a:solidFill>
                <a:srgbClr val="0D88A5"/>
              </a:solidFill>
              <a:latin typeface="Arial" pitchFamily="34" charset="0"/>
              <a:ea typeface="+mn-ea"/>
              <a:cs typeface="+mn-cs"/>
            </a:endParaRPr>
          </a:p>
          <a:p>
            <a:pPr marL="800100" lvl="1" indent="-3429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1800" kern="1200" dirty="0">
                <a:solidFill>
                  <a:srgbClr val="0D88A5"/>
                </a:solidFill>
                <a:latin typeface="Arial" pitchFamily="34" charset="0"/>
                <a:ea typeface="+mn-ea"/>
                <a:cs typeface="+mn-cs"/>
              </a:rPr>
              <a:t>Link to </a:t>
            </a:r>
            <a:r>
              <a:rPr lang="es-ES" sz="1800" kern="1200" dirty="0" err="1">
                <a:solidFill>
                  <a:srgbClr val="0D88A5"/>
                </a:solidFill>
                <a:latin typeface="Arial" pitchFamily="34" charset="0"/>
                <a:ea typeface="+mn-ea"/>
                <a:cs typeface="+mn-cs"/>
              </a:rPr>
              <a:t>the</a:t>
            </a:r>
            <a:r>
              <a:rPr lang="es-ES" sz="1800" kern="1200" dirty="0">
                <a:solidFill>
                  <a:srgbClr val="0D88A5"/>
                </a:solidFill>
                <a:latin typeface="Arial" pitchFamily="34" charset="0"/>
                <a:ea typeface="+mn-ea"/>
                <a:cs typeface="+mn-cs"/>
              </a:rPr>
              <a:t> </a:t>
            </a:r>
            <a:r>
              <a:rPr lang="es-ES" sz="1800" kern="1200" dirty="0" err="1">
                <a:solidFill>
                  <a:srgbClr val="0D88A5"/>
                </a:solidFill>
                <a:latin typeface="Arial" pitchFamily="34" charset="0"/>
                <a:ea typeface="+mn-ea"/>
                <a:cs typeface="+mn-cs"/>
              </a:rPr>
              <a:t>Gaia</a:t>
            </a:r>
            <a:r>
              <a:rPr lang="es-ES" sz="1800" kern="1200" dirty="0">
                <a:solidFill>
                  <a:srgbClr val="0D88A5"/>
                </a:solidFill>
                <a:latin typeface="Arial" pitchFamily="34" charset="0"/>
                <a:ea typeface="+mn-ea"/>
                <a:cs typeface="+mn-cs"/>
              </a:rPr>
              <a:t> </a:t>
            </a:r>
            <a:r>
              <a:rPr lang="es-ES" sz="1800" kern="1200" dirty="0" err="1">
                <a:solidFill>
                  <a:srgbClr val="0D88A5"/>
                </a:solidFill>
                <a:latin typeface="Arial" pitchFamily="34" charset="0"/>
                <a:ea typeface="+mn-ea"/>
                <a:cs typeface="+mn-cs"/>
              </a:rPr>
              <a:t>Science</a:t>
            </a:r>
            <a:r>
              <a:rPr lang="es-ES" sz="1800" kern="1200" dirty="0">
                <a:solidFill>
                  <a:srgbClr val="0D88A5"/>
                </a:solidFill>
                <a:latin typeface="Arial" pitchFamily="34" charset="0"/>
                <a:ea typeface="+mn-ea"/>
                <a:cs typeface="+mn-cs"/>
              </a:rPr>
              <a:t> </a:t>
            </a:r>
            <a:r>
              <a:rPr lang="es-ES" sz="1800" kern="1200" dirty="0" err="1">
                <a:solidFill>
                  <a:srgbClr val="0D88A5"/>
                </a:solidFill>
                <a:latin typeface="Arial" pitchFamily="34" charset="0"/>
                <a:ea typeface="+mn-ea"/>
                <a:cs typeface="+mn-cs"/>
              </a:rPr>
              <a:t>Alerts</a:t>
            </a:r>
            <a:endParaRPr lang="es-ES" sz="1800" kern="1200" dirty="0">
              <a:solidFill>
                <a:srgbClr val="0D88A5"/>
              </a:solidFill>
              <a:latin typeface="Arial" pitchFamily="34" charset="0"/>
              <a:ea typeface="+mn-ea"/>
              <a:cs typeface="+mn-cs"/>
            </a:endParaRPr>
          </a:p>
          <a:p>
            <a:pPr marL="800100" lvl="1" indent="-3429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1800" kern="1200" dirty="0">
                <a:solidFill>
                  <a:srgbClr val="0D88A5"/>
                </a:solidFill>
                <a:latin typeface="Arial" pitchFamily="34" charset="0"/>
                <a:ea typeface="+mn-ea"/>
                <a:cs typeface="+mn-cs"/>
              </a:rPr>
              <a:t>Blog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74" t="68247" r="28488" b="10633"/>
          <a:stretch/>
        </p:blipFill>
        <p:spPr bwMode="auto">
          <a:xfrm>
            <a:off x="4644009" y="5353668"/>
            <a:ext cx="4361128" cy="1173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33" r="28448"/>
          <a:stretch/>
        </p:blipFill>
        <p:spPr bwMode="auto">
          <a:xfrm>
            <a:off x="4647886" y="260648"/>
            <a:ext cx="4388610" cy="55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6544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11" t="-3673" r="20876" b="8804"/>
          <a:stretch/>
        </p:blipFill>
        <p:spPr bwMode="auto">
          <a:xfrm>
            <a:off x="969219" y="-127585"/>
            <a:ext cx="7366981" cy="6591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5812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32" r="27407"/>
          <a:stretch/>
        </p:blipFill>
        <p:spPr bwMode="auto">
          <a:xfrm>
            <a:off x="1707649" y="44624"/>
            <a:ext cx="5384631" cy="65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5362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lantilla JOCS'05">
  <a:themeElements>
    <a:clrScheme name="Plantilla JOCS'05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lantilla JOCS'05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1"/>
            </a:gs>
            <a:gs pos="50000">
              <a:srgbClr val="FF6600"/>
            </a:gs>
            <a:gs pos="100000">
              <a:schemeClr val="bg1"/>
            </a:gs>
          </a:gsLst>
          <a:lin ang="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2800" b="1" i="0" u="none" strike="noStrike" cap="none" normalizeH="0" baseline="0" smtClean="0">
            <a:ln>
              <a:noFill/>
            </a:ln>
            <a:solidFill>
              <a:srgbClr val="01ABA3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1"/>
            </a:gs>
            <a:gs pos="50000">
              <a:srgbClr val="FF6600"/>
            </a:gs>
            <a:gs pos="100000">
              <a:schemeClr val="bg1"/>
            </a:gs>
          </a:gsLst>
          <a:lin ang="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2800" b="1" i="0" u="none" strike="noStrike" cap="none" normalizeH="0" baseline="0" smtClean="0">
            <a:ln>
              <a:noFill/>
            </a:ln>
            <a:solidFill>
              <a:srgbClr val="01ABA3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  <a:txDef>
      <a:spPr bwMode="auto">
        <a:noFill/>
        <a:ln w="9525">
          <a:noFill/>
          <a:miter lim="800000"/>
          <a:headEnd/>
          <a:tailEnd/>
        </a:ln>
      </a:spPr>
      <a:bodyPr wrap="square">
        <a:spAutoFit/>
      </a:bodyPr>
      <a:lstStyle>
        <a:defPPr algn="ctr">
          <a:lnSpc>
            <a:spcPct val="90000"/>
          </a:lnSpc>
          <a:defRPr sz="4000" dirty="0" smtClean="0">
            <a:solidFill>
              <a:srgbClr val="4FAED9"/>
            </a:solidFill>
          </a:defRPr>
        </a:defPPr>
      </a:lstStyle>
    </a:txDef>
  </a:objectDefaults>
  <a:extraClrSchemeLst>
    <a:extraClrScheme>
      <a:clrScheme name="Plantilla JOCS'05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tilla JOCS'05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 JOCS'05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 JOCS'05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 JOCS'05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 JOCS'05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 JOCS'05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Plantilla JOCS'05 2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2.xml><?xml version="1.0" encoding="utf-8"?>
<a:themeOverride xmlns:a="http://schemas.openxmlformats.org/drawingml/2006/main">
  <a:clrScheme name="Plantilla JOCS'05 2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\\TIBIDABO\depts\Promocio\Documentacio\Congressos, jornades i trobades\2005\JOCS\PONÈNCIES\Plantilla JOCS'05.pot</Template>
  <TotalTime>5773</TotalTime>
  <Words>734</Words>
  <Application>Microsoft Office PowerPoint</Application>
  <PresentationFormat>Presentación en pantalla (4:3)</PresentationFormat>
  <Paragraphs>162</Paragraphs>
  <Slides>23</Slides>
  <Notes>14</Notes>
  <HiddenSlides>0</HiddenSlides>
  <MMClips>0</MMClips>
  <ScaleCrop>false</ScaleCrop>
  <HeadingPairs>
    <vt:vector size="6" baseType="variant">
      <vt:variant>
        <vt:lpstr>Tema</vt:lpstr>
      </vt:variant>
      <vt:variant>
        <vt:i4>2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26" baseType="lpstr">
      <vt:lpstr>Diseño personalizado</vt:lpstr>
      <vt:lpstr>Plantilla JOCS'05</vt:lpstr>
      <vt:lpstr>Equation</vt:lpstr>
      <vt:lpstr>Presentación de PowerPoint</vt:lpstr>
      <vt:lpstr>Outline</vt:lpstr>
      <vt:lpstr>1. WP7 Overview</vt:lpstr>
      <vt:lpstr>2. Main Outreach Activities</vt:lpstr>
      <vt:lpstr>2. Main Outreach Activities</vt:lpstr>
      <vt:lpstr>3. Gaiaverse Roadmap</vt:lpstr>
      <vt:lpstr>4 . The Gaiaverse Portal</vt:lpstr>
      <vt:lpstr>Presentación de PowerPoint</vt:lpstr>
      <vt:lpstr>Presentación de PowerPoint</vt:lpstr>
      <vt:lpstr>4. The Gaiaverse Portal</vt:lpstr>
      <vt:lpstr>Presentación de PowerPoint</vt:lpstr>
      <vt:lpstr>4.2. Top 10 most visited pages</vt:lpstr>
      <vt:lpstr>4.3. Traffic Channels</vt:lpstr>
      <vt:lpstr>4.4. Country and Language</vt:lpstr>
      <vt:lpstr>5. Gaiaverse Twitter Profile</vt:lpstr>
      <vt:lpstr>5.1. Twitter Analytics</vt:lpstr>
      <vt:lpstr>Presentación de PowerPoint</vt:lpstr>
      <vt:lpstr>Editorial Board</vt:lpstr>
      <vt:lpstr>Presentación de PowerPoint</vt:lpstr>
      <vt:lpstr>Presentación de PowerPoint</vt:lpstr>
      <vt:lpstr>Presentación de PowerPoint</vt:lpstr>
      <vt:lpstr>5.4. Twitter Analytics</vt:lpstr>
      <vt:lpstr>Presentación de PowerPoint</vt:lpstr>
    </vt:vector>
  </TitlesOfParts>
  <Company>CESCA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Títol Nom i cognoms Institució</dc:title>
  <dc:creator>ssalgado</dc:creator>
  <cp:lastModifiedBy>tvia</cp:lastModifiedBy>
  <cp:revision>577</cp:revision>
  <cp:lastPrinted>2017-01-24T16:04:41Z</cp:lastPrinted>
  <dcterms:created xsi:type="dcterms:W3CDTF">2007-07-27T09:26:22Z</dcterms:created>
  <dcterms:modified xsi:type="dcterms:W3CDTF">2017-04-18T16:11:48Z</dcterms:modified>
</cp:coreProperties>
</file>