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9"/>
  </p:notesMasterIdLst>
  <p:handoutMasterIdLst>
    <p:handoutMasterId r:id="rId20"/>
  </p:handoutMasterIdLst>
  <p:sldIdLst>
    <p:sldId id="257" r:id="rId2"/>
    <p:sldId id="344" r:id="rId3"/>
    <p:sldId id="345" r:id="rId4"/>
    <p:sldId id="348" r:id="rId5"/>
    <p:sldId id="358" r:id="rId6"/>
    <p:sldId id="349" r:id="rId7"/>
    <p:sldId id="350" r:id="rId8"/>
    <p:sldId id="352" r:id="rId9"/>
    <p:sldId id="354" r:id="rId10"/>
    <p:sldId id="355" r:id="rId11"/>
    <p:sldId id="357" r:id="rId12"/>
    <p:sldId id="359" r:id="rId13"/>
    <p:sldId id="361" r:id="rId14"/>
    <p:sldId id="356" r:id="rId15"/>
    <p:sldId id="362" r:id="rId16"/>
    <p:sldId id="351" r:id="rId17"/>
    <p:sldId id="363" r:id="rId18"/>
  </p:sldIdLst>
  <p:sldSz cx="9144000" cy="6858000" type="screen4x3"/>
  <p:notesSz cx="6797675" cy="99282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800" b="1" kern="1200">
        <a:solidFill>
          <a:srgbClr val="01ABA3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rgbClr val="01ABA3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rgbClr val="01ABA3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rgbClr val="01ABA3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rgbClr val="01ABA3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rgbClr val="01ABA3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rgbClr val="01ABA3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rgbClr val="01ABA3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rgbClr val="01ABA3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88A5"/>
    <a:srgbClr val="0C7A94"/>
    <a:srgbClr val="096DB1"/>
    <a:srgbClr val="CC0000"/>
    <a:srgbClr val="4FAED9"/>
    <a:srgbClr val="000000"/>
    <a:srgbClr val="339933"/>
    <a:srgbClr val="990000"/>
    <a:srgbClr val="FF7C8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584" autoAdjust="0"/>
  </p:normalViewPr>
  <p:slideViewPr>
    <p:cSldViewPr>
      <p:cViewPr>
        <p:scale>
          <a:sx n="80" d="100"/>
          <a:sy n="80" d="100"/>
        </p:scale>
        <p:origin x="-7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-2262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>
            <a:lvl1pPr defTabSz="920750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9" tIns="46045" rIns="92089" bIns="46045" numCol="1" anchor="b" anchorCtr="0" compatLnSpc="1">
            <a:prstTxWarp prst="textNoShape">
              <a:avLst/>
            </a:prstTxWarp>
          </a:bodyPr>
          <a:lstStyle>
            <a:lvl1pPr defTabSz="920750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9" tIns="46045" rIns="92089" bIns="46045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4AE6C9ED-838A-479B-BAE9-28D9448E010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6489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>
            <a:lvl1pPr defTabSz="920750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>
            <a:lvl1pPr algn="r" defTabSz="920750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9" tIns="46045" rIns="92089" bIns="460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noProof="0" smtClean="0"/>
              <a:t>Haga clic para modificar el estilo de texto del patrón</a:t>
            </a:r>
          </a:p>
          <a:p>
            <a:pPr lvl="1"/>
            <a:r>
              <a:rPr lang="ca-ES" noProof="0" smtClean="0"/>
              <a:t>Segundo nivel</a:t>
            </a:r>
          </a:p>
          <a:p>
            <a:pPr lvl="2"/>
            <a:r>
              <a:rPr lang="ca-ES" noProof="0" smtClean="0"/>
              <a:t>Tercer nivel</a:t>
            </a:r>
          </a:p>
          <a:p>
            <a:pPr lvl="3"/>
            <a:r>
              <a:rPr lang="ca-ES" noProof="0" smtClean="0"/>
              <a:t>Cuarto nivel</a:t>
            </a:r>
          </a:p>
          <a:p>
            <a:pPr lvl="4"/>
            <a:r>
              <a:rPr lang="ca-ES" noProof="0" smtClean="0"/>
              <a:t>Quinto nivel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9" tIns="46045" rIns="92089" bIns="46045" numCol="1" anchor="b" anchorCtr="0" compatLnSpc="1">
            <a:prstTxWarp prst="textNoShape">
              <a:avLst/>
            </a:prstTxWarp>
          </a:bodyPr>
          <a:lstStyle>
            <a:lvl1pPr defTabSz="920750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89" tIns="46045" rIns="92089" bIns="46045" numCol="1" anchor="b" anchorCtr="0" compatLnSpc="1">
            <a:prstTxWarp prst="textNoShape">
              <a:avLst/>
            </a:prstTxWarp>
          </a:bodyPr>
          <a:lstStyle>
            <a:lvl1pPr algn="r" defTabSz="920750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4CED3248-C18D-4BA3-A32F-08E1E45FD7CE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573020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D3248-C18D-4BA3-A32F-08E1E45FD7CE}" type="slidenum">
              <a:rPr lang="ca-ES" smtClean="0"/>
              <a:pPr>
                <a:defRPr/>
              </a:pPr>
              <a:t>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36309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D3248-C18D-4BA3-A32F-08E1E45FD7CE}" type="slidenum">
              <a:rPr lang="ca-ES" smtClean="0"/>
              <a:pPr>
                <a:defRPr/>
              </a:pPr>
              <a:t>4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5747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CED3248-C18D-4BA3-A32F-08E1E45FD7CE}" type="slidenum">
              <a:rPr lang="ca-ES" smtClean="0"/>
              <a:pPr>
                <a:defRPr/>
              </a:pPr>
              <a:t>9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63890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3" name="Text Box 17"/>
          <p:cNvSpPr txBox="1">
            <a:spLocks noChangeArrowheads="1"/>
          </p:cNvSpPr>
          <p:nvPr userDrawn="1"/>
        </p:nvSpPr>
        <p:spPr bwMode="auto">
          <a:xfrm>
            <a:off x="7559824" y="6515472"/>
            <a:ext cx="15486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1400" b="1" baseline="0" dirty="0" smtClean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Abril 2017 </a:t>
            </a:r>
            <a:endParaRPr lang="en-US" sz="1400" b="0" dirty="0" smtClean="0">
              <a:solidFill>
                <a:schemeClr val="bg1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30000"/>
          </a:blip>
          <a:srcRect/>
          <a:stretch>
            <a:fillRect/>
          </a:stretch>
        </p:blipFill>
        <p:spPr bwMode="auto">
          <a:xfrm>
            <a:off x="122512" y="6455533"/>
            <a:ext cx="784687" cy="427654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/>
            <a:tailEnd/>
          </a:ln>
        </p:spPr>
      </p:pic>
      <p:pic>
        <p:nvPicPr>
          <p:cNvPr id="21506" name="Picture 2" descr="http://gaia.esac.esa.int/dpacsvn/DPAC/CU9/docs/Final_AO_Response/graphics/gaia_dtpog_400x400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63688" y="6453336"/>
            <a:ext cx="432048" cy="432048"/>
          </a:xfrm>
          <a:prstGeom prst="rect">
            <a:avLst/>
          </a:prstGeom>
          <a:noFill/>
        </p:spPr>
      </p:pic>
      <p:pic>
        <p:nvPicPr>
          <p:cNvPr id="5" name="Picture 4" descr="http://webusers.oact.inaf.it/acl/gaia/dpac_logo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09178" y="6522267"/>
            <a:ext cx="610312" cy="294187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 userDrawn="1"/>
        </p:nvSpPr>
        <p:spPr bwMode="auto">
          <a:xfrm>
            <a:off x="6372200" y="6516052"/>
            <a:ext cx="12961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2000" b="0" dirty="0" smtClean="0">
                <a:solidFill>
                  <a:srgbClr val="CC0000"/>
                </a:solidFill>
                <a:latin typeface="Eras Bold ITC" pitchFamily="34" charset="0"/>
              </a:rPr>
              <a:t>GENIUS</a:t>
            </a:r>
          </a:p>
        </p:txBody>
      </p:sp>
      <p:pic>
        <p:nvPicPr>
          <p:cNvPr id="2" name="1 Imagen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315" y="6453336"/>
            <a:ext cx="529893" cy="3600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E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E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E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E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E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00E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00E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00E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00E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81000" indent="-3810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Wingdings" pitchFamily="2" charset="2"/>
        <a:buChar char="ü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1714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1905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-"/>
        <a:defRPr sz="2400">
          <a:solidFill>
            <a:schemeClr val="tx1"/>
          </a:solidFill>
          <a:latin typeface="+mn-lt"/>
        </a:defRPr>
      </a:lvl3pPr>
      <a:lvl4pPr marL="1524000" indent="-1905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</a:defRPr>
      </a:lvl4pPr>
      <a:lvl5pPr marL="1905000" indent="-1905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-"/>
        <a:defRPr sz="1400">
          <a:solidFill>
            <a:schemeClr val="tx1"/>
          </a:solidFill>
          <a:latin typeface="+mn-lt"/>
        </a:defRPr>
      </a:lvl5pPr>
      <a:lvl6pPr marL="2362200" indent="-190500" algn="l" rtl="0" fontAlgn="base">
        <a:lnSpc>
          <a:spcPct val="90000"/>
        </a:lnSpc>
        <a:spcBef>
          <a:spcPct val="20000"/>
        </a:spcBef>
        <a:spcAft>
          <a:spcPct val="0"/>
        </a:spcAft>
        <a:buChar char="-"/>
        <a:defRPr sz="1400">
          <a:solidFill>
            <a:schemeClr val="tx1"/>
          </a:solidFill>
          <a:latin typeface="+mn-lt"/>
        </a:defRPr>
      </a:lvl6pPr>
      <a:lvl7pPr marL="2819400" indent="-190500" algn="l" rtl="0" fontAlgn="base">
        <a:lnSpc>
          <a:spcPct val="90000"/>
        </a:lnSpc>
        <a:spcBef>
          <a:spcPct val="20000"/>
        </a:spcBef>
        <a:spcAft>
          <a:spcPct val="0"/>
        </a:spcAft>
        <a:buChar char="-"/>
        <a:defRPr sz="1400">
          <a:solidFill>
            <a:schemeClr val="tx1"/>
          </a:solidFill>
          <a:latin typeface="+mn-lt"/>
        </a:defRPr>
      </a:lvl7pPr>
      <a:lvl8pPr marL="3276600" indent="-190500" algn="l" rtl="0" fontAlgn="base">
        <a:lnSpc>
          <a:spcPct val="90000"/>
        </a:lnSpc>
        <a:spcBef>
          <a:spcPct val="20000"/>
        </a:spcBef>
        <a:spcAft>
          <a:spcPct val="0"/>
        </a:spcAft>
        <a:buChar char="-"/>
        <a:defRPr sz="1400">
          <a:solidFill>
            <a:schemeClr val="tx1"/>
          </a:solidFill>
          <a:latin typeface="+mn-lt"/>
        </a:defRPr>
      </a:lvl8pPr>
      <a:lvl9pPr marL="3733800" indent="-190500" algn="l" rtl="0" fontAlgn="base">
        <a:lnSpc>
          <a:spcPct val="90000"/>
        </a:lnSpc>
        <a:spcBef>
          <a:spcPct val="20000"/>
        </a:spcBef>
        <a:spcAft>
          <a:spcPct val="0"/>
        </a:spcAft>
        <a:buChar char="-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 bwMode="auto">
          <a:xfrm>
            <a:off x="1691493" y="476672"/>
            <a:ext cx="5832648" cy="2160240"/>
          </a:xfrm>
          <a:prstGeom prst="rect">
            <a:avLst/>
          </a:prstGeom>
          <a:noFill/>
          <a:ln w="9525" cap="flat" cmpd="sng" algn="ctr">
            <a:solidFill>
              <a:srgbClr val="0D88A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800" b="1" i="0" u="none" strike="noStrike" cap="none" normalizeH="0" baseline="0" smtClean="0">
              <a:ln>
                <a:noFill/>
              </a:ln>
              <a:solidFill>
                <a:srgbClr val="01AB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3155" y="854100"/>
            <a:ext cx="8569325" cy="129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GB" dirty="0" smtClean="0">
                <a:solidFill>
                  <a:srgbClr val="4FAED9"/>
                </a:solidFill>
              </a:rPr>
              <a:t>GENIUS Final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en-GB" dirty="0" smtClean="0">
              <a:solidFill>
                <a:srgbClr val="4FAED9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GB" dirty="0" smtClean="0">
                <a:solidFill>
                  <a:srgbClr val="4FAED9"/>
                </a:solidFill>
              </a:rPr>
              <a:t>Report for WP1</a:t>
            </a:r>
            <a:endParaRPr lang="en-GB" dirty="0">
              <a:solidFill>
                <a:srgbClr val="4FAED9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0825" y="5227860"/>
            <a:ext cx="8569325" cy="86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ca-ES" i="1" dirty="0" smtClean="0">
                <a:solidFill>
                  <a:srgbClr val="0C7A94"/>
                </a:solidFill>
              </a:rPr>
              <a:t>L. Balaguer-Núñez</a:t>
            </a:r>
            <a:endParaRPr lang="ca-ES" b="1" i="1" dirty="0" smtClean="0">
              <a:solidFill>
                <a:srgbClr val="0C7A94"/>
              </a:solidFill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ca-ES" i="1" dirty="0" smtClean="0">
                <a:solidFill>
                  <a:srgbClr val="0C7A94"/>
                </a:solidFill>
              </a:rPr>
              <a:t>Universitat de Barcelona / FBG</a:t>
            </a:r>
            <a:endParaRPr lang="en-US" i="1" dirty="0">
              <a:solidFill>
                <a:srgbClr val="0C7A94"/>
              </a:solidFill>
            </a:endParaRPr>
          </a:p>
        </p:txBody>
      </p:sp>
      <p:pic>
        <p:nvPicPr>
          <p:cNvPr id="9" name="8 Imagen" descr="gaia_RGB_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477798"/>
            <a:ext cx="2376264" cy="1342565"/>
          </a:xfrm>
          <a:prstGeom prst="rect">
            <a:avLst/>
          </a:prstGeom>
        </p:spPr>
      </p:pic>
      <p:pic>
        <p:nvPicPr>
          <p:cNvPr id="8194" name="Picture 2" descr="http://gaia.esac.esa.int/dpacsvn/DPAC/CU9/docs/Final_AO_Response/graphics/gaia_dtpog_400x4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3356992"/>
            <a:ext cx="1584176" cy="1584176"/>
          </a:xfrm>
          <a:prstGeom prst="rect">
            <a:avLst/>
          </a:prstGeom>
          <a:noFill/>
        </p:spPr>
      </p:pic>
      <p:pic>
        <p:nvPicPr>
          <p:cNvPr id="8196" name="Picture 4" descr="http://webusers.oact.inaf.it/acl/gaia/dpac_log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3437530"/>
            <a:ext cx="2952328" cy="1423100"/>
          </a:xfrm>
          <a:prstGeom prst="rect">
            <a:avLst/>
          </a:prstGeom>
          <a:noFill/>
        </p:spPr>
      </p:pic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252395"/>
              </p:ext>
            </p:extLst>
          </p:nvPr>
        </p:nvGraphicFramePr>
        <p:xfrm>
          <a:off x="3556000" y="20193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" name="Equation" r:id="rId7" imgW="914400" imgH="198720" progId="">
                  <p:embed/>
                </p:oleObj>
              </mc:Choice>
              <mc:Fallback>
                <p:oleObj name="Equation" r:id="rId7" imgW="914400" imgH="198720" progId="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20193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7"/>
          <p:cNvSpPr txBox="1">
            <a:spLocks/>
          </p:cNvSpPr>
          <p:nvPr/>
        </p:nvSpPr>
        <p:spPr>
          <a:xfrm>
            <a:off x="457200" y="116632"/>
            <a:ext cx="8229600" cy="82030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000" kern="0" dirty="0" smtClean="0">
                <a:solidFill>
                  <a:srgbClr val="429E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First year Deliverables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0" kern="0" dirty="0">
              <a:solidFill>
                <a:srgbClr val="429ED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7155849" cy="5549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7"/>
          <p:cNvSpPr txBox="1">
            <a:spLocks/>
          </p:cNvSpPr>
          <p:nvPr/>
        </p:nvSpPr>
        <p:spPr>
          <a:xfrm>
            <a:off x="457200" y="116632"/>
            <a:ext cx="8229600" cy="82030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000" kern="0" dirty="0" smtClean="0">
                <a:solidFill>
                  <a:srgbClr val="429E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Second year Deliverables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0" kern="0" dirty="0">
              <a:solidFill>
                <a:srgbClr val="429ED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6" t="20666" r="11442" b="40667"/>
          <a:stretch/>
        </p:blipFill>
        <p:spPr>
          <a:xfrm>
            <a:off x="1115616" y="1052736"/>
            <a:ext cx="7024505" cy="4968552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 bwMode="auto">
          <a:xfrm>
            <a:off x="6516216" y="4798952"/>
            <a:ext cx="813043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1200" b="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</a:t>
            </a:r>
            <a:r>
              <a:rPr lang="es-ES" sz="1200" b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2016</a:t>
            </a:r>
            <a:endParaRPr lang="en-GB" sz="1200" b="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56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7"/>
          <p:cNvSpPr txBox="1">
            <a:spLocks/>
          </p:cNvSpPr>
          <p:nvPr/>
        </p:nvSpPr>
        <p:spPr>
          <a:xfrm>
            <a:off x="457200" y="116632"/>
            <a:ext cx="8229600" cy="82030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000" kern="0" dirty="0" smtClean="0">
                <a:solidFill>
                  <a:srgbClr val="429E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Third year Deliverables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0" kern="0" dirty="0">
              <a:solidFill>
                <a:srgbClr val="429ED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173114"/>
              </p:ext>
            </p:extLst>
          </p:nvPr>
        </p:nvGraphicFramePr>
        <p:xfrm>
          <a:off x="1043608" y="1052736"/>
          <a:ext cx="6840760" cy="5082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0709"/>
                <a:gridCol w="3389810"/>
                <a:gridCol w="936104"/>
                <a:gridCol w="1224137"/>
              </a:tblGrid>
              <a:tr h="432048">
                <a:tc>
                  <a:txBody>
                    <a:bodyPr/>
                    <a:lstStyle/>
                    <a:p>
                      <a:r>
                        <a:rPr lang="en-GB" sz="1400" b="1" noProof="0" dirty="0" smtClean="0"/>
                        <a:t>Deliverable N</a:t>
                      </a:r>
                      <a:r>
                        <a:rPr lang="en-GB" sz="1400" noProof="0" dirty="0" smtClean="0"/>
                        <a:t>. 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noProof="0" dirty="0" smtClean="0"/>
                        <a:t>Deliverable Title</a:t>
                      </a:r>
                      <a:endParaRPr lang="en-GB" sz="1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noProof="0" dirty="0" smtClean="0"/>
                        <a:t>WP number</a:t>
                      </a:r>
                      <a:endParaRPr lang="en-GB" sz="1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noProof="0" dirty="0" smtClean="0"/>
                        <a:t>Deliverable date</a:t>
                      </a:r>
                      <a:endParaRPr lang="en-GB" sz="1400" b="1" noProof="0" dirty="0"/>
                    </a:p>
                  </a:txBody>
                  <a:tcPr/>
                </a:tc>
              </a:tr>
              <a:tr h="345936"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D1.8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err="1" smtClean="0"/>
                        <a:t>Semestral</a:t>
                      </a:r>
                      <a:r>
                        <a:rPr lang="en-GB" sz="1400" baseline="0" noProof="0" dirty="0" smtClean="0"/>
                        <a:t> report  6</a:t>
                      </a:r>
                      <a:endParaRPr lang="en-GB" sz="1400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WP1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Dec</a:t>
                      </a:r>
                      <a:r>
                        <a:rPr lang="en-GB" sz="1400" baseline="0" noProof="0" dirty="0" smtClean="0"/>
                        <a:t> </a:t>
                      </a:r>
                      <a:r>
                        <a:rPr lang="en-GB" sz="1400" noProof="0" dirty="0" smtClean="0"/>
                        <a:t>2016</a:t>
                      </a: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D2.7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Requirements specification</a:t>
                      </a:r>
                      <a:r>
                        <a:rPr lang="en-GB" sz="1400" baseline="0" noProof="0" dirty="0" smtClean="0"/>
                        <a:t> for the archiving of raw and intermediate data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WP2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Dec</a:t>
                      </a:r>
                      <a:r>
                        <a:rPr lang="en-GB" sz="1400" baseline="0" noProof="0" dirty="0" smtClean="0"/>
                        <a:t> </a:t>
                      </a:r>
                      <a:r>
                        <a:rPr lang="en-GB" sz="1400" noProof="0" dirty="0" smtClean="0"/>
                        <a:t>2016</a:t>
                      </a:r>
                      <a:endParaRPr lang="en-GB" sz="1400" noProof="0" dirty="0"/>
                    </a:p>
                  </a:txBody>
                  <a:tcPr/>
                </a:tc>
              </a:tr>
              <a:tr h="598010"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D2.8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aseline="0" noProof="0" dirty="0" smtClean="0"/>
                        <a:t>Requirements specification for the archiving of the original software with which the archive was produced.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WP2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Dec</a:t>
                      </a:r>
                      <a:r>
                        <a:rPr lang="en-GB" sz="1400" baseline="0" noProof="0" dirty="0" smtClean="0"/>
                        <a:t> </a:t>
                      </a:r>
                      <a:r>
                        <a:rPr lang="en-GB" sz="1400" noProof="0" dirty="0" smtClean="0"/>
                        <a:t>2016</a:t>
                      </a:r>
                      <a:endParaRPr lang="en-GB" sz="1400" noProof="0" dirty="0"/>
                    </a:p>
                  </a:txBody>
                  <a:tcPr/>
                </a:tc>
              </a:tr>
              <a:tr h="334496"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D5.4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3138488" algn="l"/>
                        </a:tabLst>
                      </a:pPr>
                      <a:r>
                        <a:rPr lang="en-GB" sz="1400" noProof="0" dirty="0" smtClean="0"/>
                        <a:t>Delivery of statistical tools 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WP5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Nov</a:t>
                      </a:r>
                      <a:r>
                        <a:rPr lang="en-GB" sz="1400" baseline="0" noProof="0" dirty="0" smtClean="0"/>
                        <a:t> </a:t>
                      </a:r>
                      <a:r>
                        <a:rPr lang="en-GB" sz="1400" noProof="0" dirty="0" smtClean="0"/>
                        <a:t>2016 </a:t>
                      </a:r>
                      <a:endParaRPr lang="en-GB" sz="1400" noProof="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D5.5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3138488" algn="l"/>
                        </a:tabLst>
                      </a:pPr>
                      <a:r>
                        <a:rPr lang="en-GB" sz="1400" noProof="0" dirty="0" smtClean="0"/>
                        <a:t>Delivery of model-based validation tools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WP5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Nov</a:t>
                      </a:r>
                      <a:r>
                        <a:rPr lang="en-GB" sz="1400" baseline="0" noProof="0" dirty="0" smtClean="0"/>
                        <a:t> </a:t>
                      </a:r>
                      <a:r>
                        <a:rPr lang="en-GB" sz="1400" noProof="0" dirty="0" smtClean="0"/>
                        <a:t>2016 </a:t>
                      </a:r>
                      <a:endParaRPr lang="en-GB" sz="1400" noProof="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D5.7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3138488" algn="l"/>
                        </a:tabLst>
                      </a:pPr>
                      <a:r>
                        <a:rPr lang="en-GB" sz="1400" noProof="0" dirty="0" smtClean="0"/>
                        <a:t>Delivery of external validation tools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WP5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Nov</a:t>
                      </a:r>
                      <a:r>
                        <a:rPr lang="en-GB" sz="1400" baseline="0" noProof="0" dirty="0" smtClean="0"/>
                        <a:t> </a:t>
                      </a:r>
                      <a:r>
                        <a:rPr lang="en-GB" sz="1400" noProof="0" dirty="0" smtClean="0"/>
                        <a:t>2016</a:t>
                      </a:r>
                      <a:endParaRPr lang="en-GB" sz="1400" noProof="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D5.8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3138488" algn="l"/>
                        </a:tabLst>
                      </a:pPr>
                      <a:r>
                        <a:rPr lang="en-GB" sz="1400" noProof="0" dirty="0" smtClean="0"/>
                        <a:t>Delivery of special object tools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WP5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Dec</a:t>
                      </a:r>
                      <a:r>
                        <a:rPr lang="en-GB" sz="1400" baseline="0" noProof="0" dirty="0" smtClean="0"/>
                        <a:t> </a:t>
                      </a:r>
                      <a:r>
                        <a:rPr lang="en-GB" sz="1400" noProof="0" dirty="0" smtClean="0"/>
                        <a:t>2016</a:t>
                      </a:r>
                      <a:endParaRPr lang="en-GB" sz="1400" noProof="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D6.3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3138488" algn="l"/>
                        </a:tabLst>
                      </a:pPr>
                      <a:r>
                        <a:rPr lang="en-GB" sz="1400" noProof="0" dirty="0" smtClean="0"/>
                        <a:t>Delivery of second simulated catalogue data 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WP6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noProof="0" dirty="0" err="1" smtClean="0"/>
                        <a:t>Apr</a:t>
                      </a:r>
                      <a:r>
                        <a:rPr lang="es-ES" sz="1400" baseline="0" noProof="0" dirty="0" smtClean="0"/>
                        <a:t> </a:t>
                      </a:r>
                      <a:r>
                        <a:rPr lang="es-ES" sz="1400" noProof="0" dirty="0" smtClean="0"/>
                        <a:t>2016</a:t>
                      </a:r>
                      <a:endParaRPr lang="en-GB" sz="1400" noProof="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D6.5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3138488" algn="l"/>
                        </a:tabLst>
                      </a:pPr>
                      <a:r>
                        <a:rPr lang="en-GB" sz="1400" noProof="0" dirty="0" smtClean="0"/>
                        <a:t>Delivery of third simulated catalogue data 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WP6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Nov</a:t>
                      </a:r>
                      <a:r>
                        <a:rPr lang="en-GB" sz="1400" baseline="0" noProof="0" dirty="0" smtClean="0"/>
                        <a:t> </a:t>
                      </a:r>
                      <a:r>
                        <a:rPr lang="en-GB" sz="1400" noProof="0" dirty="0" smtClean="0"/>
                        <a:t>2016</a:t>
                      </a:r>
                      <a:endParaRPr lang="en-GB" sz="1400" noProof="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D6.6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3138488" algn="l"/>
                        </a:tabLst>
                      </a:pPr>
                      <a:r>
                        <a:rPr lang="en-GB" sz="1400" noProof="0" dirty="0" smtClean="0"/>
                        <a:t>Deployment of third public science alerts prototype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WP6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/>
                        <a:t>Nov</a:t>
                      </a:r>
                      <a:r>
                        <a:rPr lang="en-GB" sz="1400" baseline="0" noProof="0" dirty="0" smtClean="0"/>
                        <a:t> </a:t>
                      </a:r>
                      <a:r>
                        <a:rPr lang="en-GB" sz="1400" noProof="0" dirty="0" smtClean="0"/>
                        <a:t>2016</a:t>
                      </a:r>
                    </a:p>
                    <a:p>
                      <a:endParaRPr lang="en-GB" sz="1400" noProof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445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7"/>
          <p:cNvSpPr txBox="1">
            <a:spLocks/>
          </p:cNvSpPr>
          <p:nvPr/>
        </p:nvSpPr>
        <p:spPr>
          <a:xfrm>
            <a:off x="457200" y="116632"/>
            <a:ext cx="8229600" cy="82030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000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Final Deliverables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0" kern="0" dirty="0">
              <a:solidFill>
                <a:srgbClr val="429ED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559903"/>
              </p:ext>
            </p:extLst>
          </p:nvPr>
        </p:nvGraphicFramePr>
        <p:xfrm>
          <a:off x="827584" y="973472"/>
          <a:ext cx="7560840" cy="5001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8"/>
                <a:gridCol w="4320480"/>
                <a:gridCol w="936104"/>
                <a:gridCol w="1152128"/>
              </a:tblGrid>
              <a:tr h="540952">
                <a:tc>
                  <a:txBody>
                    <a:bodyPr/>
                    <a:lstStyle/>
                    <a:p>
                      <a:r>
                        <a:rPr lang="en-GB" sz="1400" b="1" noProof="0" dirty="0" smtClean="0"/>
                        <a:t>Deliverable N. </a:t>
                      </a:r>
                      <a:endParaRPr lang="en-GB" sz="1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noProof="0" dirty="0" smtClean="0"/>
                        <a:t>Deliverable Title</a:t>
                      </a:r>
                      <a:endParaRPr lang="en-GB" sz="1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noProof="0" dirty="0" smtClean="0"/>
                        <a:t>WP number</a:t>
                      </a:r>
                      <a:endParaRPr lang="en-GB" sz="1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noProof="0" dirty="0" smtClean="0"/>
                        <a:t>Deliverable date</a:t>
                      </a:r>
                      <a:endParaRPr lang="en-GB" sz="1400" b="1" noProof="0" dirty="0"/>
                    </a:p>
                  </a:txBody>
                  <a:tcPr/>
                </a:tc>
              </a:tr>
              <a:tr h="327664"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D1.9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Completion Meeting (plenary)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WP1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Jan</a:t>
                      </a:r>
                      <a:r>
                        <a:rPr lang="en-GB" sz="1400" baseline="0" noProof="0" dirty="0" smtClean="0"/>
                        <a:t> </a:t>
                      </a:r>
                      <a:r>
                        <a:rPr lang="en-GB" sz="1400" noProof="0" dirty="0" smtClean="0"/>
                        <a:t>2017</a:t>
                      </a:r>
                    </a:p>
                  </a:txBody>
                  <a:tcPr/>
                </a:tc>
              </a:tr>
              <a:tr h="327664"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D1.10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Final report to the External Advisory Board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WP1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Mar</a:t>
                      </a:r>
                      <a:r>
                        <a:rPr lang="en-GB" sz="140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en-GB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7664"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D1.11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Report on dynamics</a:t>
                      </a:r>
                      <a:r>
                        <a:rPr lang="en-GB" sz="1400" baseline="0" noProof="0" dirty="0" smtClean="0"/>
                        <a:t> of the gender balance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WP1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Mar</a:t>
                      </a:r>
                      <a:r>
                        <a:rPr lang="en-GB" sz="140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en-GB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40952"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D2.9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Requirements specification for model comparison and optimization tools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WP2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noProof="0" dirty="0" smtClean="0">
                          <a:solidFill>
                            <a:schemeClr val="tx1"/>
                          </a:solidFill>
                        </a:rPr>
                        <a:t>Feb</a:t>
                      </a:r>
                      <a:r>
                        <a:rPr lang="es-ES" sz="140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noProof="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en-GB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7664"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D3.3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Gaia Data</a:t>
                      </a:r>
                      <a:r>
                        <a:rPr lang="en-GB" sz="1400" baseline="0" noProof="0" dirty="0" smtClean="0"/>
                        <a:t> IVOA compliance document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WP3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noProof="0" dirty="0" smtClean="0">
                          <a:solidFill>
                            <a:schemeClr val="tx1"/>
                          </a:solidFill>
                        </a:rPr>
                        <a:t>Mar</a:t>
                      </a:r>
                      <a:r>
                        <a:rPr lang="es-ES" sz="140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noProof="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en-GB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51000"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D3.4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Deployed web services,</a:t>
                      </a:r>
                      <a:r>
                        <a:rPr lang="en-GB" sz="1400" baseline="0" noProof="0" dirty="0" smtClean="0"/>
                        <a:t> code and documentation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WP3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noProof="0" dirty="0" smtClean="0">
                          <a:solidFill>
                            <a:schemeClr val="tx1"/>
                          </a:solidFill>
                        </a:rPr>
                        <a:t>Mar</a:t>
                      </a:r>
                      <a:r>
                        <a:rPr lang="es-ES" sz="140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noProof="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en-GB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7664"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D3.5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Data centre report and analysis document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WP3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noProof="0" dirty="0" smtClean="0">
                          <a:solidFill>
                            <a:schemeClr val="tx1"/>
                          </a:solidFill>
                        </a:rPr>
                        <a:t>Mar</a:t>
                      </a:r>
                      <a:r>
                        <a:rPr lang="es-ES" sz="140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noProof="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en-GB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27664"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D3.6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TAP+ code and documentation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WP3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noProof="0" dirty="0" smtClean="0">
                          <a:solidFill>
                            <a:schemeClr val="tx1"/>
                          </a:solidFill>
                        </a:rPr>
                        <a:t>Mar</a:t>
                      </a:r>
                      <a:r>
                        <a:rPr lang="es-ES" sz="140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noProof="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en-GB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87626"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D3.7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Deployed CANFAR-style VM research environment and produced reports and documentation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WP3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noProof="0" dirty="0" smtClean="0">
                          <a:solidFill>
                            <a:schemeClr val="tx1"/>
                          </a:solidFill>
                        </a:rPr>
                        <a:t>Mar</a:t>
                      </a:r>
                      <a:r>
                        <a:rPr lang="es-ES" sz="140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noProof="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en-GB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0038"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D4.6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Deployment of exploitation tools on the Gaia archive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WP4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noProof="0" dirty="0" smtClean="0">
                          <a:solidFill>
                            <a:schemeClr val="tx1"/>
                          </a:solidFill>
                        </a:rPr>
                        <a:t>Mar</a:t>
                      </a:r>
                      <a:r>
                        <a:rPr lang="es-ES" sz="140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noProof="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/>
                </a:tc>
              </a:tr>
              <a:tr h="327664"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D5.9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Deployment of validation tools on the Gaia archive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WP5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noProof="0" dirty="0" smtClean="0">
                          <a:solidFill>
                            <a:schemeClr val="tx1"/>
                          </a:solidFill>
                        </a:rPr>
                        <a:t>Mar</a:t>
                      </a:r>
                      <a:r>
                        <a:rPr lang="es-ES" sz="140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noProof="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/>
                </a:tc>
              </a:tr>
              <a:tr h="327664"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D7.4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Final version</a:t>
                      </a:r>
                      <a:r>
                        <a:rPr lang="en-GB" sz="1400" baseline="0" noProof="0" dirty="0" smtClean="0"/>
                        <a:t> of community portal. Handover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WP7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noProof="0" dirty="0" smtClean="0">
                          <a:solidFill>
                            <a:schemeClr val="tx1"/>
                          </a:solidFill>
                        </a:rPr>
                        <a:t>Mar</a:t>
                      </a:r>
                      <a:r>
                        <a:rPr lang="es-ES" sz="140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noProof="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264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7"/>
          <p:cNvSpPr txBox="1">
            <a:spLocks/>
          </p:cNvSpPr>
          <p:nvPr/>
        </p:nvSpPr>
        <p:spPr>
          <a:xfrm>
            <a:off x="457200" y="116632"/>
            <a:ext cx="8229600" cy="82030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000" kern="0" dirty="0" smtClean="0">
                <a:solidFill>
                  <a:srgbClr val="429E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Milestones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0" kern="0" dirty="0">
              <a:solidFill>
                <a:srgbClr val="429ED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733156" y="931231"/>
            <a:ext cx="7816054" cy="5594113"/>
            <a:chOff x="740543" y="764704"/>
            <a:chExt cx="7816054" cy="5594113"/>
          </a:xfrm>
        </p:grpSpPr>
        <p:pic>
          <p:nvPicPr>
            <p:cNvPr id="3" name="2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06" t="17337" r="11442" b="55999"/>
            <a:stretch/>
          </p:blipFill>
          <p:spPr>
            <a:xfrm>
              <a:off x="899592" y="2708920"/>
              <a:ext cx="7483183" cy="3649897"/>
            </a:xfrm>
            <a:prstGeom prst="rect">
              <a:avLst/>
            </a:prstGeom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56"/>
            <a:stretch/>
          </p:blipFill>
          <p:spPr bwMode="auto">
            <a:xfrm>
              <a:off x="740543" y="764704"/>
              <a:ext cx="7816054" cy="3291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5 CuadroTexto"/>
          <p:cNvSpPr txBox="1"/>
          <p:nvPr/>
        </p:nvSpPr>
        <p:spPr bwMode="auto">
          <a:xfrm>
            <a:off x="7380312" y="5085184"/>
            <a:ext cx="792088" cy="2585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1200" b="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</a:t>
            </a:r>
            <a:r>
              <a:rPr lang="es-ES" sz="1200" b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</a:t>
            </a:r>
            <a:endParaRPr lang="en-GB" sz="1200" b="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 bwMode="auto">
          <a:xfrm>
            <a:off x="6677751" y="6021288"/>
            <a:ext cx="736099" cy="25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" sz="1200" b="0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</a:t>
            </a:r>
            <a:r>
              <a:rPr lang="es-ES" sz="1200" b="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2017</a:t>
            </a:r>
            <a:endParaRPr lang="en-GB" sz="1200" b="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7"/>
          <p:cNvSpPr txBox="1">
            <a:spLocks/>
          </p:cNvSpPr>
          <p:nvPr/>
        </p:nvSpPr>
        <p:spPr>
          <a:xfrm>
            <a:off x="457200" y="116632"/>
            <a:ext cx="8229600" cy="82030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000" kern="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Final Milestones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0" kern="0" dirty="0">
              <a:solidFill>
                <a:srgbClr val="429ED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974177"/>
              </p:ext>
            </p:extLst>
          </p:nvPr>
        </p:nvGraphicFramePr>
        <p:xfrm>
          <a:off x="1115616" y="1340768"/>
          <a:ext cx="6768752" cy="2667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8"/>
                <a:gridCol w="3600400"/>
                <a:gridCol w="864096"/>
                <a:gridCol w="115212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b="1" noProof="0" dirty="0" smtClean="0"/>
                        <a:t>Milestone N. </a:t>
                      </a:r>
                      <a:endParaRPr lang="en-GB" sz="1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noProof="0" dirty="0" smtClean="0"/>
                        <a:t>Milestone Title</a:t>
                      </a:r>
                      <a:endParaRPr lang="en-GB" sz="1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noProof="0" dirty="0" smtClean="0"/>
                        <a:t>WP number</a:t>
                      </a:r>
                      <a:endParaRPr lang="en-GB" sz="14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noProof="0" dirty="0" smtClean="0"/>
                        <a:t>Delivery date</a:t>
                      </a:r>
                      <a:endParaRPr lang="en-GB" sz="1400" b="1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b="0" noProof="0" dirty="0" smtClean="0"/>
                        <a:t>MS13</a:t>
                      </a:r>
                      <a:endParaRPr lang="en-GB" sz="14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noProof="0" dirty="0" smtClean="0"/>
                        <a:t>Stress test </a:t>
                      </a:r>
                      <a:endParaRPr lang="en-GB" sz="14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0" noProof="0" dirty="0" smtClean="0"/>
                        <a:t>WP3</a:t>
                      </a:r>
                      <a:endParaRPr lang="en-GB" sz="1400" b="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b="0" noProof="0" dirty="0" err="1" smtClean="0">
                          <a:solidFill>
                            <a:schemeClr val="tx1"/>
                          </a:solidFill>
                        </a:rPr>
                        <a:t>Dec</a:t>
                      </a:r>
                      <a:r>
                        <a:rPr lang="es-ES" sz="1400" b="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sz="1400" b="0" noProof="0" dirty="0" smtClean="0">
                          <a:solidFill>
                            <a:schemeClr val="tx1"/>
                          </a:solidFill>
                        </a:rPr>
                        <a:t>2016</a:t>
                      </a:r>
                      <a:endParaRPr lang="en-GB" sz="14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MS14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Load of actual Gaia data 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WP3,</a:t>
                      </a:r>
                      <a:r>
                        <a:rPr lang="en-GB" sz="1400" baseline="0" noProof="0" dirty="0" smtClean="0"/>
                        <a:t> WP5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Jan</a:t>
                      </a:r>
                      <a:r>
                        <a:rPr lang="en-GB" sz="1400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400" noProof="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MS15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Completion meeting &amp; final external review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WP1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Mar</a:t>
                      </a:r>
                      <a:r>
                        <a:rPr lang="en-GB" sz="1400" baseline="0" noProof="0" dirty="0" smtClean="0"/>
                        <a:t> </a:t>
                      </a:r>
                      <a:r>
                        <a:rPr lang="en-GB" sz="1400" noProof="0" dirty="0" smtClean="0"/>
                        <a:t>2017</a:t>
                      </a:r>
                      <a:endParaRPr lang="en-GB" sz="14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MS16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GENIUS products availability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ALL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Jan</a:t>
                      </a:r>
                      <a:r>
                        <a:rPr lang="en-GB" sz="1400" baseline="0" noProof="0" dirty="0" smtClean="0"/>
                        <a:t> </a:t>
                      </a:r>
                      <a:r>
                        <a:rPr lang="en-GB" sz="1400" noProof="0" dirty="0" smtClean="0"/>
                        <a:t>2017</a:t>
                      </a:r>
                      <a:endParaRPr lang="en-GB" sz="1400" noProof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MS17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/>
                        <a:t>Handover of GENIUS portal to Gaia community 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400" noProof="0" dirty="0" smtClean="0"/>
                        <a:t>WP7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/>
                        <a:t>Jan</a:t>
                      </a:r>
                      <a:r>
                        <a:rPr lang="en-GB" sz="1400" baseline="0" noProof="0" dirty="0" smtClean="0"/>
                        <a:t> </a:t>
                      </a:r>
                      <a:r>
                        <a:rPr lang="en-GB" sz="1400" noProof="0" dirty="0" smtClean="0"/>
                        <a:t>2017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680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7"/>
          <p:cNvSpPr txBox="1">
            <a:spLocks/>
          </p:cNvSpPr>
          <p:nvPr/>
        </p:nvSpPr>
        <p:spPr>
          <a:xfrm>
            <a:off x="457200" y="116632"/>
            <a:ext cx="8229600" cy="82030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000" kern="0" dirty="0" smtClean="0">
                <a:solidFill>
                  <a:srgbClr val="429E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Report on Gender Dynamics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0" kern="0" dirty="0">
              <a:solidFill>
                <a:srgbClr val="429ED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1520" y="4154304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>
                <a:solidFill>
                  <a:srgbClr val="0D88A5"/>
                </a:solidFill>
              </a:rPr>
              <a:t> In computer science projects, the IAU statistics show that a 21% female staff is the average. In the GENIUS hiring we have managed to improve this percentage to 28% in the newly hired personnel</a:t>
            </a:r>
            <a:r>
              <a:rPr lang="en-GB" sz="2000" dirty="0" smtClean="0">
                <a:solidFill>
                  <a:srgbClr val="0D88A5"/>
                </a:solidFill>
              </a:rPr>
              <a:t> (calculated by number of contracts not FTEs)</a:t>
            </a:r>
            <a:r>
              <a:rPr lang="en-GB" sz="2400" dirty="0" smtClean="0">
                <a:solidFill>
                  <a:srgbClr val="0D88A5"/>
                </a:solidFill>
              </a:rPr>
              <a:t>. See deliverable D1.11 for more info.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7" t="4708" r="25133" b="68068"/>
          <a:stretch/>
        </p:blipFill>
        <p:spPr>
          <a:xfrm>
            <a:off x="395536" y="980728"/>
            <a:ext cx="5095951" cy="288032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 bwMode="auto">
          <a:xfrm>
            <a:off x="5580113" y="1336700"/>
            <a:ext cx="310668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GB" sz="2000" dirty="0">
                <a:solidFill>
                  <a:srgbClr val="0D88A5"/>
                </a:solidFill>
              </a:rPr>
              <a:t>P</a:t>
            </a:r>
            <a:r>
              <a:rPr lang="en-GB" sz="2000" dirty="0" smtClean="0">
                <a:solidFill>
                  <a:srgbClr val="0D88A5"/>
                </a:solidFill>
              </a:rPr>
              <a:t>ercentage </a:t>
            </a:r>
            <a:r>
              <a:rPr lang="en-GB" sz="2000" dirty="0">
                <a:solidFill>
                  <a:srgbClr val="0D88A5"/>
                </a:solidFill>
              </a:rPr>
              <a:t>of female contracted by GENIUS. </a:t>
            </a:r>
            <a:endParaRPr lang="en-GB" sz="2000" dirty="0" smtClean="0">
              <a:solidFill>
                <a:srgbClr val="0D88A5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000" dirty="0" smtClean="0">
                <a:solidFill>
                  <a:srgbClr val="0D88A5"/>
                </a:solidFill>
              </a:rPr>
              <a:t>Six </a:t>
            </a:r>
            <a:r>
              <a:rPr lang="en-GB" sz="2000" dirty="0">
                <a:solidFill>
                  <a:srgbClr val="0D88A5"/>
                </a:solidFill>
              </a:rPr>
              <a:t>of the 12 nodes have </a:t>
            </a:r>
            <a:r>
              <a:rPr lang="en-GB" sz="2000" dirty="0" smtClean="0">
                <a:solidFill>
                  <a:srgbClr val="0D88A5"/>
                </a:solidFill>
              </a:rPr>
              <a:t>contracted </a:t>
            </a:r>
            <a:r>
              <a:rPr lang="en-GB" sz="2000" dirty="0">
                <a:solidFill>
                  <a:srgbClr val="0D88A5"/>
                </a:solidFill>
              </a:rPr>
              <a:t>female </a:t>
            </a:r>
            <a:r>
              <a:rPr lang="en-GB" sz="2000" dirty="0" smtClean="0">
                <a:solidFill>
                  <a:srgbClr val="0D88A5"/>
                </a:solidFill>
              </a:rPr>
              <a:t>on </a:t>
            </a:r>
            <a:r>
              <a:rPr lang="en-GB" sz="2000" dirty="0">
                <a:solidFill>
                  <a:srgbClr val="0D88A5"/>
                </a:solidFill>
              </a:rPr>
              <a:t>a higher rate than the average on the field. </a:t>
            </a:r>
            <a:endParaRPr lang="en-GB" sz="2000" dirty="0" smtClean="0">
              <a:solidFill>
                <a:srgbClr val="0D88A5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2000" dirty="0" smtClean="0">
                <a:solidFill>
                  <a:srgbClr val="0D88A5"/>
                </a:solidFill>
              </a:rPr>
              <a:t>Three </a:t>
            </a:r>
            <a:r>
              <a:rPr lang="en-GB" sz="2000" dirty="0">
                <a:solidFill>
                  <a:srgbClr val="0D88A5"/>
                </a:solidFill>
              </a:rPr>
              <a:t>of </a:t>
            </a:r>
            <a:r>
              <a:rPr lang="en-GB" sz="2000" dirty="0" smtClean="0">
                <a:solidFill>
                  <a:srgbClr val="0D88A5"/>
                </a:solidFill>
              </a:rPr>
              <a:t>the four </a:t>
            </a:r>
            <a:r>
              <a:rPr lang="en-GB" sz="2000" dirty="0">
                <a:solidFill>
                  <a:srgbClr val="0D88A5"/>
                </a:solidFill>
              </a:rPr>
              <a:t>main nodes are among those. </a:t>
            </a:r>
            <a:endParaRPr lang="en-GB" sz="2000" dirty="0" smtClean="0">
              <a:solidFill>
                <a:srgbClr val="0D88A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7"/>
          <p:cNvSpPr txBox="1">
            <a:spLocks/>
          </p:cNvSpPr>
          <p:nvPr/>
        </p:nvSpPr>
        <p:spPr>
          <a:xfrm>
            <a:off x="457200" y="116632"/>
            <a:ext cx="8229600" cy="82030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000" kern="0" dirty="0" smtClean="0">
                <a:solidFill>
                  <a:srgbClr val="429E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Career Paths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0" kern="0" dirty="0">
              <a:solidFill>
                <a:srgbClr val="429ED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1520" y="1106735"/>
            <a:ext cx="864096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D88A5"/>
                </a:solidFill>
              </a:rPr>
              <a:t>P</a:t>
            </a:r>
            <a:r>
              <a:rPr lang="en-GB" sz="2000" dirty="0" smtClean="0">
                <a:solidFill>
                  <a:srgbClr val="0D88A5"/>
                </a:solidFill>
              </a:rPr>
              <a:t>eople </a:t>
            </a:r>
            <a:r>
              <a:rPr lang="en-GB" sz="2000" dirty="0">
                <a:solidFill>
                  <a:srgbClr val="0D88A5"/>
                </a:solidFill>
              </a:rPr>
              <a:t>contracted by GENIUS </a:t>
            </a:r>
            <a:r>
              <a:rPr lang="en-GB" sz="2000" dirty="0" smtClean="0">
                <a:solidFill>
                  <a:srgbClr val="0D88A5"/>
                </a:solidFill>
              </a:rPr>
              <a:t>project once </a:t>
            </a:r>
            <a:r>
              <a:rPr lang="en-GB" sz="2000" dirty="0">
                <a:solidFill>
                  <a:srgbClr val="0D88A5"/>
                </a:solidFill>
              </a:rPr>
              <a:t>their contract </a:t>
            </a:r>
            <a:r>
              <a:rPr lang="en-GB" sz="2000" dirty="0" smtClean="0">
                <a:solidFill>
                  <a:srgbClr val="0D88A5"/>
                </a:solidFill>
              </a:rPr>
              <a:t>finished: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D88A5"/>
                </a:solidFill>
              </a:rPr>
              <a:t> 72</a:t>
            </a:r>
            <a:r>
              <a:rPr lang="en-GB" sz="2000" dirty="0">
                <a:solidFill>
                  <a:srgbClr val="0D88A5"/>
                </a:solidFill>
              </a:rPr>
              <a:t>% of the contracted personnel still remains in the same institution with different funds (soft money</a:t>
            </a:r>
            <a:r>
              <a:rPr lang="en-GB" sz="2000" dirty="0" smtClean="0">
                <a:solidFill>
                  <a:srgbClr val="0D88A5"/>
                </a:solidFill>
              </a:rPr>
              <a:t>).</a:t>
            </a:r>
            <a:endParaRPr lang="en-GB" sz="2000" dirty="0">
              <a:solidFill>
                <a:srgbClr val="0D88A5"/>
              </a:solidFill>
            </a:endParaRPr>
          </a:p>
          <a:p>
            <a:endParaRPr lang="en-GB" sz="1000" dirty="0" smtClean="0">
              <a:solidFill>
                <a:srgbClr val="0D88A5"/>
              </a:solidFill>
            </a:endParaRPr>
          </a:p>
          <a:p>
            <a:r>
              <a:rPr lang="en-GB" sz="2000" dirty="0" smtClean="0">
                <a:solidFill>
                  <a:srgbClr val="0D88A5"/>
                </a:solidFill>
              </a:rPr>
              <a:t>But </a:t>
            </a:r>
            <a:r>
              <a:rPr lang="en-GB" sz="2000" dirty="0">
                <a:solidFill>
                  <a:srgbClr val="0D88A5"/>
                </a:solidFill>
              </a:rPr>
              <a:t>looking at the </a:t>
            </a:r>
            <a:r>
              <a:rPr lang="en-GB" sz="2000" dirty="0" smtClean="0">
                <a:solidFill>
                  <a:srgbClr val="0D88A5"/>
                </a:solidFill>
              </a:rPr>
              <a:t>gender: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D88A5"/>
                </a:solidFill>
              </a:rPr>
              <a:t>76</a:t>
            </a:r>
            <a:r>
              <a:rPr lang="en-GB" sz="2000" dirty="0">
                <a:solidFill>
                  <a:srgbClr val="0D88A5"/>
                </a:solidFill>
              </a:rPr>
              <a:t>% of men </a:t>
            </a:r>
            <a:r>
              <a:rPr lang="en-GB" sz="2000" dirty="0" smtClean="0">
                <a:solidFill>
                  <a:srgbClr val="0D88A5"/>
                </a:solidFill>
              </a:rPr>
              <a:t>stayed, while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D88A5"/>
                </a:solidFill>
              </a:rPr>
              <a:t>62</a:t>
            </a:r>
            <a:r>
              <a:rPr lang="en-GB" sz="2000" dirty="0">
                <a:solidFill>
                  <a:srgbClr val="0D88A5"/>
                </a:solidFill>
              </a:rPr>
              <a:t>% of the total of </a:t>
            </a:r>
            <a:r>
              <a:rPr lang="en-GB" sz="2000" dirty="0" smtClean="0">
                <a:solidFill>
                  <a:srgbClr val="0D88A5"/>
                </a:solidFill>
              </a:rPr>
              <a:t>women remained </a:t>
            </a:r>
          </a:p>
          <a:p>
            <a:endParaRPr lang="en-GB" sz="1000" dirty="0">
              <a:solidFill>
                <a:srgbClr val="0D88A5"/>
              </a:solidFill>
            </a:endParaRPr>
          </a:p>
          <a:p>
            <a:r>
              <a:rPr lang="en-GB" sz="2000" dirty="0">
                <a:solidFill>
                  <a:srgbClr val="0D88A5"/>
                </a:solidFill>
              </a:rPr>
              <a:t>P</a:t>
            </a:r>
            <a:r>
              <a:rPr lang="en-GB" sz="2000" dirty="0" smtClean="0">
                <a:solidFill>
                  <a:srgbClr val="0D88A5"/>
                </a:solidFill>
              </a:rPr>
              <a:t>ersonnel </a:t>
            </a:r>
            <a:r>
              <a:rPr lang="en-GB" sz="2000" dirty="0">
                <a:solidFill>
                  <a:srgbClr val="0D88A5"/>
                </a:solidFill>
              </a:rPr>
              <a:t>that left the </a:t>
            </a:r>
            <a:r>
              <a:rPr lang="en-GB" sz="2000" dirty="0" smtClean="0">
                <a:solidFill>
                  <a:srgbClr val="0D88A5"/>
                </a:solidFill>
              </a:rPr>
              <a:t>institution: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D88A5"/>
                </a:solidFill>
              </a:rPr>
              <a:t>100</a:t>
            </a:r>
            <a:r>
              <a:rPr lang="en-GB" sz="2000" dirty="0">
                <a:solidFill>
                  <a:srgbClr val="0D88A5"/>
                </a:solidFill>
              </a:rPr>
              <a:t>% </a:t>
            </a:r>
            <a:r>
              <a:rPr lang="en-GB" sz="2000" dirty="0" smtClean="0">
                <a:solidFill>
                  <a:srgbClr val="0D88A5"/>
                </a:solidFill>
              </a:rPr>
              <a:t>of women still </a:t>
            </a:r>
            <a:r>
              <a:rPr lang="en-GB" sz="2000" dirty="0">
                <a:solidFill>
                  <a:srgbClr val="0D88A5"/>
                </a:solidFill>
              </a:rPr>
              <a:t>looking for a </a:t>
            </a:r>
            <a:r>
              <a:rPr lang="en-GB" sz="2000" dirty="0" smtClean="0">
                <a:solidFill>
                  <a:srgbClr val="0D88A5"/>
                </a:solidFill>
              </a:rPr>
              <a:t>job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D88A5"/>
                </a:solidFill>
              </a:rPr>
              <a:t>100</a:t>
            </a:r>
            <a:r>
              <a:rPr lang="en-GB" sz="2000" dirty="0">
                <a:solidFill>
                  <a:srgbClr val="0D88A5"/>
                </a:solidFill>
              </a:rPr>
              <a:t>% of the </a:t>
            </a:r>
            <a:r>
              <a:rPr lang="en-GB" sz="2000" dirty="0" smtClean="0">
                <a:solidFill>
                  <a:srgbClr val="0D88A5"/>
                </a:solidFill>
              </a:rPr>
              <a:t>men, </a:t>
            </a:r>
            <a:r>
              <a:rPr lang="en-GB" sz="2000" dirty="0">
                <a:solidFill>
                  <a:srgbClr val="0D88A5"/>
                </a:solidFill>
              </a:rPr>
              <a:t>now working in big companies or big projects. </a:t>
            </a:r>
            <a:r>
              <a:rPr lang="en-GB" sz="2000" dirty="0" smtClean="0">
                <a:solidFill>
                  <a:srgbClr val="0D88A5"/>
                </a:solidFill>
              </a:rPr>
              <a:t>60 </a:t>
            </a:r>
            <a:r>
              <a:rPr lang="en-GB" sz="2000" dirty="0">
                <a:solidFill>
                  <a:srgbClr val="0D88A5"/>
                </a:solidFill>
              </a:rPr>
              <a:t>% moved to another country while a 40% came back or remained on their country of origin, so mobility does not seem a factor. </a:t>
            </a:r>
          </a:p>
          <a:p>
            <a:r>
              <a:rPr lang="en-GB" sz="2000" dirty="0">
                <a:solidFill>
                  <a:srgbClr val="0D88A5"/>
                </a:solidFill>
              </a:rPr>
              <a:t> </a:t>
            </a:r>
          </a:p>
          <a:p>
            <a:r>
              <a:rPr lang="en-GB" sz="2000" dirty="0">
                <a:solidFill>
                  <a:srgbClr val="0D88A5"/>
                </a:solidFill>
              </a:rPr>
              <a:t>S</a:t>
            </a:r>
            <a:r>
              <a:rPr lang="en-GB" sz="2000" dirty="0" smtClean="0">
                <a:solidFill>
                  <a:srgbClr val="0D88A5"/>
                </a:solidFill>
              </a:rPr>
              <a:t>mall </a:t>
            </a:r>
            <a:r>
              <a:rPr lang="en-GB" sz="2000" dirty="0">
                <a:solidFill>
                  <a:srgbClr val="0D88A5"/>
                </a:solidFill>
              </a:rPr>
              <a:t>number statistics but it is nonetheless interesting as a study case</a:t>
            </a:r>
            <a:r>
              <a:rPr lang="en-GB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9727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900" name="Rectangle 4"/>
          <p:cNvSpPr>
            <a:spLocks noChangeArrowheads="1"/>
          </p:cNvSpPr>
          <p:nvPr/>
        </p:nvSpPr>
        <p:spPr bwMode="auto">
          <a:xfrm>
            <a:off x="395536" y="1268760"/>
            <a:ext cx="8062664" cy="50405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2600" dirty="0" smtClean="0">
                <a:solidFill>
                  <a:srgbClr val="0D88A5"/>
                </a:solidFill>
              </a:rPr>
              <a:t>This package provides the overall administrative management of GENIUS.</a:t>
            </a:r>
          </a:p>
          <a:p>
            <a:endParaRPr lang="en-US" sz="2600" dirty="0" smtClean="0">
              <a:solidFill>
                <a:srgbClr val="0D88A5"/>
              </a:solidFill>
            </a:endParaRPr>
          </a:p>
          <a:p>
            <a:endParaRPr lang="en-US" sz="2600" dirty="0" smtClean="0">
              <a:solidFill>
                <a:srgbClr val="0D88A5"/>
              </a:solidFill>
            </a:endParaRPr>
          </a:p>
          <a:p>
            <a:pPr algn="just"/>
            <a:r>
              <a:rPr lang="en-GB" sz="2600" b="0" dirty="0" smtClean="0">
                <a:solidFill>
                  <a:srgbClr val="0D88A5"/>
                </a:solidFill>
              </a:rPr>
              <a:t>This work package includes the </a:t>
            </a:r>
            <a:r>
              <a:rPr lang="en-GB" sz="2600" dirty="0" smtClean="0">
                <a:solidFill>
                  <a:srgbClr val="0D88A5"/>
                </a:solidFill>
              </a:rPr>
              <a:t>administrative tasks to fulfil the EC requirements and rules</a:t>
            </a:r>
            <a:r>
              <a:rPr lang="en-GB" sz="2600" b="0" dirty="0" smtClean="0">
                <a:solidFill>
                  <a:srgbClr val="0D88A5"/>
                </a:solidFill>
              </a:rPr>
              <a:t> as well as the </a:t>
            </a:r>
            <a:r>
              <a:rPr lang="en-GB" sz="2600" dirty="0" smtClean="0">
                <a:solidFill>
                  <a:srgbClr val="0D88A5"/>
                </a:solidFill>
              </a:rPr>
              <a:t>global administrative tasks inside the consortium</a:t>
            </a:r>
            <a:r>
              <a:rPr lang="en-GB" sz="2600" b="0" dirty="0" smtClean="0">
                <a:solidFill>
                  <a:srgbClr val="0D88A5"/>
                </a:solidFill>
              </a:rPr>
              <a:t>, including financial management, intellectual property management and project documentation. These tasks are carried out by the GENIUS coordinator assisted by a hired project manager.</a:t>
            </a:r>
            <a:endParaRPr lang="en-GB" sz="2600" b="0" dirty="0">
              <a:solidFill>
                <a:srgbClr val="0D88A5"/>
              </a:solidFill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274638"/>
            <a:ext cx="8229600" cy="82030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4000" kern="0" dirty="0" smtClean="0">
                <a:solidFill>
                  <a:srgbClr val="429E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Management</a:t>
            </a:r>
            <a:endParaRPr kumimoji="0" lang="en-GB" sz="4000" b="1" i="0" u="none" strike="noStrike" kern="0" cap="none" spc="0" normalizeH="0" baseline="0" noProof="0" dirty="0">
              <a:ln>
                <a:noFill/>
              </a:ln>
              <a:solidFill>
                <a:srgbClr val="429ED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2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290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7"/>
          <p:cNvSpPr txBox="1">
            <a:spLocks/>
          </p:cNvSpPr>
          <p:nvPr/>
        </p:nvSpPr>
        <p:spPr>
          <a:xfrm>
            <a:off x="457200" y="274638"/>
            <a:ext cx="8229600" cy="82030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000" kern="0" dirty="0" smtClean="0">
                <a:solidFill>
                  <a:srgbClr val="429E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T1.1 Global administrative tasks</a:t>
            </a:r>
            <a:endParaRPr lang="en-GB" sz="4000" kern="0" dirty="0">
              <a:solidFill>
                <a:srgbClr val="429ED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395536" y="1196752"/>
            <a:ext cx="8208912" cy="50405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600" dirty="0" smtClean="0">
                <a:solidFill>
                  <a:srgbClr val="0D88A5"/>
                </a:solidFill>
              </a:rPr>
              <a:t>Task leader: </a:t>
            </a:r>
            <a:r>
              <a:rPr lang="en-US" sz="2600" b="0" dirty="0" smtClean="0">
                <a:solidFill>
                  <a:srgbClr val="0D88A5"/>
                </a:solidFill>
              </a:rPr>
              <a:t>UB </a:t>
            </a:r>
          </a:p>
          <a:p>
            <a:endParaRPr lang="es-ES" sz="2600" dirty="0" smtClean="0">
              <a:solidFill>
                <a:srgbClr val="0D88A5"/>
              </a:solidFill>
            </a:endParaRPr>
          </a:p>
          <a:p>
            <a:pPr lvl="1"/>
            <a:r>
              <a:rPr lang="en-GB" sz="2400" b="0" dirty="0" smtClean="0">
                <a:solidFill>
                  <a:srgbClr val="0D88A5"/>
                </a:solidFill>
              </a:rPr>
              <a:t>General tasks:</a:t>
            </a:r>
          </a:p>
          <a:p>
            <a:pPr marL="1089025" lvl="2" indent="-174625">
              <a:buFont typeface="Arial" pitchFamily="34" charset="0"/>
              <a:buChar char="•"/>
            </a:pPr>
            <a:r>
              <a:rPr lang="en-GB" sz="2000" b="0" dirty="0" smtClean="0">
                <a:solidFill>
                  <a:srgbClr val="0D88A5"/>
                </a:solidFill>
              </a:rPr>
              <a:t>coordination of EC reporting, </a:t>
            </a:r>
          </a:p>
          <a:p>
            <a:pPr marL="1089025" lvl="2" indent="-174625">
              <a:buFont typeface="Arial" pitchFamily="34" charset="0"/>
              <a:buChar char="•"/>
            </a:pPr>
            <a:r>
              <a:rPr lang="en-GB" sz="2000" b="0" dirty="0" smtClean="0">
                <a:solidFill>
                  <a:srgbClr val="0D88A5"/>
                </a:solidFill>
              </a:rPr>
              <a:t>maintenance of the </a:t>
            </a:r>
            <a:r>
              <a:rPr lang="en-GB" sz="2000" b="0" dirty="0" err="1" smtClean="0">
                <a:solidFill>
                  <a:srgbClr val="0D88A5"/>
                </a:solidFill>
              </a:rPr>
              <a:t>TWiki</a:t>
            </a:r>
            <a:r>
              <a:rPr lang="en-GB" sz="2000" b="0" dirty="0" smtClean="0">
                <a:solidFill>
                  <a:srgbClr val="0D88A5"/>
                </a:solidFill>
              </a:rPr>
              <a:t> internal information system, </a:t>
            </a:r>
          </a:p>
          <a:p>
            <a:pPr marL="1089025" lvl="2" indent="-174625">
              <a:buFont typeface="Arial" pitchFamily="34" charset="0"/>
              <a:buChar char="•"/>
            </a:pPr>
            <a:r>
              <a:rPr lang="en-GB" sz="2000" b="0" dirty="0" smtClean="0">
                <a:solidFill>
                  <a:srgbClr val="0D88A5"/>
                </a:solidFill>
              </a:rPr>
              <a:t>management of the WebEx teleconferencing system,</a:t>
            </a:r>
          </a:p>
          <a:p>
            <a:pPr marL="1089025" lvl="2" indent="-174625">
              <a:buFont typeface="Arial" pitchFamily="34" charset="0"/>
              <a:buChar char="•"/>
            </a:pPr>
            <a:r>
              <a:rPr lang="en-GB" sz="2000" b="0" dirty="0" smtClean="0">
                <a:solidFill>
                  <a:srgbClr val="0D88A5"/>
                </a:solidFill>
              </a:rPr>
              <a:t>financial management of the project, </a:t>
            </a:r>
          </a:p>
          <a:p>
            <a:pPr marL="1089025" lvl="2" indent="-174625">
              <a:buFont typeface="Arial" pitchFamily="34" charset="0"/>
              <a:buChar char="•"/>
            </a:pPr>
            <a:r>
              <a:rPr lang="en-GB" sz="2000" b="0" dirty="0" smtClean="0">
                <a:solidFill>
                  <a:srgbClr val="0D88A5"/>
                </a:solidFill>
              </a:rPr>
              <a:t>tracking of the project technical requirements and schedule through monthly teleconferences</a:t>
            </a:r>
            <a:r>
              <a:rPr lang="en-GB" sz="2600" b="0" dirty="0" smtClean="0">
                <a:solidFill>
                  <a:srgbClr val="0D88A5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7"/>
          <p:cNvSpPr txBox="1">
            <a:spLocks/>
          </p:cNvSpPr>
          <p:nvPr/>
        </p:nvSpPr>
        <p:spPr>
          <a:xfrm>
            <a:off x="457200" y="274638"/>
            <a:ext cx="8229600" cy="820306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s-ES" sz="4000" kern="0" dirty="0" err="1" smtClean="0">
                <a:solidFill>
                  <a:srgbClr val="429ED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Coordination</a:t>
            </a:r>
            <a:endParaRPr lang="es-ES" sz="4000" kern="0" dirty="0" smtClean="0">
              <a:solidFill>
                <a:srgbClr val="429ED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0" hangingPunct="0">
              <a:defRPr/>
            </a:pPr>
            <a:endParaRPr lang="en-GB" sz="4000" kern="0" dirty="0" smtClean="0">
              <a:solidFill>
                <a:srgbClr val="429ED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000" kern="0" dirty="0" smtClean="0">
                <a:solidFill>
                  <a:srgbClr val="429E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GB" sz="4000" kern="0" dirty="0">
              <a:solidFill>
                <a:srgbClr val="429ED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1124744"/>
            <a:ext cx="83529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1825" lvl="1" indent="-174625">
              <a:buFont typeface="Arial" pitchFamily="34" charset="0"/>
              <a:buChar char="•"/>
            </a:pPr>
            <a:r>
              <a:rPr lang="es-ES" sz="2600" dirty="0" err="1" smtClean="0">
                <a:solidFill>
                  <a:srgbClr val="0D88A5"/>
                </a:solidFill>
              </a:rPr>
              <a:t>Twiki</a:t>
            </a:r>
            <a:r>
              <a:rPr lang="es-ES" sz="2600" b="0" dirty="0" smtClean="0">
                <a:solidFill>
                  <a:srgbClr val="0D88A5"/>
                </a:solidFill>
              </a:rPr>
              <a:t> </a:t>
            </a:r>
            <a:r>
              <a:rPr lang="es-ES" sz="2600" b="0" dirty="0" err="1" smtClean="0">
                <a:solidFill>
                  <a:srgbClr val="0D88A5"/>
                </a:solidFill>
              </a:rPr>
              <a:t>system</a:t>
            </a:r>
            <a:r>
              <a:rPr lang="es-ES" sz="2600" b="0" dirty="0" smtClean="0">
                <a:solidFill>
                  <a:srgbClr val="0D88A5"/>
                </a:solidFill>
              </a:rPr>
              <a:t> </a:t>
            </a:r>
            <a:r>
              <a:rPr lang="es-ES" sz="2600" b="0" dirty="0" err="1" smtClean="0">
                <a:solidFill>
                  <a:srgbClr val="0D88A5"/>
                </a:solidFill>
              </a:rPr>
              <a:t>developed</a:t>
            </a:r>
            <a:r>
              <a:rPr lang="es-ES" sz="2600" b="0" dirty="0" smtClean="0">
                <a:solidFill>
                  <a:srgbClr val="0D88A5"/>
                </a:solidFill>
              </a:rPr>
              <a:t> </a:t>
            </a:r>
            <a:r>
              <a:rPr lang="es-ES" sz="2600" b="0" dirty="0" err="1" smtClean="0">
                <a:solidFill>
                  <a:srgbClr val="0D88A5"/>
                </a:solidFill>
              </a:rPr>
              <a:t>for</a:t>
            </a:r>
            <a:r>
              <a:rPr lang="es-ES" sz="2600" b="0" dirty="0" smtClean="0">
                <a:solidFill>
                  <a:srgbClr val="0D88A5"/>
                </a:solidFill>
              </a:rPr>
              <a:t> </a:t>
            </a:r>
            <a:r>
              <a:rPr lang="es-ES" sz="2600" b="0" dirty="0" err="1" smtClean="0">
                <a:solidFill>
                  <a:srgbClr val="0D88A5"/>
                </a:solidFill>
              </a:rPr>
              <a:t>internal</a:t>
            </a:r>
            <a:r>
              <a:rPr lang="es-ES" sz="2600" b="0" dirty="0" smtClean="0">
                <a:solidFill>
                  <a:srgbClr val="0D88A5"/>
                </a:solidFill>
              </a:rPr>
              <a:t> </a:t>
            </a:r>
            <a:r>
              <a:rPr lang="es-ES" sz="2600" b="0" dirty="0" err="1" smtClean="0">
                <a:solidFill>
                  <a:srgbClr val="0D88A5"/>
                </a:solidFill>
              </a:rPr>
              <a:t>information</a:t>
            </a:r>
            <a:r>
              <a:rPr lang="es-ES" sz="2600" b="0" dirty="0" smtClean="0">
                <a:solidFill>
                  <a:srgbClr val="0D88A5"/>
                </a:solidFill>
              </a:rPr>
              <a:t> </a:t>
            </a:r>
            <a:r>
              <a:rPr lang="es-ES" sz="2600" b="0" dirty="0" err="1" smtClean="0">
                <a:solidFill>
                  <a:srgbClr val="0D88A5"/>
                </a:solidFill>
              </a:rPr>
              <a:t>management</a:t>
            </a:r>
            <a:endParaRPr lang="es-ES" sz="2600" b="0" dirty="0" smtClean="0">
              <a:solidFill>
                <a:srgbClr val="0D88A5"/>
              </a:solidFill>
            </a:endParaRPr>
          </a:p>
          <a:p>
            <a:r>
              <a:rPr lang="es-ES" sz="2600" b="0" dirty="0" smtClean="0">
                <a:solidFill>
                  <a:srgbClr val="0D88A5"/>
                </a:solidFill>
              </a:rPr>
              <a:t>   </a:t>
            </a:r>
            <a:r>
              <a:rPr lang="en-GB" dirty="0" smtClean="0"/>
              <a:t>https://gaia.am.ub.es/Twiki/bin/view/GENIUS/</a:t>
            </a:r>
            <a:endParaRPr lang="es-ES" sz="5400" b="0" dirty="0" smtClean="0">
              <a:solidFill>
                <a:srgbClr val="0D88A5"/>
              </a:solidFill>
            </a:endParaRPr>
          </a:p>
          <a:p>
            <a:pPr marL="631825" lvl="1" indent="-174625">
              <a:buFont typeface="Arial" pitchFamily="34" charset="0"/>
              <a:buChar char="•"/>
            </a:pPr>
            <a:r>
              <a:rPr lang="es-ES" sz="2600" b="0" dirty="0" smtClean="0">
                <a:solidFill>
                  <a:srgbClr val="0D88A5"/>
                </a:solidFill>
              </a:rPr>
              <a:t> </a:t>
            </a:r>
            <a:r>
              <a:rPr lang="es-ES" sz="2600" dirty="0" smtClean="0">
                <a:solidFill>
                  <a:srgbClr val="0D88A5"/>
                </a:solidFill>
              </a:rPr>
              <a:t>SVN </a:t>
            </a:r>
            <a:r>
              <a:rPr lang="es-ES" sz="2600" b="0" dirty="0" err="1" smtClean="0">
                <a:solidFill>
                  <a:srgbClr val="0D88A5"/>
                </a:solidFill>
              </a:rPr>
              <a:t>Internal</a:t>
            </a:r>
            <a:r>
              <a:rPr lang="es-ES" sz="2600" b="0" dirty="0" smtClean="0">
                <a:solidFill>
                  <a:srgbClr val="0D88A5"/>
                </a:solidFill>
              </a:rPr>
              <a:t> </a:t>
            </a:r>
            <a:r>
              <a:rPr lang="es-ES" sz="2600" b="0" dirty="0" err="1" smtClean="0">
                <a:solidFill>
                  <a:srgbClr val="0D88A5"/>
                </a:solidFill>
              </a:rPr>
              <a:t>repository</a:t>
            </a:r>
            <a:r>
              <a:rPr lang="es-ES" sz="2600" b="0" dirty="0" smtClean="0">
                <a:solidFill>
                  <a:srgbClr val="0D88A5"/>
                </a:solidFill>
              </a:rPr>
              <a:t> </a:t>
            </a:r>
            <a:r>
              <a:rPr lang="es-ES" sz="2600" b="0" dirty="0" err="1" smtClean="0">
                <a:solidFill>
                  <a:srgbClr val="0D88A5"/>
                </a:solidFill>
              </a:rPr>
              <a:t>for</a:t>
            </a:r>
            <a:r>
              <a:rPr lang="es-ES" sz="2600" b="0" dirty="0" smtClean="0">
                <a:solidFill>
                  <a:srgbClr val="0D88A5"/>
                </a:solidFill>
              </a:rPr>
              <a:t> </a:t>
            </a:r>
            <a:r>
              <a:rPr lang="es-ES" sz="2600" b="0" dirty="0" err="1" smtClean="0">
                <a:solidFill>
                  <a:srgbClr val="0D88A5"/>
                </a:solidFill>
              </a:rPr>
              <a:t>file</a:t>
            </a:r>
            <a:r>
              <a:rPr lang="es-ES" sz="2600" b="0" dirty="0" smtClean="0">
                <a:solidFill>
                  <a:srgbClr val="0D88A5"/>
                </a:solidFill>
              </a:rPr>
              <a:t> </a:t>
            </a:r>
            <a:r>
              <a:rPr lang="es-ES" sz="2600" b="0" dirty="0" err="1" smtClean="0">
                <a:solidFill>
                  <a:srgbClr val="0D88A5"/>
                </a:solidFill>
              </a:rPr>
              <a:t>management</a:t>
            </a:r>
            <a:r>
              <a:rPr lang="es-ES" sz="2600" b="0" dirty="0" smtClean="0">
                <a:solidFill>
                  <a:srgbClr val="0D88A5"/>
                </a:solidFill>
              </a:rPr>
              <a:t> at UB server</a:t>
            </a:r>
          </a:p>
        </p:txBody>
      </p:sp>
      <p:pic>
        <p:nvPicPr>
          <p:cNvPr id="4" name="3 Imagen" descr="SVN1.png"/>
          <p:cNvPicPr>
            <a:picLocks noChangeAspect="1"/>
          </p:cNvPicPr>
          <p:nvPr/>
        </p:nvPicPr>
        <p:blipFill>
          <a:blip r:embed="rId3" cstate="print"/>
          <a:srcRect t="7864" r="41087" b="41942"/>
          <a:stretch>
            <a:fillRect/>
          </a:stretch>
        </p:blipFill>
        <p:spPr>
          <a:xfrm>
            <a:off x="5402434" y="3429000"/>
            <a:ext cx="2769966" cy="2642214"/>
          </a:xfrm>
          <a:prstGeom prst="rect">
            <a:avLst/>
          </a:prstGeom>
        </p:spPr>
      </p:pic>
      <p:pic>
        <p:nvPicPr>
          <p:cNvPr id="5" name="4 Imagen" descr="Twik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3356992"/>
            <a:ext cx="3587048" cy="289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7"/>
          <p:cNvSpPr txBox="1">
            <a:spLocks/>
          </p:cNvSpPr>
          <p:nvPr/>
        </p:nvSpPr>
        <p:spPr>
          <a:xfrm>
            <a:off x="457200" y="116632"/>
            <a:ext cx="8229600" cy="82030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000" kern="0" dirty="0" smtClean="0">
                <a:solidFill>
                  <a:srgbClr val="429E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Work - life balance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0" kern="0" dirty="0">
              <a:solidFill>
                <a:srgbClr val="429ED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980728"/>
            <a:ext cx="86409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GB" sz="2400" b="0" dirty="0" smtClean="0">
                <a:solidFill>
                  <a:srgbClr val="0D88A5"/>
                </a:solidFill>
              </a:rPr>
              <a:t> Commitments on DOW "5.1.Providing for good work–life balance" in GENIUS</a:t>
            </a:r>
            <a:r>
              <a:rPr lang="en-GB" sz="2000" b="0" i="1" dirty="0" smtClean="0">
                <a:solidFill>
                  <a:srgbClr val="0D88A5"/>
                </a:solidFill>
              </a:rPr>
              <a:t>:</a:t>
            </a:r>
            <a:endParaRPr lang="en-GB" sz="1600" b="0" i="1" dirty="0" smtClean="0">
              <a:solidFill>
                <a:srgbClr val="0D88A5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GB" sz="2400" b="0" dirty="0" smtClean="0">
                <a:solidFill>
                  <a:srgbClr val="0D88A5"/>
                </a:solidFill>
              </a:rPr>
              <a:t> Required equipment to make this happen: </a:t>
            </a:r>
          </a:p>
          <a:p>
            <a:pPr lvl="1" algn="just">
              <a:buFont typeface="Arial" pitchFamily="34" charset="0"/>
              <a:buChar char="•"/>
            </a:pPr>
            <a:r>
              <a:rPr lang="en-GB" sz="2000" b="0" dirty="0" smtClean="0">
                <a:solidFill>
                  <a:srgbClr val="0D88A5"/>
                </a:solidFill>
              </a:rPr>
              <a:t> </a:t>
            </a:r>
            <a:r>
              <a:rPr lang="en-GB" sz="2000" dirty="0" err="1" smtClean="0">
                <a:solidFill>
                  <a:srgbClr val="0D88A5"/>
                </a:solidFill>
              </a:rPr>
              <a:t>Webex</a:t>
            </a:r>
            <a:r>
              <a:rPr lang="en-GB" sz="2000" b="0" dirty="0" smtClean="0">
                <a:solidFill>
                  <a:srgbClr val="0D88A5"/>
                </a:solidFill>
              </a:rPr>
              <a:t> licence for teleconferences  (360€/</a:t>
            </a:r>
            <a:r>
              <a:rPr lang="en-GB" sz="2000" b="0" dirty="0" err="1" smtClean="0">
                <a:solidFill>
                  <a:srgbClr val="0D88A5"/>
                </a:solidFill>
              </a:rPr>
              <a:t>yr</a:t>
            </a:r>
            <a:r>
              <a:rPr lang="en-GB" sz="2000" b="0" dirty="0" smtClean="0">
                <a:solidFill>
                  <a:srgbClr val="0D88A5"/>
                </a:solidFill>
              </a:rPr>
              <a:t>) and </a:t>
            </a:r>
          </a:p>
          <a:p>
            <a:pPr lvl="1" algn="just">
              <a:buFont typeface="Arial" pitchFamily="34" charset="0"/>
              <a:buChar char="•"/>
            </a:pPr>
            <a:r>
              <a:rPr lang="en-GB" sz="2000" b="0" dirty="0" smtClean="0">
                <a:solidFill>
                  <a:srgbClr val="0D88A5"/>
                </a:solidFill>
              </a:rPr>
              <a:t> Philips Conference </a:t>
            </a:r>
            <a:r>
              <a:rPr lang="en-GB" sz="2000" dirty="0" smtClean="0">
                <a:solidFill>
                  <a:srgbClr val="0D88A5"/>
                </a:solidFill>
              </a:rPr>
              <a:t>Microphone</a:t>
            </a:r>
            <a:r>
              <a:rPr lang="en-GB" sz="2000" b="0" dirty="0" smtClean="0">
                <a:solidFill>
                  <a:srgbClr val="0D88A5"/>
                </a:solidFill>
              </a:rPr>
              <a:t> LFH-9172  (300€)</a:t>
            </a:r>
          </a:p>
          <a:p>
            <a:pPr algn="just">
              <a:buFont typeface="Arial" pitchFamily="34" charset="0"/>
              <a:buChar char="•"/>
            </a:pPr>
            <a:endParaRPr lang="en-GB" sz="1600" b="0" dirty="0" smtClean="0">
              <a:solidFill>
                <a:srgbClr val="0D88A5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400" b="0" dirty="0" smtClean="0">
                <a:solidFill>
                  <a:srgbClr val="0D88A5"/>
                </a:solidFill>
              </a:rPr>
              <a:t> </a:t>
            </a:r>
            <a:r>
              <a:rPr lang="en-GB" sz="2200" b="0" dirty="0">
                <a:solidFill>
                  <a:srgbClr val="0D88A5"/>
                </a:solidFill>
              </a:rPr>
              <a:t>Monthly progress tracking </a:t>
            </a:r>
            <a:r>
              <a:rPr lang="en-GB" sz="2200" b="0" dirty="0" smtClean="0">
                <a:solidFill>
                  <a:srgbClr val="0D88A5"/>
                </a:solidFill>
              </a:rPr>
              <a:t>teleconferences</a:t>
            </a:r>
            <a:endParaRPr lang="en-GB" sz="2200" b="0" dirty="0">
              <a:solidFill>
                <a:srgbClr val="0D88A5"/>
              </a:solidFill>
            </a:endParaRP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GB" sz="2200" b="0" dirty="0" smtClean="0">
                <a:solidFill>
                  <a:srgbClr val="0D88A5"/>
                </a:solidFill>
              </a:rPr>
              <a:t>A total of more than </a:t>
            </a:r>
            <a:r>
              <a:rPr lang="en-GB" sz="2200" b="0" dirty="0">
                <a:solidFill>
                  <a:srgbClr val="0D88A5"/>
                </a:solidFill>
              </a:rPr>
              <a:t>120 </a:t>
            </a:r>
            <a:r>
              <a:rPr lang="en-GB" sz="2200" b="0" dirty="0" smtClean="0">
                <a:solidFill>
                  <a:srgbClr val="0D88A5"/>
                </a:solidFill>
              </a:rPr>
              <a:t>teleconferences, an average </a:t>
            </a:r>
            <a:r>
              <a:rPr lang="en-GB" sz="2200" b="0" dirty="0">
                <a:solidFill>
                  <a:srgbClr val="0D88A5"/>
                </a:solidFill>
              </a:rPr>
              <a:t>of 3 </a:t>
            </a:r>
            <a:r>
              <a:rPr lang="en-GB" sz="2200" b="0" dirty="0" smtClean="0">
                <a:solidFill>
                  <a:srgbClr val="0D88A5"/>
                </a:solidFill>
              </a:rPr>
              <a:t>per </a:t>
            </a:r>
            <a:r>
              <a:rPr lang="en-GB" sz="2200" b="0" dirty="0">
                <a:solidFill>
                  <a:srgbClr val="0D88A5"/>
                </a:solidFill>
              </a:rPr>
              <a:t>month. The average number of </a:t>
            </a:r>
            <a:r>
              <a:rPr lang="en-GB" sz="2200" b="0" dirty="0" smtClean="0">
                <a:solidFill>
                  <a:srgbClr val="0D88A5"/>
                </a:solidFill>
              </a:rPr>
              <a:t>participants is </a:t>
            </a:r>
            <a:r>
              <a:rPr lang="en-GB" sz="2200" b="0" dirty="0">
                <a:solidFill>
                  <a:srgbClr val="0D88A5"/>
                </a:solidFill>
              </a:rPr>
              <a:t>7 and the average duration is 3 hr 20 mins. For meetings with small number of participants (up to three), </a:t>
            </a:r>
            <a:r>
              <a:rPr lang="en-GB" sz="2200" b="0" dirty="0" err="1">
                <a:solidFill>
                  <a:srgbClr val="0D88A5"/>
                </a:solidFill>
              </a:rPr>
              <a:t>Webex</a:t>
            </a:r>
            <a:r>
              <a:rPr lang="en-GB" sz="2200" b="0" dirty="0">
                <a:solidFill>
                  <a:srgbClr val="0D88A5"/>
                </a:solidFill>
              </a:rPr>
              <a:t> does give a free licence for </a:t>
            </a:r>
            <a:r>
              <a:rPr lang="en-GB" sz="2200" b="0" dirty="0" smtClean="0">
                <a:solidFill>
                  <a:srgbClr val="0D88A5"/>
                </a:solidFill>
              </a:rPr>
              <a:t>everybody.  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en-GB" sz="2200" b="0" dirty="0" smtClean="0">
                <a:solidFill>
                  <a:srgbClr val="0D88A5"/>
                </a:solidFill>
              </a:rPr>
              <a:t>Their </a:t>
            </a:r>
            <a:r>
              <a:rPr lang="en-GB" sz="2200" b="0" dirty="0">
                <a:solidFill>
                  <a:srgbClr val="0D88A5"/>
                </a:solidFill>
              </a:rPr>
              <a:t>cost is smaller than only one meeting with seven participants from different nodes, whatever the city, the origin of participants or duration of the meeting</a:t>
            </a:r>
            <a:endParaRPr lang="en-GB" sz="2200" b="0" dirty="0" smtClean="0">
              <a:solidFill>
                <a:srgbClr val="0D88A5"/>
              </a:solidFill>
            </a:endParaRPr>
          </a:p>
          <a:p>
            <a:pPr algn="just">
              <a:buFont typeface="Arial" pitchFamily="34" charset="0"/>
              <a:buChar char="•"/>
            </a:pPr>
            <a:endParaRPr lang="en-GB" sz="2400" b="0" dirty="0" smtClean="0">
              <a:solidFill>
                <a:srgbClr val="0D88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3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7"/>
          <p:cNvSpPr txBox="1">
            <a:spLocks/>
          </p:cNvSpPr>
          <p:nvPr/>
        </p:nvSpPr>
        <p:spPr>
          <a:xfrm>
            <a:off x="457200" y="116632"/>
            <a:ext cx="8229600" cy="82030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4000" kern="0" dirty="0" smtClean="0">
                <a:solidFill>
                  <a:srgbClr val="429E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General Meetings </a:t>
            </a:r>
            <a:endParaRPr lang="en-GB" sz="4000" kern="0" dirty="0" smtClean="0">
              <a:solidFill>
                <a:srgbClr val="429ED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0" kern="0" dirty="0">
              <a:solidFill>
                <a:srgbClr val="429ED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39552" y="980728"/>
            <a:ext cx="813690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GB" sz="2200" dirty="0" smtClean="0">
                <a:solidFill>
                  <a:srgbClr val="0D88A5"/>
                </a:solidFill>
              </a:rPr>
              <a:t> </a:t>
            </a:r>
            <a:r>
              <a:rPr lang="en-GB" sz="2200" b="0" dirty="0">
                <a:solidFill>
                  <a:srgbClr val="0D88A5"/>
                </a:solidFill>
              </a:rPr>
              <a:t>KOM organized in </a:t>
            </a:r>
            <a:r>
              <a:rPr lang="en-GB" sz="2200" b="0" dirty="0" smtClean="0">
                <a:solidFill>
                  <a:srgbClr val="0D88A5"/>
                </a:solidFill>
              </a:rPr>
              <a:t>Barcelona (Dec 2013)</a:t>
            </a:r>
            <a:endParaRPr lang="en-GB" sz="2200" b="0" dirty="0">
              <a:solidFill>
                <a:srgbClr val="0D88A5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GB" sz="2200" b="0" dirty="0">
                <a:solidFill>
                  <a:srgbClr val="0D88A5"/>
                </a:solidFill>
              </a:rPr>
              <a:t> </a:t>
            </a:r>
            <a:r>
              <a:rPr lang="en-GB" sz="2200" b="0" dirty="0" smtClean="0">
                <a:solidFill>
                  <a:srgbClr val="0D88A5"/>
                </a:solidFill>
              </a:rPr>
              <a:t>Joint </a:t>
            </a:r>
            <a:r>
              <a:rPr lang="en-GB" sz="2200" b="0" dirty="0">
                <a:solidFill>
                  <a:srgbClr val="0D88A5"/>
                </a:solidFill>
              </a:rPr>
              <a:t>Gaia </a:t>
            </a:r>
            <a:r>
              <a:rPr lang="en-GB" sz="2200" b="0" dirty="0" smtClean="0">
                <a:solidFill>
                  <a:srgbClr val="0D88A5"/>
                </a:solidFill>
              </a:rPr>
              <a:t>CU9-GENIUS </a:t>
            </a:r>
            <a:r>
              <a:rPr lang="en-GB" sz="2200" b="0" dirty="0">
                <a:solidFill>
                  <a:srgbClr val="0D88A5"/>
                </a:solidFill>
              </a:rPr>
              <a:t>meeting in order to fully integrate the GENIUS activities in the overall </a:t>
            </a:r>
            <a:r>
              <a:rPr lang="en-GB" sz="2200" b="0" dirty="0" smtClean="0">
                <a:solidFill>
                  <a:srgbClr val="0D88A5"/>
                </a:solidFill>
              </a:rPr>
              <a:t>Gaia DPAC </a:t>
            </a:r>
            <a:r>
              <a:rPr lang="en-GB" sz="2200" b="0" dirty="0">
                <a:solidFill>
                  <a:srgbClr val="0D88A5"/>
                </a:solidFill>
              </a:rPr>
              <a:t>effort, </a:t>
            </a:r>
            <a:r>
              <a:rPr lang="en-GB" sz="2200" b="0" dirty="0" smtClean="0">
                <a:solidFill>
                  <a:srgbClr val="0D88A5"/>
                </a:solidFill>
              </a:rPr>
              <a:t>(Vienna Jul 2014)</a:t>
            </a:r>
            <a:endParaRPr lang="en-GB" sz="2200" b="0" dirty="0">
              <a:solidFill>
                <a:srgbClr val="0D88A5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GB" sz="2200" b="0" dirty="0" smtClean="0">
                <a:solidFill>
                  <a:srgbClr val="0D88A5"/>
                </a:solidFill>
              </a:rPr>
              <a:t> GENIUS First year review (Brussels Dec 2014) </a:t>
            </a:r>
          </a:p>
          <a:p>
            <a:pPr lvl="1">
              <a:buFont typeface="Arial" pitchFamily="34" charset="0"/>
              <a:buChar char="•"/>
            </a:pPr>
            <a:r>
              <a:rPr lang="en-GB" sz="2200" b="0" dirty="0" smtClean="0">
                <a:solidFill>
                  <a:srgbClr val="0D88A5"/>
                </a:solidFill>
              </a:rPr>
              <a:t> Gaia Archive Review #1: joint meeting with ESAC Science Archives (Madrid Jan 2015)</a:t>
            </a:r>
          </a:p>
          <a:p>
            <a:pPr lvl="1">
              <a:buFont typeface="Arial" pitchFamily="34" charset="0"/>
              <a:buChar char="•"/>
            </a:pPr>
            <a:r>
              <a:rPr lang="en-GB" sz="2200" b="0" dirty="0" smtClean="0">
                <a:solidFill>
                  <a:srgbClr val="0D88A5"/>
                </a:solidFill>
              </a:rPr>
              <a:t> Coordination meeting (ESA-GENIUS-CU9) for cross-match activities (Rome Feb 2015) </a:t>
            </a:r>
          </a:p>
          <a:p>
            <a:pPr lvl="1">
              <a:buFont typeface="Arial" pitchFamily="34" charset="0"/>
              <a:buChar char="•"/>
            </a:pPr>
            <a:r>
              <a:rPr lang="en-GB" sz="2200" b="0" dirty="0" smtClean="0">
                <a:solidFill>
                  <a:srgbClr val="0D88A5"/>
                </a:solidFill>
              </a:rPr>
              <a:t> Joint GENIUS-CU9 Plenary Meeting </a:t>
            </a:r>
            <a:r>
              <a:rPr lang="en-GB" sz="2200" b="0" dirty="0">
                <a:solidFill>
                  <a:srgbClr val="0D88A5"/>
                </a:solidFill>
              </a:rPr>
              <a:t>(</a:t>
            </a:r>
            <a:r>
              <a:rPr lang="en-GB" sz="2200" b="0" dirty="0" smtClean="0">
                <a:solidFill>
                  <a:srgbClr val="0D88A5"/>
                </a:solidFill>
              </a:rPr>
              <a:t>Barcelona Sep 2015)</a:t>
            </a:r>
          </a:p>
          <a:p>
            <a:pPr lvl="1">
              <a:buFont typeface="Arial" pitchFamily="34" charset="0"/>
              <a:buChar char="•"/>
            </a:pPr>
            <a:r>
              <a:rPr lang="en-GB" sz="2200" b="0" dirty="0" smtClean="0">
                <a:solidFill>
                  <a:srgbClr val="0D88A5"/>
                </a:solidFill>
              </a:rPr>
              <a:t> GENIUS Second </a:t>
            </a:r>
            <a:r>
              <a:rPr lang="en-GB" sz="2200" b="0" dirty="0">
                <a:solidFill>
                  <a:srgbClr val="0D88A5"/>
                </a:solidFill>
              </a:rPr>
              <a:t>year </a:t>
            </a:r>
            <a:r>
              <a:rPr lang="en-GB" sz="2200" b="0" dirty="0" smtClean="0">
                <a:solidFill>
                  <a:srgbClr val="0D88A5"/>
                </a:solidFill>
              </a:rPr>
              <a:t>review (Barcelona Oct 2015)</a:t>
            </a:r>
          </a:p>
          <a:p>
            <a:pPr lvl="1">
              <a:buFont typeface="Arial" pitchFamily="34" charset="0"/>
              <a:buChar char="•"/>
            </a:pPr>
            <a:r>
              <a:rPr lang="en-GB" sz="2200" b="0" dirty="0" smtClean="0">
                <a:solidFill>
                  <a:srgbClr val="0D88A5"/>
                </a:solidFill>
              </a:rPr>
              <a:t> Mid-term external review (Leiden Nov 2015) </a:t>
            </a:r>
          </a:p>
          <a:p>
            <a:pPr lvl="1">
              <a:buFont typeface="Arial" pitchFamily="34" charset="0"/>
              <a:buChar char="•"/>
            </a:pPr>
            <a:r>
              <a:rPr lang="en-GB" sz="2200" b="0" dirty="0" smtClean="0">
                <a:solidFill>
                  <a:srgbClr val="0D88A5"/>
                </a:solidFill>
              </a:rPr>
              <a:t> GENIUS Third year review (</a:t>
            </a:r>
            <a:r>
              <a:rPr lang="en-GB" sz="2200" b="0" dirty="0" err="1" smtClean="0">
                <a:solidFill>
                  <a:srgbClr val="0D88A5"/>
                </a:solidFill>
              </a:rPr>
              <a:t>Sitges</a:t>
            </a:r>
            <a:r>
              <a:rPr lang="en-GB" sz="2200" b="0" dirty="0" smtClean="0">
                <a:solidFill>
                  <a:srgbClr val="0D88A5"/>
                </a:solidFill>
              </a:rPr>
              <a:t> Jan 2017) </a:t>
            </a:r>
            <a:endParaRPr lang="en-GB" sz="2200" b="0" dirty="0">
              <a:solidFill>
                <a:srgbClr val="0D88A5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GB" sz="2200" b="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sz="2200" b="0" dirty="0" smtClean="0">
                <a:solidFill>
                  <a:srgbClr val="0D88A5"/>
                </a:solidFill>
              </a:rPr>
              <a:t>External Advisory Board review, 27 March 2017</a:t>
            </a:r>
          </a:p>
          <a:p>
            <a:pPr lvl="1">
              <a:buFont typeface="Arial" pitchFamily="34" charset="0"/>
              <a:buChar char="•"/>
            </a:pPr>
            <a:r>
              <a:rPr lang="en-GB" sz="2200" b="0" dirty="0" smtClean="0">
                <a:solidFill>
                  <a:schemeClr val="accent1">
                    <a:lumMod val="50000"/>
                  </a:schemeClr>
                </a:solidFill>
              </a:rPr>
              <a:t> Final Review Meeting, Brussels 19 of </a:t>
            </a:r>
            <a:r>
              <a:rPr lang="en-GB" sz="2200" b="0" dirty="0">
                <a:solidFill>
                  <a:schemeClr val="accent1">
                    <a:lumMod val="50000"/>
                  </a:schemeClr>
                </a:solidFill>
              </a:rPr>
              <a:t>A</a:t>
            </a:r>
            <a:r>
              <a:rPr lang="en-GB" sz="2200" b="0" dirty="0" smtClean="0">
                <a:solidFill>
                  <a:schemeClr val="accent1">
                    <a:lumMod val="50000"/>
                  </a:schemeClr>
                </a:solidFill>
              </a:rPr>
              <a:t>pril 2017</a:t>
            </a:r>
          </a:p>
          <a:p>
            <a:pPr lvl="1">
              <a:buFont typeface="Arial" pitchFamily="34" charset="0"/>
              <a:buChar char="•"/>
            </a:pPr>
            <a:endParaRPr lang="en-GB" sz="2200" b="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7"/>
          <p:cNvSpPr txBox="1">
            <a:spLocks/>
          </p:cNvSpPr>
          <p:nvPr/>
        </p:nvSpPr>
        <p:spPr>
          <a:xfrm>
            <a:off x="457200" y="116632"/>
            <a:ext cx="8229600" cy="82030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4000" kern="0" dirty="0" smtClean="0">
                <a:solidFill>
                  <a:srgbClr val="429E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Reporting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0" kern="0" dirty="0">
              <a:solidFill>
                <a:srgbClr val="429ED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899592" y="980728"/>
            <a:ext cx="72008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GB" sz="2400" b="0" dirty="0" smtClean="0">
                <a:solidFill>
                  <a:srgbClr val="0D88A5"/>
                </a:solidFill>
              </a:rPr>
              <a:t> We have developed a reporting system where we report every three months to the project officer from the information collected by each WP on our </a:t>
            </a:r>
            <a:r>
              <a:rPr lang="en-GB" sz="2400" b="0" dirty="0" err="1" smtClean="0">
                <a:solidFill>
                  <a:srgbClr val="0D88A5"/>
                </a:solidFill>
              </a:rPr>
              <a:t>Twiki</a:t>
            </a:r>
            <a:r>
              <a:rPr lang="en-GB" sz="2000" b="0" dirty="0" smtClean="0">
                <a:solidFill>
                  <a:srgbClr val="0D88A5"/>
                </a:solidFill>
              </a:rPr>
              <a:t>..</a:t>
            </a:r>
          </a:p>
          <a:p>
            <a:pPr algn="just">
              <a:buFont typeface="Arial" pitchFamily="34" charset="0"/>
              <a:buChar char="•"/>
            </a:pPr>
            <a:endParaRPr lang="en-GB" sz="1600" b="0" i="1" dirty="0" smtClean="0">
              <a:solidFill>
                <a:srgbClr val="0D88A5"/>
              </a:solidFill>
            </a:endParaRPr>
          </a:p>
          <a:p>
            <a:pPr algn="just">
              <a:buFont typeface="Arial" pitchFamily="34" charset="0"/>
              <a:buChar char="•"/>
            </a:pPr>
            <a:r>
              <a:rPr lang="en-GB" sz="2000" b="0" dirty="0" smtClean="0">
                <a:solidFill>
                  <a:srgbClr val="0D88A5"/>
                </a:solidFill>
              </a:rPr>
              <a:t> </a:t>
            </a:r>
            <a:r>
              <a:rPr lang="en-GB" sz="2000" b="0" dirty="0" err="1" smtClean="0">
                <a:solidFill>
                  <a:srgbClr val="0D88A5"/>
                </a:solidFill>
              </a:rPr>
              <a:t>Semestral</a:t>
            </a:r>
            <a:r>
              <a:rPr lang="en-GB" sz="2000" b="0" dirty="0" smtClean="0">
                <a:solidFill>
                  <a:srgbClr val="0D88A5"/>
                </a:solidFill>
              </a:rPr>
              <a:t> report 1 – May 2014</a:t>
            </a:r>
          </a:p>
          <a:p>
            <a:pPr algn="just">
              <a:buFont typeface="Arial" pitchFamily="34" charset="0"/>
              <a:buChar char="•"/>
            </a:pPr>
            <a:r>
              <a:rPr lang="en-GB" sz="2000" b="0" dirty="0" smtClean="0">
                <a:solidFill>
                  <a:srgbClr val="0D88A5"/>
                </a:solidFill>
              </a:rPr>
              <a:t> </a:t>
            </a:r>
            <a:r>
              <a:rPr lang="en-GB" sz="2000" b="0" dirty="0" err="1" smtClean="0">
                <a:solidFill>
                  <a:srgbClr val="0D88A5"/>
                </a:solidFill>
              </a:rPr>
              <a:t>Semestral</a:t>
            </a:r>
            <a:r>
              <a:rPr lang="en-GB" sz="2000" b="0" dirty="0" smtClean="0">
                <a:solidFill>
                  <a:srgbClr val="0D88A5"/>
                </a:solidFill>
              </a:rPr>
              <a:t> report 2 – First year report Nov 2014</a:t>
            </a:r>
          </a:p>
          <a:p>
            <a:pPr algn="just">
              <a:buFont typeface="Arial" pitchFamily="34" charset="0"/>
              <a:buChar char="•"/>
            </a:pPr>
            <a:r>
              <a:rPr lang="en-GB" sz="2000" b="0" dirty="0" smtClean="0">
                <a:solidFill>
                  <a:srgbClr val="0D88A5"/>
                </a:solidFill>
              </a:rPr>
              <a:t> </a:t>
            </a:r>
            <a:r>
              <a:rPr lang="en-GB" sz="2000" b="0" dirty="0" err="1" smtClean="0">
                <a:solidFill>
                  <a:srgbClr val="0D88A5"/>
                </a:solidFill>
              </a:rPr>
              <a:t>Semestral</a:t>
            </a:r>
            <a:r>
              <a:rPr lang="en-GB" sz="2000" b="0" dirty="0" smtClean="0">
                <a:solidFill>
                  <a:srgbClr val="0D88A5"/>
                </a:solidFill>
              </a:rPr>
              <a:t> report 3 – May 2015</a:t>
            </a:r>
          </a:p>
          <a:p>
            <a:pPr algn="just">
              <a:buFont typeface="Arial" pitchFamily="34" charset="0"/>
              <a:buChar char="•"/>
            </a:pPr>
            <a:r>
              <a:rPr lang="en-GB" sz="2000" b="0" dirty="0" smtClean="0">
                <a:solidFill>
                  <a:srgbClr val="0D88A5"/>
                </a:solidFill>
              </a:rPr>
              <a:t> </a:t>
            </a:r>
            <a:r>
              <a:rPr lang="en-GB" sz="2000" b="0" dirty="0" err="1" smtClean="0">
                <a:solidFill>
                  <a:srgbClr val="0D88A5"/>
                </a:solidFill>
              </a:rPr>
              <a:t>Semestral</a:t>
            </a:r>
            <a:r>
              <a:rPr lang="en-GB" sz="2000" b="0" dirty="0" smtClean="0">
                <a:solidFill>
                  <a:srgbClr val="0D88A5"/>
                </a:solidFill>
              </a:rPr>
              <a:t> report 4 – Second year repot Oct 2015</a:t>
            </a:r>
          </a:p>
          <a:p>
            <a:pPr algn="just">
              <a:buFont typeface="Arial" pitchFamily="34" charset="0"/>
              <a:buChar char="•"/>
            </a:pPr>
            <a:r>
              <a:rPr lang="en-GB" sz="2000" b="0" dirty="0" smtClean="0">
                <a:solidFill>
                  <a:srgbClr val="0D88A5"/>
                </a:solidFill>
              </a:rPr>
              <a:t> </a:t>
            </a:r>
            <a:r>
              <a:rPr lang="en-GB" sz="2000" b="0" dirty="0" err="1" smtClean="0">
                <a:solidFill>
                  <a:srgbClr val="0D88A5"/>
                </a:solidFill>
              </a:rPr>
              <a:t>Semestral</a:t>
            </a:r>
            <a:r>
              <a:rPr lang="en-GB" sz="2000" b="0" dirty="0" smtClean="0">
                <a:solidFill>
                  <a:srgbClr val="0D88A5"/>
                </a:solidFill>
              </a:rPr>
              <a:t> report 5 – May 2016</a:t>
            </a:r>
          </a:p>
          <a:p>
            <a:pPr algn="just">
              <a:buFont typeface="Arial" pitchFamily="34" charset="0"/>
              <a:buChar char="•"/>
            </a:pPr>
            <a:r>
              <a:rPr lang="en-GB" sz="2000" b="0" dirty="0" smtClean="0">
                <a:solidFill>
                  <a:srgbClr val="0D88A5"/>
                </a:solidFill>
              </a:rPr>
              <a:t> </a:t>
            </a:r>
            <a:r>
              <a:rPr lang="en-GB" sz="2000" b="0" dirty="0" err="1" smtClean="0">
                <a:solidFill>
                  <a:srgbClr val="0D88A5"/>
                </a:solidFill>
              </a:rPr>
              <a:t>Semestral</a:t>
            </a:r>
            <a:r>
              <a:rPr lang="en-GB" sz="2000" b="0" dirty="0" smtClean="0">
                <a:solidFill>
                  <a:srgbClr val="0D88A5"/>
                </a:solidFill>
              </a:rPr>
              <a:t> report 6 – Dec 2016</a:t>
            </a:r>
          </a:p>
          <a:p>
            <a:pPr algn="just">
              <a:buFont typeface="Arial" pitchFamily="34" charset="0"/>
              <a:buChar char="•"/>
            </a:pPr>
            <a:endParaRPr lang="es-ES" sz="2000" b="0" dirty="0" smtClean="0">
              <a:solidFill>
                <a:srgbClr val="0D88A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7"/>
          <p:cNvSpPr txBox="1">
            <a:spLocks/>
          </p:cNvSpPr>
          <p:nvPr/>
        </p:nvSpPr>
        <p:spPr>
          <a:xfrm>
            <a:off x="457200" y="116632"/>
            <a:ext cx="8229600" cy="82030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4000" kern="0" dirty="0" err="1" smtClean="0">
                <a:solidFill>
                  <a:srgbClr val="429ED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Effort</a:t>
            </a:r>
            <a:endParaRPr lang="en-GB" sz="4000" kern="0" dirty="0" smtClean="0">
              <a:solidFill>
                <a:srgbClr val="429ED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="0" kern="0" dirty="0">
              <a:solidFill>
                <a:srgbClr val="429ED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6 CuadroTexto"/>
          <p:cNvSpPr txBox="1"/>
          <p:nvPr/>
        </p:nvSpPr>
        <p:spPr bwMode="auto">
          <a:xfrm>
            <a:off x="1991325" y="5229200"/>
            <a:ext cx="4668907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GB" sz="1800" dirty="0" smtClean="0">
                <a:solidFill>
                  <a:srgbClr val="4FAED9"/>
                </a:solidFill>
              </a:rPr>
              <a:t>Effort of all the nodes per WP (% of total)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7" t="38332" r="21258" b="11106"/>
          <a:stretch/>
        </p:blipFill>
        <p:spPr>
          <a:xfrm>
            <a:off x="357565" y="864112"/>
            <a:ext cx="8534915" cy="4221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 bwMode="auto">
          <a:xfrm>
            <a:off x="2235109" y="6021288"/>
            <a:ext cx="3924985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en-GB" sz="1800" dirty="0" smtClean="0">
                <a:solidFill>
                  <a:srgbClr val="0070C0"/>
                </a:solidFill>
              </a:rPr>
              <a:t>Total </a:t>
            </a:r>
            <a:r>
              <a:rPr lang="en-GB" sz="1800" dirty="0" smtClean="0">
                <a:solidFill>
                  <a:srgbClr val="4FAED9"/>
                </a:solidFill>
              </a:rPr>
              <a:t>project effort in PM per node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" t="9216" r="9251" b="33803"/>
          <a:stretch/>
        </p:blipFill>
        <p:spPr>
          <a:xfrm>
            <a:off x="-36512" y="404664"/>
            <a:ext cx="9173754" cy="5256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tilla JOCS'05">
  <a:themeElements>
    <a:clrScheme name="Plantilla JOCS'05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lantilla JOCS'0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50000">
              <a:srgbClr val="FF6600"/>
            </a:gs>
            <a:gs pos="100000">
              <a:schemeClr val="bg1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1" i="0" u="none" strike="noStrike" cap="none" normalizeH="0" baseline="0" smtClean="0">
            <a:ln>
              <a:noFill/>
            </a:ln>
            <a:solidFill>
              <a:srgbClr val="01ABA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50000">
              <a:srgbClr val="FF6600"/>
            </a:gs>
            <a:gs pos="100000">
              <a:schemeClr val="bg1"/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800" b="1" i="0" u="none" strike="noStrike" cap="none" normalizeH="0" baseline="0" smtClean="0">
            <a:ln>
              <a:noFill/>
            </a:ln>
            <a:solidFill>
              <a:srgbClr val="01ABA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wrap="square">
        <a:spAutoFit/>
      </a:bodyPr>
      <a:lstStyle>
        <a:defPPr algn="ctr">
          <a:lnSpc>
            <a:spcPct val="90000"/>
          </a:lnSpc>
          <a:defRPr sz="4000" dirty="0" smtClean="0">
            <a:solidFill>
              <a:srgbClr val="4FAED9"/>
            </a:solidFill>
          </a:defRPr>
        </a:defPPr>
      </a:lstStyle>
    </a:txDef>
  </a:objectDefaults>
  <a:extraClrSchemeLst>
    <a:extraClrScheme>
      <a:clrScheme name="Plantilla JOCS'05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JOCS'05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JOCS'05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JOCS'05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JOCS'0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JOCS'0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JOCS'0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\\TIBIDABO\depts\Promocio\Documentacio\Congressos, jornades i trobades\2005\JOCS\PONÈNCIES\Plantilla JOCS'05.pot</Template>
  <TotalTime>3819</TotalTime>
  <Words>1053</Words>
  <Application>Microsoft Office PowerPoint</Application>
  <PresentationFormat>Presentación en pantalla (4:3)</PresentationFormat>
  <Paragraphs>208</Paragraphs>
  <Slides>17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9" baseType="lpstr">
      <vt:lpstr>Plantilla JOCS'05</vt:lpstr>
      <vt:lpstr>Equation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CESCA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Títol Nom i cognoms Institució</dc:title>
  <dc:creator>ssalgado</dc:creator>
  <cp:lastModifiedBy>hpc</cp:lastModifiedBy>
  <cp:revision>513</cp:revision>
  <dcterms:created xsi:type="dcterms:W3CDTF">2007-07-27T09:26:22Z</dcterms:created>
  <dcterms:modified xsi:type="dcterms:W3CDTF">2017-04-17T13:16:17Z</dcterms:modified>
</cp:coreProperties>
</file>