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7" r:id="rId3"/>
    <p:sldId id="291" r:id="rId4"/>
    <p:sldId id="284" r:id="rId5"/>
    <p:sldId id="280" r:id="rId6"/>
    <p:sldId id="285" r:id="rId7"/>
    <p:sldId id="281" r:id="rId8"/>
    <p:sldId id="292" r:id="rId9"/>
    <p:sldId id="293" r:id="rId10"/>
    <p:sldId id="282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3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2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9161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4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94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379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7233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 Box 17"/>
          <p:cNvSpPr txBox="1">
            <a:spLocks noChangeArrowheads="1"/>
          </p:cNvSpPr>
          <p:nvPr userDrawn="1"/>
        </p:nvSpPr>
        <p:spPr bwMode="auto">
          <a:xfrm>
            <a:off x="6878230" y="6525344"/>
            <a:ext cx="22302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400" b="1" dirty="0" err="1" smtClean="0">
                <a:solidFill>
                  <a:srgbClr val="FFFFFF">
                    <a:lumMod val="75000"/>
                  </a:srgbClr>
                </a:solidFill>
                <a:latin typeface="Arial" charset="0"/>
              </a:rPr>
              <a:t>April</a:t>
            </a:r>
            <a:r>
              <a:rPr lang="es-ES" sz="1400" b="1" baseline="0" dirty="0" smtClean="0">
                <a:solidFill>
                  <a:srgbClr val="FFFFFF">
                    <a:lumMod val="75000"/>
                  </a:srgbClr>
                </a:solidFill>
                <a:latin typeface="Arial" charset="0"/>
              </a:rPr>
              <a:t> 2017</a:t>
            </a:r>
            <a:endParaRPr lang="en-US" sz="1400" dirty="0" smtClean="0">
              <a:solidFill>
                <a:srgbClr val="FFFFFF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122512" y="6378761"/>
            <a:ext cx="784687" cy="427654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21506" name="Picture 2" descr="http://gaia.esac.esa.int/dpacsvn/DPAC/CU9/docs/Final_AO_Response/graphics/gaia_dtpog_400x400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63688" y="6376564"/>
            <a:ext cx="432048" cy="432048"/>
          </a:xfrm>
          <a:prstGeom prst="rect">
            <a:avLst/>
          </a:prstGeom>
          <a:noFill/>
        </p:spPr>
      </p:pic>
      <p:pic>
        <p:nvPicPr>
          <p:cNvPr id="5" name="Picture 4" descr="http://webusers.oact.inaf.it/acl/gaia/dpac_logo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9178" y="6445495"/>
            <a:ext cx="610312" cy="294187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 userDrawn="1"/>
        </p:nvSpPr>
        <p:spPr bwMode="auto">
          <a:xfrm>
            <a:off x="5643920" y="6516052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2000" b="0" dirty="0" smtClean="0">
                <a:solidFill>
                  <a:srgbClr val="CC0000"/>
                </a:solidFill>
                <a:latin typeface="Eras Bold ITC" pitchFamily="34" charset="0"/>
              </a:rPr>
              <a:t>GENIUS</a:t>
            </a:r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890" y="6462861"/>
            <a:ext cx="52989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E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pitchFamily="2" charset="2"/>
        <a:buChar char="ü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1714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3pPr>
      <a:lvl4pPr marL="1524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9050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3622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8194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2766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733800" indent="-190500" algn="l" rtl="0" fontAlgn="base">
        <a:lnSpc>
          <a:spcPct val="90000"/>
        </a:lnSpc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bg.ub.ed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 bwMode="auto">
          <a:xfrm>
            <a:off x="1691493" y="476672"/>
            <a:ext cx="5832648" cy="2160240"/>
          </a:xfrm>
          <a:prstGeom prst="rect">
            <a:avLst/>
          </a:prstGeom>
          <a:noFill/>
          <a:ln w="9525" cap="flat" cmpd="sng" algn="ctr">
            <a:solidFill>
              <a:srgbClr val="0D88A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s-ES" sz="2800" b="1" smtClean="0">
              <a:solidFill>
                <a:srgbClr val="01AB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155" y="830439"/>
            <a:ext cx="8569325" cy="145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</a:rPr>
              <a:t>GENIUS</a:t>
            </a:r>
          </a:p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</a:rPr>
              <a:t>Final Report</a:t>
            </a:r>
          </a:p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n-GB" sz="2800" b="1" dirty="0" smtClean="0">
                <a:solidFill>
                  <a:schemeClr val="accent2"/>
                </a:solidFill>
                <a:latin typeface="Arial" pitchFamily="34" charset="0"/>
              </a:rPr>
              <a:t>for Financial Management</a:t>
            </a:r>
            <a:endParaRPr lang="en-GB" sz="28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0825" y="5227860"/>
            <a:ext cx="8569325" cy="81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a-ES" sz="2800" b="1" i="1" dirty="0" smtClean="0">
                <a:solidFill>
                  <a:schemeClr val="accent2"/>
                </a:solidFill>
                <a:latin typeface="Arial" pitchFamily="34" charset="0"/>
              </a:rPr>
              <a:t>Xavier Gutiérrez</a:t>
            </a:r>
          </a:p>
          <a:p>
            <a:pPr algn="ctr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ca-ES" sz="2400" b="1" i="1" dirty="0" smtClean="0">
                <a:solidFill>
                  <a:schemeClr val="accent2"/>
                </a:solidFill>
                <a:latin typeface="Arial" pitchFamily="34" charset="0"/>
              </a:rPr>
              <a:t>Fundació Bosch i Gimpera </a:t>
            </a:r>
            <a:r>
              <a:rPr lang="es-ES" sz="2400" b="1" i="1" dirty="0" smtClean="0">
                <a:solidFill>
                  <a:schemeClr val="accent2"/>
                </a:solidFill>
                <a:latin typeface="Arial" pitchFamily="34" charset="0"/>
              </a:rPr>
              <a:t>–</a:t>
            </a:r>
            <a:r>
              <a:rPr lang="ca-ES" sz="2400" b="1" i="1" dirty="0" smtClean="0">
                <a:solidFill>
                  <a:schemeClr val="accent2"/>
                </a:solidFill>
                <a:latin typeface="Arial" pitchFamily="34" charset="0"/>
              </a:rPr>
              <a:t> Universitat de Barcelona</a:t>
            </a:r>
            <a:endParaRPr lang="en-US" sz="2400" b="1" i="1" dirty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9" name="8 Imagen" descr="gaia_RGB_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477798"/>
            <a:ext cx="2376264" cy="1342565"/>
          </a:xfrm>
          <a:prstGeom prst="rect">
            <a:avLst/>
          </a:prstGeom>
        </p:spPr>
      </p:pic>
      <p:pic>
        <p:nvPicPr>
          <p:cNvPr id="8194" name="Picture 2" descr="http://gaia.esac.esa.int/dpacsvn/DPAC/CU9/docs/Final_AO_Response/graphics/gaia_dtpog_400x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56992"/>
            <a:ext cx="1584176" cy="1584176"/>
          </a:xfrm>
          <a:prstGeom prst="rect">
            <a:avLst/>
          </a:prstGeom>
          <a:noFill/>
        </p:spPr>
      </p:pic>
      <p:pic>
        <p:nvPicPr>
          <p:cNvPr id="8196" name="Picture 4" descr="http://webusers.oact.inaf.it/acl/gaia/dpac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437530"/>
            <a:ext cx="2952328" cy="1423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83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337381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</a:t>
            </a:r>
            <a:r>
              <a:rPr lang="en-GB" dirty="0" smtClean="0">
                <a:solidFill>
                  <a:schemeClr val="accent2"/>
                </a:solidFill>
              </a:rPr>
              <a:t>Last steps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6" name="CuadroTexto 2"/>
          <p:cNvSpPr txBox="1"/>
          <p:nvPr/>
        </p:nvSpPr>
        <p:spPr bwMode="auto">
          <a:xfrm>
            <a:off x="396652" y="1378058"/>
            <a:ext cx="806266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On May 1</a:t>
            </a:r>
            <a:r>
              <a:rPr lang="en-GB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2017 a new reporting module will be opened on the Participant Portal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 are entitled to submit 3</a:t>
            </a:r>
            <a:r>
              <a:rPr lang="en-GB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rd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periodic report within a period of 60 days, no later than May 31</a:t>
            </a:r>
            <a:r>
              <a:rPr lang="en-GB" sz="2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</a:t>
            </a: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2017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UB, CNRS and UL should submit a Certificate on Financial Statements (CFS) attached to their Financial Report according to their expected expenses</a:t>
            </a:r>
          </a:p>
        </p:txBody>
      </p:sp>
    </p:spTree>
    <p:extLst>
      <p:ext uri="{BB962C8B-B14F-4D97-AF65-F5344CB8AC3E}">
        <p14:creationId xmlns:p14="http://schemas.microsoft.com/office/powerpoint/2010/main" val="37241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395536" y="491900"/>
            <a:ext cx="8062664" cy="8187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GB" sz="3600" b="1" dirty="0" smtClean="0">
              <a:solidFill>
                <a:srgbClr val="4FAED9"/>
              </a:solidFill>
              <a:latin typeface="Arial" charset="0"/>
            </a:endParaRPr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462211" y="2614391"/>
            <a:ext cx="8352928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sz="4400" dirty="0" smtClean="0">
                <a:solidFill>
                  <a:schemeClr val="accent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Many thanks</a:t>
            </a:r>
          </a:p>
          <a:p>
            <a:endParaRPr lang="en-GB" sz="4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ca-ES" sz="2400" dirty="0" err="1" smtClean="0">
                <a:solidFill>
                  <a:schemeClr val="tx1"/>
                </a:solidFill>
              </a:rPr>
              <a:t>XAvier</a:t>
            </a:r>
            <a:r>
              <a:rPr lang="ca-ES" sz="2400" dirty="0" smtClean="0">
                <a:solidFill>
                  <a:schemeClr val="tx1"/>
                </a:solidFill>
              </a:rPr>
              <a:t> </a:t>
            </a:r>
            <a:r>
              <a:rPr lang="ca-ES" sz="2400" dirty="0">
                <a:solidFill>
                  <a:schemeClr val="tx1"/>
                </a:solidFill>
              </a:rPr>
              <a:t>Gutierrez Muñoz  </a:t>
            </a:r>
          </a:p>
          <a:p>
            <a:r>
              <a:rPr lang="ca-ES" sz="1600" dirty="0" err="1">
                <a:solidFill>
                  <a:schemeClr val="tx1"/>
                </a:solidFill>
              </a:rPr>
              <a:t>Head</a:t>
            </a:r>
            <a:r>
              <a:rPr lang="ca-ES" sz="1600" dirty="0">
                <a:solidFill>
                  <a:schemeClr val="tx1"/>
                </a:solidFill>
              </a:rPr>
              <a:t> of Management Unit </a:t>
            </a:r>
            <a:r>
              <a:rPr lang="ca-ES" sz="1600" dirty="0" smtClean="0">
                <a:solidFill>
                  <a:schemeClr val="tx1"/>
                </a:solidFill>
              </a:rPr>
              <a:t>Oficina </a:t>
            </a:r>
            <a:r>
              <a:rPr lang="ca-ES" sz="1600" dirty="0">
                <a:solidFill>
                  <a:schemeClr val="tx1"/>
                </a:solidFill>
              </a:rPr>
              <a:t>de Projectes Internacionals de Recerca (OPIR)     </a:t>
            </a:r>
          </a:p>
          <a:p>
            <a:r>
              <a:rPr lang="es-ES_tradnl" sz="1600" dirty="0" err="1">
                <a:solidFill>
                  <a:schemeClr val="tx1"/>
                </a:solidFill>
              </a:rPr>
              <a:t>Fundació</a:t>
            </a:r>
            <a:r>
              <a:rPr lang="es-ES_tradnl" sz="1600" dirty="0">
                <a:solidFill>
                  <a:schemeClr val="tx1"/>
                </a:solidFill>
              </a:rPr>
              <a:t> Bosch i </a:t>
            </a:r>
            <a:r>
              <a:rPr lang="es-ES_tradnl" sz="1600" dirty="0" err="1">
                <a:solidFill>
                  <a:schemeClr val="tx1"/>
                </a:solidFill>
              </a:rPr>
              <a:t>Gimpera</a:t>
            </a:r>
            <a:r>
              <a:rPr lang="es-ES_tradnl" sz="1600" dirty="0">
                <a:solidFill>
                  <a:schemeClr val="tx1"/>
                </a:solidFill>
              </a:rPr>
              <a:t>| </a:t>
            </a:r>
            <a:r>
              <a:rPr lang="es-ES_tradnl" sz="1600" dirty="0" err="1">
                <a:solidFill>
                  <a:schemeClr val="tx1"/>
                </a:solidFill>
              </a:rPr>
              <a:t>Universitat</a:t>
            </a:r>
            <a:r>
              <a:rPr lang="es-ES_tradnl" sz="1600" dirty="0">
                <a:solidFill>
                  <a:schemeClr val="tx1"/>
                </a:solidFill>
              </a:rPr>
              <a:t> de Barcelona   </a:t>
            </a:r>
            <a:endParaRPr lang="ca-ES" sz="1600" dirty="0">
              <a:solidFill>
                <a:schemeClr val="tx1"/>
              </a:solidFill>
            </a:endParaRPr>
          </a:p>
          <a:p>
            <a:r>
              <a:rPr lang="es-ES_tradnl" sz="1600" dirty="0">
                <a:solidFill>
                  <a:schemeClr val="tx1"/>
                </a:solidFill>
              </a:rPr>
              <a:t>Oficina de Transferència de </a:t>
            </a:r>
            <a:r>
              <a:rPr lang="es-ES_tradnl" sz="1600" dirty="0" err="1">
                <a:solidFill>
                  <a:schemeClr val="tx1"/>
                </a:solidFill>
              </a:rPr>
              <a:t>Tecnologia</a:t>
            </a:r>
            <a:r>
              <a:rPr lang="es-ES_tradnl" sz="1600" dirty="0">
                <a:solidFill>
                  <a:schemeClr val="tx1"/>
                </a:solidFill>
              </a:rPr>
              <a:t> </a:t>
            </a:r>
            <a:endParaRPr lang="ca-ES" sz="1600" dirty="0">
              <a:solidFill>
                <a:schemeClr val="tx1"/>
              </a:solidFill>
            </a:endParaRPr>
          </a:p>
          <a:p>
            <a:r>
              <a:rPr lang="es-ES_tradnl" sz="1600" dirty="0">
                <a:solidFill>
                  <a:schemeClr val="tx1"/>
                </a:solidFill>
              </a:rPr>
              <a:t>T. +34 93 403 53 85 / 610.10.56.72| </a:t>
            </a:r>
            <a:r>
              <a:rPr lang="es-ES_tradnl" sz="1600" u="sng" dirty="0">
                <a:solidFill>
                  <a:schemeClr val="tx1"/>
                </a:solidFill>
                <a:hlinkClick r:id="rId2"/>
              </a:rPr>
              <a:t>www.fbg.ub.edu</a:t>
            </a:r>
            <a:r>
              <a:rPr lang="es-ES_tradnl" sz="1600" dirty="0">
                <a:solidFill>
                  <a:schemeClr val="tx1"/>
                </a:solidFill>
              </a:rPr>
              <a:t> </a:t>
            </a:r>
            <a:endParaRPr lang="ca-ES" sz="1600" dirty="0">
              <a:solidFill>
                <a:schemeClr val="tx1"/>
              </a:solidFill>
            </a:endParaRPr>
          </a:p>
          <a:p>
            <a:r>
              <a:rPr lang="ca-ES" sz="2400" dirty="0"/>
              <a:t> </a:t>
            </a:r>
          </a:p>
          <a:p>
            <a:endParaRPr lang="en-GB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32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0" grpId="0" animBg="1"/>
      <p:bldP spid="5929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430258" y="260648"/>
            <a:ext cx="835292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schemeClr val="accent2"/>
                </a:solidFill>
                <a:latin typeface="Arial" pitchFamily="34" charset="0"/>
              </a:rPr>
              <a:t>GENIUS</a:t>
            </a:r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 Budget Overview in Dow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24" y="1014730"/>
            <a:ext cx="8769753" cy="482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430258" y="260648"/>
            <a:ext cx="835292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>
                <a:solidFill>
                  <a:schemeClr val="accent2"/>
                </a:solidFill>
                <a:latin typeface="Arial" pitchFamily="34" charset="0"/>
              </a:rPr>
              <a:t>GENIUS</a:t>
            </a:r>
            <a:r>
              <a:rPr lang="en-GB" sz="3600" b="1" dirty="0" smtClean="0">
                <a:solidFill>
                  <a:schemeClr val="accent2"/>
                </a:solidFill>
                <a:latin typeface="Arial" pitchFamily="34" charset="0"/>
              </a:rPr>
              <a:t> Budget after amendment</a:t>
            </a:r>
            <a:endParaRPr lang="en-GB" sz="36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8" y="975741"/>
            <a:ext cx="8782045" cy="490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7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360924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Payments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45" y="1507299"/>
            <a:ext cx="8846911" cy="384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85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51520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</a:t>
            </a:r>
            <a:r>
              <a:rPr lang="en-GB" dirty="0" smtClean="0">
                <a:solidFill>
                  <a:schemeClr val="accent2"/>
                </a:solidFill>
              </a:rPr>
              <a:t>1</a:t>
            </a:r>
            <a:r>
              <a:rPr lang="en-GB" baseline="30000" dirty="0" smtClean="0">
                <a:solidFill>
                  <a:schemeClr val="accent2"/>
                </a:solidFill>
              </a:rPr>
              <a:t>st</a:t>
            </a:r>
            <a:r>
              <a:rPr lang="en-GB" dirty="0" smtClean="0">
                <a:solidFill>
                  <a:schemeClr val="accent2"/>
                </a:solidFill>
              </a:rPr>
              <a:t> period Report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53" y="1679078"/>
            <a:ext cx="6501294" cy="349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19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00025" y="260646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</a:t>
            </a:r>
            <a:r>
              <a:rPr lang="en-GB" dirty="0" smtClean="0">
                <a:solidFill>
                  <a:schemeClr val="accent2"/>
                </a:solidFill>
              </a:rPr>
              <a:t>2</a:t>
            </a:r>
            <a:r>
              <a:rPr lang="en-GB" baseline="30000" dirty="0" smtClean="0">
                <a:solidFill>
                  <a:schemeClr val="accent2"/>
                </a:solidFill>
              </a:rPr>
              <a:t>nd</a:t>
            </a:r>
            <a:r>
              <a:rPr lang="en-GB" dirty="0" smtClean="0">
                <a:solidFill>
                  <a:schemeClr val="accent2"/>
                </a:solidFill>
              </a:rPr>
              <a:t> period Report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78" y="1626235"/>
            <a:ext cx="6441445" cy="360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527745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Execution of the </a:t>
            </a:r>
            <a:r>
              <a:rPr lang="en-GB" dirty="0" smtClean="0">
                <a:solidFill>
                  <a:schemeClr val="accent2"/>
                </a:solidFill>
              </a:rPr>
              <a:t>project</a:t>
            </a:r>
          </a:p>
        </p:txBody>
      </p:sp>
      <p:sp>
        <p:nvSpPr>
          <p:cNvPr id="9" name="CuadroTexto 2"/>
          <p:cNvSpPr txBox="1"/>
          <p:nvPr/>
        </p:nvSpPr>
        <p:spPr bwMode="auto">
          <a:xfrm>
            <a:off x="396652" y="1172954"/>
            <a:ext cx="806266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 smtClean="0">
                <a:solidFill>
                  <a:schemeClr val="accent2"/>
                </a:solidFill>
                <a:latin typeface="Calibri"/>
                <a:cs typeface="Calibri"/>
              </a:rPr>
              <a:t>After 2</a:t>
            </a:r>
            <a:r>
              <a:rPr lang="en-GB" sz="2400" b="1" baseline="30000" dirty="0" smtClean="0">
                <a:solidFill>
                  <a:schemeClr val="accent2"/>
                </a:solidFill>
                <a:latin typeface="Calibri"/>
                <a:cs typeface="Calibri"/>
              </a:rPr>
              <a:t>nd</a:t>
            </a:r>
            <a:r>
              <a:rPr lang="en-GB" sz="2400" b="1" dirty="0" smtClean="0">
                <a:solidFill>
                  <a:schemeClr val="accent2"/>
                </a:solidFill>
                <a:latin typeface="Calibri"/>
                <a:cs typeface="Calibri"/>
              </a:rPr>
              <a:t> period report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972" y="1936306"/>
            <a:ext cx="5087656" cy="356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51520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</a:t>
            </a:r>
            <a:r>
              <a:rPr lang="en-GB" dirty="0" smtClean="0">
                <a:solidFill>
                  <a:schemeClr val="accent2"/>
                </a:solidFill>
              </a:rPr>
              <a:t>3</a:t>
            </a:r>
            <a:r>
              <a:rPr lang="en-GB" baseline="30000" dirty="0" smtClean="0">
                <a:solidFill>
                  <a:schemeClr val="accent2"/>
                </a:solidFill>
              </a:rPr>
              <a:t>rd</a:t>
            </a:r>
            <a:r>
              <a:rPr lang="en-GB" dirty="0" smtClean="0">
                <a:solidFill>
                  <a:schemeClr val="accent2"/>
                </a:solidFill>
              </a:rPr>
              <a:t> period </a:t>
            </a:r>
            <a:r>
              <a:rPr lang="en-GB" dirty="0">
                <a:solidFill>
                  <a:schemeClr val="accent2"/>
                </a:solidFill>
              </a:rPr>
              <a:t>Report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4912"/>
              </p:ext>
            </p:extLst>
          </p:nvPr>
        </p:nvGraphicFramePr>
        <p:xfrm>
          <a:off x="152403" y="1857377"/>
          <a:ext cx="8899525" cy="3673089"/>
        </p:xfrm>
        <a:graphic>
          <a:graphicData uri="http://schemas.openxmlformats.org/drawingml/2006/table">
            <a:tbl>
              <a:tblPr/>
              <a:tblGrid>
                <a:gridCol w="758333"/>
                <a:gridCol w="130667"/>
                <a:gridCol w="714375"/>
                <a:gridCol w="786024"/>
                <a:gridCol w="1081164"/>
                <a:gridCol w="745630"/>
                <a:gridCol w="745630"/>
                <a:gridCol w="745630"/>
                <a:gridCol w="745630"/>
                <a:gridCol w="745630"/>
                <a:gridCol w="653062"/>
                <a:gridCol w="1047750"/>
              </a:tblGrid>
              <a:tr h="184141"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21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a-E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Period</a:t>
                      </a:r>
                      <a:endParaRPr lang="ca-E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01/10/2015 - 31/03/2017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a-ES" sz="1000" b="1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PARTICIPANT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ca-E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Personnel</a:t>
                      </a:r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Travel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Equipment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 dirty="0" err="1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Consumables</a:t>
                      </a:r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Others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Audits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Subcontracting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Overheads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Adjustments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TOTAL COSTS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1.UB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262.795,70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17.955,40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7.505,95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5.466,00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172.954,23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466.677,28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 CNRS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 UEDIN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114.431,50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7.447,63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1.054,11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84.021,23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206.954,47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4. 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135.040,48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8.224,43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94.568,55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237.833,46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 CSUC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32.189,48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27.593,69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10.871,12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84.454,29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6. INAF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48.262,79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1.226,00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2.592,46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31.248,75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83.330,00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 UNIGE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 ULB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1.597,37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397,20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1.196,74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3.191,31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10. FFCUL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35.272,04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7.493,60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25.659,38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68.425,02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11. UBR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3.022,02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604,04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3.626,06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12. UCAM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109.234,73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3.968,80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67.964,56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181.238,83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763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13. KU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9.756,34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8.418,29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3.634,93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21.809,56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841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14. INTA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7.451,68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1.365,74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9.398,24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-3.097,28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15.118,38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84141">
                <a:tc gridSpan="2"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a-ES" sz="100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21">
                <a:tc gridSpan="2">
                  <a:txBody>
                    <a:bodyPr/>
                    <a:lstStyle/>
                    <a:p>
                      <a:pPr algn="l" fontAlgn="b"/>
                      <a:endParaRPr lang="ca-ES" sz="1000" b="0" i="0" u="none" strike="noStrike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ca-ES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749.297,79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49.610,71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17.446,57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70,74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24.148,67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5.466,00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518.844,34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7.773,84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1.372.658,66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3920" y="1321846"/>
            <a:ext cx="835292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sz="2400" dirty="0" smtClean="0">
                <a:solidFill>
                  <a:schemeClr val="accent2"/>
                </a:solidFill>
              </a:rPr>
              <a:t>Preliminary Draft Cost for the Final Meeting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51520" y="260648"/>
            <a:ext cx="835292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FAED9"/>
                </a:solidFill>
                <a:latin typeface="Arial" pitchFamily="34" charset="0"/>
              </a:defRPr>
            </a:lvl1pPr>
          </a:lstStyle>
          <a:p>
            <a:r>
              <a:rPr lang="en-GB" dirty="0">
                <a:solidFill>
                  <a:schemeClr val="accent2"/>
                </a:solidFill>
              </a:rPr>
              <a:t>GENIUS </a:t>
            </a:r>
            <a:r>
              <a:rPr lang="en-GB" dirty="0" smtClean="0">
                <a:solidFill>
                  <a:schemeClr val="accent2"/>
                </a:solidFill>
              </a:rPr>
              <a:t>3</a:t>
            </a:r>
            <a:r>
              <a:rPr lang="en-GB" baseline="30000" dirty="0" smtClean="0">
                <a:solidFill>
                  <a:schemeClr val="accent2"/>
                </a:solidFill>
              </a:rPr>
              <a:t>rd</a:t>
            </a:r>
            <a:r>
              <a:rPr lang="en-GB" dirty="0" smtClean="0">
                <a:solidFill>
                  <a:schemeClr val="accent2"/>
                </a:solidFill>
              </a:rPr>
              <a:t> period </a:t>
            </a:r>
            <a:r>
              <a:rPr lang="en-GB" dirty="0">
                <a:solidFill>
                  <a:schemeClr val="accent2"/>
                </a:solidFill>
              </a:rPr>
              <a:t>Report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362074" y="971550"/>
            <a:ext cx="7242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</a:rPr>
              <a:t>Financial Summary Cost Justified ( not Requested) </a:t>
            </a:r>
            <a:endParaRPr lang="en-GB" b="1" dirty="0">
              <a:solidFill>
                <a:schemeClr val="accent2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36688"/>
              </p:ext>
            </p:extLst>
          </p:nvPr>
        </p:nvGraphicFramePr>
        <p:xfrm>
          <a:off x="523873" y="1590680"/>
          <a:ext cx="8220074" cy="4391018"/>
        </p:xfrm>
        <a:graphic>
          <a:graphicData uri="http://schemas.openxmlformats.org/drawingml/2006/table">
            <a:tbl>
              <a:tblPr/>
              <a:tblGrid>
                <a:gridCol w="1076546"/>
                <a:gridCol w="1190588"/>
                <a:gridCol w="1190588"/>
                <a:gridCol w="1190588"/>
                <a:gridCol w="1190588"/>
                <a:gridCol w="1190588"/>
                <a:gridCol w="1190588"/>
              </a:tblGrid>
              <a:tr h="437735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Accepted Cost EC 1st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Accepted Cost EC 2nd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DRAFT Cost EC 3rd Period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∑ Amount Justified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Budgetary Deviations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1.UB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747.620,59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123.969,96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153.155,45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466.677,28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743.802,69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3.817,90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 CNRS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592.056,00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155.468,85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251.464,58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406.933,43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185.122,57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 TP - UFC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5.532,80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4.529,10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4.529,10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1.003,70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 UEDIN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481.191,00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81.971,41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122.431,51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206.954,47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411.357,39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69.833,61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 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518.637,00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55.521,20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198.568,28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237.833,46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491.922,94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26.714,06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 CESCA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156.200,00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28.068,51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29.981,04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84.454,29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142.503,84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13.696,16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 INAF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133.440,00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41.193,81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45.027,71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83.330,00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169.551,52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-36.111,52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 CSIC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11.645,69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2.491,05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9.154,64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11.645,69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                          0.00</a:t>
                      </a:r>
                      <a:endParaRPr lang="ca-ES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 UNIGE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72.193,58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72.193,58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-5.526,38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 ULB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45.930,13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17.528,78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3.191,31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66.650,22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-10,22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 FFCUL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114.667,20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11.974,34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27.499,90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68.425,02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107.899,26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6.767,94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 UBR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39.976,00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30.184,03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1.013,44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3.626,06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34.823,53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5.152,47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 UCAM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203.641,60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3.614,26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25.193,92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181.238,83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210.047,01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-6.405,41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 KU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58.800,00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8.321,14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12.982,50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21.809,56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43.113,20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15.686,80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2546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 INTA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00000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8.851,17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808080"/>
                          </a:solidFill>
                          <a:effectLst/>
                          <a:latin typeface="Calibri"/>
                        </a:rPr>
                        <a:t>15.118,38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23.969,55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-6.369,55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18868">
                <a:tc>
                  <a:txBody>
                    <a:bodyPr/>
                    <a:lstStyle/>
                    <a:p>
                      <a:pPr algn="ctr" fontAlgn="ctr"/>
                      <a:endParaRPr lang="ca-ES" sz="10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solidFill>
                          <a:srgbClr val="FCF305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a-ES" sz="10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25">
                <a:tc>
                  <a:txBody>
                    <a:bodyPr/>
                    <a:lstStyle/>
                    <a:p>
                      <a:pPr algn="l" fontAlgn="b"/>
                      <a:r>
                        <a:rPr lang="ca-ES" sz="1000" b="0" i="0" u="none" strike="noStrike"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3.214.315,09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593.237,79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975.046,50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1.372.658,66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2.940.942,95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273.372,13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86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92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01" grpId="0" autoUpdateAnimBg="0"/>
    </p:bldLst>
  </p:timing>
</p:sld>
</file>

<file path=ppt/theme/theme1.xml><?xml version="1.0" encoding="utf-8"?>
<a:theme xmlns:a="http://schemas.openxmlformats.org/drawingml/2006/main" name="Plantilla JOCS'05">
  <a:themeElements>
    <a:clrScheme name="Plantilla JOCS'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lantilla JOCS'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50000">
              <a:srgbClr val="FF6600"/>
            </a:gs>
            <a:gs pos="100000">
              <a:schemeClr val="bg1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800" b="1" i="0" u="none" strike="noStrike" cap="none" normalizeH="0" baseline="0" smtClean="0">
            <a:ln>
              <a:noFill/>
            </a:ln>
            <a:solidFill>
              <a:srgbClr val="01ABA3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 algn="ctr">
          <a:lnSpc>
            <a:spcPct val="90000"/>
          </a:lnSpc>
          <a:defRPr sz="4000" dirty="0" smtClean="0">
            <a:solidFill>
              <a:srgbClr val="4FAED9"/>
            </a:solidFill>
          </a:defRPr>
        </a:defPPr>
      </a:lstStyle>
    </a:txDef>
  </a:objectDefaults>
  <a:extraClrSchemeLst>
    <a:extraClrScheme>
      <a:clrScheme name="Plantilla JOCS'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JOCS'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JOCS'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495</Words>
  <Application>Microsoft Office PowerPoint</Application>
  <PresentationFormat>Presentación en pantalla (4:3)</PresentationFormat>
  <Paragraphs>313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Plantilla JOCS'05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WP3: System Design</dc:title>
  <dc:creator>Nigel Hambly</dc:creator>
  <cp:lastModifiedBy>XAvier Gutierrez</cp:lastModifiedBy>
  <cp:revision>66</cp:revision>
  <dcterms:created xsi:type="dcterms:W3CDTF">2014-12-10T09:26:06Z</dcterms:created>
  <dcterms:modified xsi:type="dcterms:W3CDTF">2017-04-18T10:32:56Z</dcterms:modified>
</cp:coreProperties>
</file>