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Lst>
  <p:notesMasterIdLst>
    <p:notesMasterId r:id="rId25"/>
  </p:notesMasterIdLst>
  <p:handoutMasterIdLst>
    <p:handoutMasterId r:id="rId26"/>
  </p:handoutMasterIdLst>
  <p:sldIdLst>
    <p:sldId id="257" r:id="rId2"/>
    <p:sldId id="312" r:id="rId3"/>
    <p:sldId id="313" r:id="rId4"/>
    <p:sldId id="314" r:id="rId5"/>
    <p:sldId id="315" r:id="rId6"/>
    <p:sldId id="316" r:id="rId7"/>
    <p:sldId id="317" r:id="rId8"/>
    <p:sldId id="318" r:id="rId9"/>
    <p:sldId id="319" r:id="rId10"/>
    <p:sldId id="320" r:id="rId11"/>
    <p:sldId id="321" r:id="rId12"/>
    <p:sldId id="322" r:id="rId13"/>
    <p:sldId id="323" r:id="rId14"/>
    <p:sldId id="324" r:id="rId15"/>
    <p:sldId id="325" r:id="rId16"/>
    <p:sldId id="326" r:id="rId17"/>
    <p:sldId id="327" r:id="rId18"/>
    <p:sldId id="328" r:id="rId19"/>
    <p:sldId id="329" r:id="rId20"/>
    <p:sldId id="330" r:id="rId21"/>
    <p:sldId id="331" r:id="rId22"/>
    <p:sldId id="332" r:id="rId23"/>
    <p:sldId id="333" r:id="rId24"/>
  </p:sldIdLst>
  <p:sldSz cx="9144000" cy="6858000" type="screen4x3"/>
  <p:notesSz cx="6797675" cy="9928225"/>
  <p:defaultTextStyle>
    <a:defPPr>
      <a:defRPr lang="es-ES"/>
    </a:defPPr>
    <a:lvl1pPr algn="l" rtl="0" fontAlgn="base">
      <a:spcBef>
        <a:spcPct val="0"/>
      </a:spcBef>
      <a:spcAft>
        <a:spcPct val="0"/>
      </a:spcAft>
      <a:defRPr sz="2800" b="1" kern="1200">
        <a:solidFill>
          <a:srgbClr val="01ABA3"/>
        </a:solidFill>
        <a:latin typeface="Arial" pitchFamily="34" charset="0"/>
        <a:ea typeface="+mn-ea"/>
        <a:cs typeface="+mn-cs"/>
      </a:defRPr>
    </a:lvl1pPr>
    <a:lvl2pPr marL="457200" algn="l" rtl="0" fontAlgn="base">
      <a:spcBef>
        <a:spcPct val="0"/>
      </a:spcBef>
      <a:spcAft>
        <a:spcPct val="0"/>
      </a:spcAft>
      <a:defRPr sz="2800" b="1" kern="1200">
        <a:solidFill>
          <a:srgbClr val="01ABA3"/>
        </a:solidFill>
        <a:latin typeface="Arial" pitchFamily="34" charset="0"/>
        <a:ea typeface="+mn-ea"/>
        <a:cs typeface="+mn-cs"/>
      </a:defRPr>
    </a:lvl2pPr>
    <a:lvl3pPr marL="914400" algn="l" rtl="0" fontAlgn="base">
      <a:spcBef>
        <a:spcPct val="0"/>
      </a:spcBef>
      <a:spcAft>
        <a:spcPct val="0"/>
      </a:spcAft>
      <a:defRPr sz="2800" b="1" kern="1200">
        <a:solidFill>
          <a:srgbClr val="01ABA3"/>
        </a:solidFill>
        <a:latin typeface="Arial" pitchFamily="34" charset="0"/>
        <a:ea typeface="+mn-ea"/>
        <a:cs typeface="+mn-cs"/>
      </a:defRPr>
    </a:lvl3pPr>
    <a:lvl4pPr marL="1371600" algn="l" rtl="0" fontAlgn="base">
      <a:spcBef>
        <a:spcPct val="0"/>
      </a:spcBef>
      <a:spcAft>
        <a:spcPct val="0"/>
      </a:spcAft>
      <a:defRPr sz="2800" b="1" kern="1200">
        <a:solidFill>
          <a:srgbClr val="01ABA3"/>
        </a:solidFill>
        <a:latin typeface="Arial" pitchFamily="34" charset="0"/>
        <a:ea typeface="+mn-ea"/>
        <a:cs typeface="+mn-cs"/>
      </a:defRPr>
    </a:lvl4pPr>
    <a:lvl5pPr marL="1828800" algn="l" rtl="0" fontAlgn="base">
      <a:spcBef>
        <a:spcPct val="0"/>
      </a:spcBef>
      <a:spcAft>
        <a:spcPct val="0"/>
      </a:spcAft>
      <a:defRPr sz="2800" b="1" kern="1200">
        <a:solidFill>
          <a:srgbClr val="01ABA3"/>
        </a:solidFill>
        <a:latin typeface="Arial" pitchFamily="34" charset="0"/>
        <a:ea typeface="+mn-ea"/>
        <a:cs typeface="+mn-cs"/>
      </a:defRPr>
    </a:lvl5pPr>
    <a:lvl6pPr marL="2286000" algn="l" defTabSz="914400" rtl="0" eaLnBrk="1" latinLnBrk="0" hangingPunct="1">
      <a:defRPr sz="2800" b="1" kern="1200">
        <a:solidFill>
          <a:srgbClr val="01ABA3"/>
        </a:solidFill>
        <a:latin typeface="Arial" pitchFamily="34" charset="0"/>
        <a:ea typeface="+mn-ea"/>
        <a:cs typeface="+mn-cs"/>
      </a:defRPr>
    </a:lvl6pPr>
    <a:lvl7pPr marL="2743200" algn="l" defTabSz="914400" rtl="0" eaLnBrk="1" latinLnBrk="0" hangingPunct="1">
      <a:defRPr sz="2800" b="1" kern="1200">
        <a:solidFill>
          <a:srgbClr val="01ABA3"/>
        </a:solidFill>
        <a:latin typeface="Arial" pitchFamily="34" charset="0"/>
        <a:ea typeface="+mn-ea"/>
        <a:cs typeface="+mn-cs"/>
      </a:defRPr>
    </a:lvl7pPr>
    <a:lvl8pPr marL="3200400" algn="l" defTabSz="914400" rtl="0" eaLnBrk="1" latinLnBrk="0" hangingPunct="1">
      <a:defRPr sz="2800" b="1" kern="1200">
        <a:solidFill>
          <a:srgbClr val="01ABA3"/>
        </a:solidFill>
        <a:latin typeface="Arial" pitchFamily="34" charset="0"/>
        <a:ea typeface="+mn-ea"/>
        <a:cs typeface="+mn-cs"/>
      </a:defRPr>
    </a:lvl8pPr>
    <a:lvl9pPr marL="3657600" algn="l" defTabSz="914400" rtl="0" eaLnBrk="1" latinLnBrk="0" hangingPunct="1">
      <a:defRPr sz="2800" b="1" kern="1200">
        <a:solidFill>
          <a:srgbClr val="01ABA3"/>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FAED9"/>
    <a:srgbClr val="800000"/>
    <a:srgbClr val="990000"/>
    <a:srgbClr val="0D88A5"/>
    <a:srgbClr val="339933"/>
    <a:srgbClr val="FF7C80"/>
    <a:srgbClr val="FFCCCC"/>
    <a:srgbClr val="096DB1"/>
    <a:srgbClr val="0C7A94"/>
    <a:srgbClr val="FF0000"/>
  </p:clrMru>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99" autoAdjust="0"/>
    <p:restoredTop sz="94584" autoAdjust="0"/>
  </p:normalViewPr>
  <p:slideViewPr>
    <p:cSldViewPr>
      <p:cViewPr varScale="1">
        <p:scale>
          <a:sx n="71" d="100"/>
          <a:sy n="71" d="100"/>
        </p:scale>
        <p:origin x="-1050"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2089" tIns="46045" rIns="92089" bIns="46045" numCol="1" anchor="t" anchorCtr="0" compatLnSpc="1">
            <a:prstTxWarp prst="textNoShape">
              <a:avLst/>
            </a:prstTxWarp>
          </a:bodyPr>
          <a:lstStyle>
            <a:lvl1pPr defTabSz="920750">
              <a:defRPr sz="1200">
                <a:effectLst>
                  <a:outerShdw blurRad="38100" dist="38100" dir="2700000" algn="tl">
                    <a:srgbClr val="C0C0C0"/>
                  </a:outerShdw>
                </a:effectLst>
                <a:latin typeface="Arial" charset="0"/>
              </a:defRPr>
            </a:lvl1pPr>
          </a:lstStyle>
          <a:p>
            <a:pPr>
              <a:defRPr/>
            </a:pPr>
            <a:endParaRPr lang="es-ES"/>
          </a:p>
        </p:txBody>
      </p:sp>
      <p:sp>
        <p:nvSpPr>
          <p:cNvPr id="86019" name="Rectangle 3"/>
          <p:cNvSpPr>
            <a:spLocks noGrp="1" noChangeArrowheads="1"/>
          </p:cNvSpPr>
          <p:nvPr>
            <p:ph type="dt" sz="quarter" idx="1"/>
          </p:nvPr>
        </p:nvSpPr>
        <p:spPr bwMode="auto">
          <a:xfrm>
            <a:off x="3851275" y="0"/>
            <a:ext cx="2946400" cy="496888"/>
          </a:xfrm>
          <a:prstGeom prst="rect">
            <a:avLst/>
          </a:prstGeom>
          <a:noFill/>
          <a:ln w="9525">
            <a:noFill/>
            <a:miter lim="800000"/>
            <a:headEnd/>
            <a:tailEnd/>
          </a:ln>
          <a:effectLst/>
        </p:spPr>
        <p:txBody>
          <a:bodyPr vert="horz" wrap="square" lIns="92089" tIns="46045" rIns="92089" bIns="46045" numCol="1" anchor="t" anchorCtr="0" compatLnSpc="1">
            <a:prstTxWarp prst="textNoShape">
              <a:avLst/>
            </a:prstTxWarp>
          </a:bodyPr>
          <a:lstStyle>
            <a:lvl1pPr algn="r" defTabSz="920750">
              <a:defRPr sz="1200">
                <a:effectLst>
                  <a:outerShdw blurRad="38100" dist="38100" dir="2700000" algn="tl">
                    <a:srgbClr val="C0C0C0"/>
                  </a:outerShdw>
                </a:effectLst>
                <a:latin typeface="Arial" charset="0"/>
              </a:defRPr>
            </a:lvl1pPr>
          </a:lstStyle>
          <a:p>
            <a:pPr>
              <a:defRPr/>
            </a:pPr>
            <a:endParaRPr lang="es-ES"/>
          </a:p>
        </p:txBody>
      </p:sp>
      <p:sp>
        <p:nvSpPr>
          <p:cNvPr id="86020" name="Rectangle 4"/>
          <p:cNvSpPr>
            <a:spLocks noGrp="1" noChangeArrowheads="1"/>
          </p:cNvSpPr>
          <p:nvPr>
            <p:ph type="ftr" sz="quarter" idx="2"/>
          </p:nvPr>
        </p:nvSpPr>
        <p:spPr bwMode="auto">
          <a:xfrm>
            <a:off x="0" y="9431338"/>
            <a:ext cx="2946400" cy="496887"/>
          </a:xfrm>
          <a:prstGeom prst="rect">
            <a:avLst/>
          </a:prstGeom>
          <a:noFill/>
          <a:ln w="9525">
            <a:noFill/>
            <a:miter lim="800000"/>
            <a:headEnd/>
            <a:tailEnd/>
          </a:ln>
          <a:effectLst/>
        </p:spPr>
        <p:txBody>
          <a:bodyPr vert="horz" wrap="square" lIns="92089" tIns="46045" rIns="92089" bIns="46045" numCol="1" anchor="b" anchorCtr="0" compatLnSpc="1">
            <a:prstTxWarp prst="textNoShape">
              <a:avLst/>
            </a:prstTxWarp>
          </a:bodyPr>
          <a:lstStyle>
            <a:lvl1pPr defTabSz="920750">
              <a:defRPr sz="1200">
                <a:effectLst>
                  <a:outerShdw blurRad="38100" dist="38100" dir="2700000" algn="tl">
                    <a:srgbClr val="C0C0C0"/>
                  </a:outerShdw>
                </a:effectLst>
                <a:latin typeface="Arial" charset="0"/>
              </a:defRPr>
            </a:lvl1pPr>
          </a:lstStyle>
          <a:p>
            <a:pPr>
              <a:defRPr/>
            </a:pPr>
            <a:endParaRPr lang="es-ES"/>
          </a:p>
        </p:txBody>
      </p:sp>
      <p:sp>
        <p:nvSpPr>
          <p:cNvPr id="86021" name="Rectangle 5"/>
          <p:cNvSpPr>
            <a:spLocks noGrp="1" noChangeArrowheads="1"/>
          </p:cNvSpPr>
          <p:nvPr>
            <p:ph type="sldNum" sz="quarter" idx="3"/>
          </p:nvPr>
        </p:nvSpPr>
        <p:spPr bwMode="auto">
          <a:xfrm>
            <a:off x="3851275" y="9431338"/>
            <a:ext cx="2946400" cy="496887"/>
          </a:xfrm>
          <a:prstGeom prst="rect">
            <a:avLst/>
          </a:prstGeom>
          <a:noFill/>
          <a:ln w="9525">
            <a:noFill/>
            <a:miter lim="800000"/>
            <a:headEnd/>
            <a:tailEnd/>
          </a:ln>
          <a:effectLst/>
        </p:spPr>
        <p:txBody>
          <a:bodyPr vert="horz" wrap="square" lIns="92089" tIns="46045" rIns="92089" bIns="46045" numCol="1" anchor="b" anchorCtr="0" compatLnSpc="1">
            <a:prstTxWarp prst="textNoShape">
              <a:avLst/>
            </a:prstTxWarp>
          </a:bodyPr>
          <a:lstStyle>
            <a:lvl1pPr algn="r" defTabSz="920750">
              <a:defRPr sz="1200">
                <a:effectLst>
                  <a:outerShdw blurRad="38100" dist="38100" dir="2700000" algn="tl">
                    <a:srgbClr val="C0C0C0"/>
                  </a:outerShdw>
                </a:effectLst>
                <a:latin typeface="Arial" charset="0"/>
              </a:defRPr>
            </a:lvl1pPr>
          </a:lstStyle>
          <a:p>
            <a:pPr>
              <a:defRPr/>
            </a:pPr>
            <a:fld id="{4AE6C9ED-838A-479B-BAE9-28D9448E010D}" type="slidenum">
              <a:rPr lang="es-ES"/>
              <a:pPr>
                <a:defRPr/>
              </a:pPr>
              <a:t>‹Nº›</a:t>
            </a:fld>
            <a:endParaRPr lang="es-E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2089" tIns="46045" rIns="92089" bIns="46045" numCol="1" anchor="t" anchorCtr="0" compatLnSpc="1">
            <a:prstTxWarp prst="textNoShape">
              <a:avLst/>
            </a:prstTxWarp>
          </a:bodyPr>
          <a:lstStyle>
            <a:lvl1pPr defTabSz="920750">
              <a:defRPr sz="1200" b="0">
                <a:solidFill>
                  <a:schemeClr val="tx1"/>
                </a:solidFill>
                <a:effectLst/>
                <a:latin typeface="Times New Roman" pitchFamily="18" charset="0"/>
              </a:defRPr>
            </a:lvl1pPr>
          </a:lstStyle>
          <a:p>
            <a:pPr>
              <a:defRPr/>
            </a:pPr>
            <a:endParaRPr lang="ca-ES"/>
          </a:p>
        </p:txBody>
      </p:sp>
      <p:sp>
        <p:nvSpPr>
          <p:cNvPr id="13315"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2089" tIns="46045" rIns="92089" bIns="46045" numCol="1" anchor="t" anchorCtr="0" compatLnSpc="1">
            <a:prstTxWarp prst="textNoShape">
              <a:avLst/>
            </a:prstTxWarp>
          </a:bodyPr>
          <a:lstStyle>
            <a:lvl1pPr algn="r" defTabSz="920750">
              <a:defRPr sz="1200" b="0">
                <a:solidFill>
                  <a:schemeClr val="tx1"/>
                </a:solidFill>
                <a:effectLst/>
                <a:latin typeface="Times New Roman" pitchFamily="18" charset="0"/>
              </a:defRPr>
            </a:lvl1pPr>
          </a:lstStyle>
          <a:p>
            <a:pPr>
              <a:defRPr/>
            </a:pPr>
            <a:endParaRPr lang="ca-ES"/>
          </a:p>
        </p:txBody>
      </p:sp>
      <p:sp>
        <p:nvSpPr>
          <p:cNvPr id="31748" name="Rectangle 4"/>
          <p:cNvSpPr>
            <a:spLocks noGrp="1" noRot="1" noChangeAspect="1" noChangeArrowheads="1" noTextEdit="1"/>
          </p:cNvSpPr>
          <p:nvPr>
            <p:ph type="sldImg" idx="2"/>
          </p:nvPr>
        </p:nvSpPr>
        <p:spPr bwMode="auto">
          <a:xfrm>
            <a:off x="917575" y="744538"/>
            <a:ext cx="4964113" cy="3722687"/>
          </a:xfrm>
          <a:prstGeom prst="rect">
            <a:avLst/>
          </a:prstGeom>
          <a:noFill/>
          <a:ln w="9525">
            <a:solidFill>
              <a:srgbClr val="000000"/>
            </a:solidFill>
            <a:miter lim="800000"/>
            <a:headEnd/>
            <a:tailEnd/>
          </a:ln>
        </p:spPr>
      </p:sp>
      <p:sp>
        <p:nvSpPr>
          <p:cNvPr id="13317" name="Rectangle 5"/>
          <p:cNvSpPr>
            <a:spLocks noGrp="1" noChangeArrowheads="1"/>
          </p:cNvSpPr>
          <p:nvPr>
            <p:ph type="body" sz="quarter" idx="3"/>
          </p:nvPr>
        </p:nvSpPr>
        <p:spPr bwMode="auto">
          <a:xfrm>
            <a:off x="679450" y="4714875"/>
            <a:ext cx="5438775" cy="4468813"/>
          </a:xfrm>
          <a:prstGeom prst="rect">
            <a:avLst/>
          </a:prstGeom>
          <a:noFill/>
          <a:ln w="9525">
            <a:noFill/>
            <a:miter lim="800000"/>
            <a:headEnd/>
            <a:tailEnd/>
          </a:ln>
          <a:effectLst/>
        </p:spPr>
        <p:txBody>
          <a:bodyPr vert="horz" wrap="square" lIns="92089" tIns="46045" rIns="92089" bIns="46045" numCol="1" anchor="t" anchorCtr="0" compatLnSpc="1">
            <a:prstTxWarp prst="textNoShape">
              <a:avLst/>
            </a:prstTxWarp>
          </a:bodyPr>
          <a:lstStyle/>
          <a:p>
            <a:pPr lvl="0"/>
            <a:r>
              <a:rPr lang="ca-ES" noProof="0" smtClean="0"/>
              <a:t>Haga clic para modificar el estilo de texto del patrón</a:t>
            </a:r>
          </a:p>
          <a:p>
            <a:pPr lvl="1"/>
            <a:r>
              <a:rPr lang="ca-ES" noProof="0" smtClean="0"/>
              <a:t>Segundo nivel</a:t>
            </a:r>
          </a:p>
          <a:p>
            <a:pPr lvl="2"/>
            <a:r>
              <a:rPr lang="ca-ES" noProof="0" smtClean="0"/>
              <a:t>Tercer nivel</a:t>
            </a:r>
          </a:p>
          <a:p>
            <a:pPr lvl="3"/>
            <a:r>
              <a:rPr lang="ca-ES" noProof="0" smtClean="0"/>
              <a:t>Cuarto nivel</a:t>
            </a:r>
          </a:p>
          <a:p>
            <a:pPr lvl="4"/>
            <a:r>
              <a:rPr lang="ca-ES" noProof="0" smtClean="0"/>
              <a:t>Quinto nivel</a:t>
            </a:r>
          </a:p>
        </p:txBody>
      </p:sp>
      <p:sp>
        <p:nvSpPr>
          <p:cNvPr id="13318" name="Rectangle 6"/>
          <p:cNvSpPr>
            <a:spLocks noGrp="1" noChangeArrowheads="1"/>
          </p:cNvSpPr>
          <p:nvPr>
            <p:ph type="ftr" sz="quarter" idx="4"/>
          </p:nvPr>
        </p:nvSpPr>
        <p:spPr bwMode="auto">
          <a:xfrm>
            <a:off x="0" y="9429750"/>
            <a:ext cx="2946400" cy="496888"/>
          </a:xfrm>
          <a:prstGeom prst="rect">
            <a:avLst/>
          </a:prstGeom>
          <a:noFill/>
          <a:ln w="9525">
            <a:noFill/>
            <a:miter lim="800000"/>
            <a:headEnd/>
            <a:tailEnd/>
          </a:ln>
          <a:effectLst/>
        </p:spPr>
        <p:txBody>
          <a:bodyPr vert="horz" wrap="square" lIns="92089" tIns="46045" rIns="92089" bIns="46045" numCol="1" anchor="b" anchorCtr="0" compatLnSpc="1">
            <a:prstTxWarp prst="textNoShape">
              <a:avLst/>
            </a:prstTxWarp>
          </a:bodyPr>
          <a:lstStyle>
            <a:lvl1pPr defTabSz="920750">
              <a:defRPr sz="1200" b="0">
                <a:solidFill>
                  <a:schemeClr val="tx1"/>
                </a:solidFill>
                <a:effectLst/>
                <a:latin typeface="Times New Roman" pitchFamily="18" charset="0"/>
              </a:defRPr>
            </a:lvl1pPr>
          </a:lstStyle>
          <a:p>
            <a:pPr>
              <a:defRPr/>
            </a:pPr>
            <a:endParaRPr lang="ca-ES"/>
          </a:p>
        </p:txBody>
      </p:sp>
      <p:sp>
        <p:nvSpPr>
          <p:cNvPr id="13319" name="Rectangle 7"/>
          <p:cNvSpPr>
            <a:spLocks noGrp="1" noChangeArrowheads="1"/>
          </p:cNvSpPr>
          <p:nvPr>
            <p:ph type="sldNum" sz="quarter" idx="5"/>
          </p:nvPr>
        </p:nvSpPr>
        <p:spPr bwMode="auto">
          <a:xfrm>
            <a:off x="3849688" y="9429750"/>
            <a:ext cx="2946400" cy="496888"/>
          </a:xfrm>
          <a:prstGeom prst="rect">
            <a:avLst/>
          </a:prstGeom>
          <a:noFill/>
          <a:ln w="9525">
            <a:noFill/>
            <a:miter lim="800000"/>
            <a:headEnd/>
            <a:tailEnd/>
          </a:ln>
          <a:effectLst/>
        </p:spPr>
        <p:txBody>
          <a:bodyPr vert="horz" wrap="square" lIns="92089" tIns="46045" rIns="92089" bIns="46045" numCol="1" anchor="b" anchorCtr="0" compatLnSpc="1">
            <a:prstTxWarp prst="textNoShape">
              <a:avLst/>
            </a:prstTxWarp>
          </a:bodyPr>
          <a:lstStyle>
            <a:lvl1pPr algn="r" defTabSz="920750">
              <a:defRPr sz="1200" b="0">
                <a:solidFill>
                  <a:schemeClr val="tx1"/>
                </a:solidFill>
                <a:effectLst/>
                <a:latin typeface="Times New Roman" pitchFamily="18" charset="0"/>
              </a:defRPr>
            </a:lvl1pPr>
          </a:lstStyle>
          <a:p>
            <a:pPr>
              <a:defRPr/>
            </a:pPr>
            <a:fld id="{4CED3248-C18D-4BA3-A32F-08E1E45FD7CE}" type="slidenum">
              <a:rPr lang="ca-ES"/>
              <a:pPr>
                <a:defRPr/>
              </a:pPr>
              <a:t>‹Nº›</a:t>
            </a:fld>
            <a:endParaRPr lang="ca-E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r</a:t>
            </a:r>
            <a:endParaRPr lang="es-ES" dirty="0"/>
          </a:p>
        </p:txBody>
      </p:sp>
      <p:sp>
        <p:nvSpPr>
          <p:cNvPr id="4" name="3 Marcador de número de diapositiva"/>
          <p:cNvSpPr>
            <a:spLocks noGrp="1"/>
          </p:cNvSpPr>
          <p:nvPr>
            <p:ph type="sldNum" sz="quarter" idx="10"/>
          </p:nvPr>
        </p:nvSpPr>
        <p:spPr/>
        <p:txBody>
          <a:bodyPr/>
          <a:lstStyle/>
          <a:p>
            <a:pPr>
              <a:defRPr/>
            </a:pPr>
            <a:fld id="{4CED3248-C18D-4BA3-A32F-08E1E45FD7CE}" type="slidenum">
              <a:rPr lang="ca-ES" smtClean="0"/>
              <a:pPr>
                <a:defRPr/>
              </a:pPr>
              <a:t>2</a:t>
            </a:fld>
            <a:endParaRPr lang="ca-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xfrm>
            <a:off x="881063" y="709613"/>
            <a:ext cx="5035550" cy="3776662"/>
          </a:xfrm>
          <a:ln/>
        </p:spPr>
      </p:sp>
      <p:sp>
        <p:nvSpPr>
          <p:cNvPr id="24579" name="Rectangle 3"/>
          <p:cNvSpPr>
            <a:spLocks noGrp="1" noChangeArrowheads="1"/>
          </p:cNvSpPr>
          <p:nvPr>
            <p:ph type="body" idx="1"/>
          </p:nvPr>
        </p:nvSpPr>
        <p:spPr>
          <a:xfrm>
            <a:off x="905768" y="4722803"/>
            <a:ext cx="4986141" cy="4486415"/>
          </a:xfrm>
          <a:noFill/>
          <a:ln/>
        </p:spPr>
        <p:txBody>
          <a:bodyPr/>
          <a:lstStyle/>
          <a:p>
            <a:endParaRPr lang="fr-FR" smtClean="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xfrm>
            <a:off x="915988" y="744538"/>
            <a:ext cx="4967287" cy="3724275"/>
          </a:xfrm>
          <a:ln/>
        </p:spPr>
      </p:sp>
      <p:sp>
        <p:nvSpPr>
          <p:cNvPr id="25603" name="Rectangle 3"/>
          <p:cNvSpPr>
            <a:spLocks noGrp="1" noChangeArrowheads="1"/>
          </p:cNvSpPr>
          <p:nvPr>
            <p:ph type="body" idx="1"/>
          </p:nvPr>
        </p:nvSpPr>
        <p:spPr>
          <a:xfrm>
            <a:off x="680064" y="4716237"/>
            <a:ext cx="5437550" cy="4466715"/>
          </a:xfrm>
          <a:noFill/>
          <a:ln/>
        </p:spPr>
        <p:txBody>
          <a:bodyPr/>
          <a:lstStyle/>
          <a:p>
            <a:endParaRPr lang="fr-FR" smtClean="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r</a:t>
            </a:r>
            <a:endParaRPr lang="es-ES" dirty="0"/>
          </a:p>
        </p:txBody>
      </p:sp>
      <p:sp>
        <p:nvSpPr>
          <p:cNvPr id="4" name="3 Marcador de número de diapositiva"/>
          <p:cNvSpPr>
            <a:spLocks noGrp="1"/>
          </p:cNvSpPr>
          <p:nvPr>
            <p:ph type="sldNum" sz="quarter" idx="10"/>
          </p:nvPr>
        </p:nvSpPr>
        <p:spPr/>
        <p:txBody>
          <a:bodyPr/>
          <a:lstStyle/>
          <a:p>
            <a:pPr>
              <a:defRPr/>
            </a:pPr>
            <a:fld id="{4CED3248-C18D-4BA3-A32F-08E1E45FD7CE}" type="slidenum">
              <a:rPr lang="ca-ES" smtClean="0"/>
              <a:pPr>
                <a:defRPr/>
              </a:pPr>
              <a:t>12</a:t>
            </a:fld>
            <a:endParaRPr lang="ca-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Rot="1" noChangeAspect="1" noChangeArrowheads="1" noTextEdit="1"/>
          </p:cNvSpPr>
          <p:nvPr>
            <p:ph type="sldImg"/>
          </p:nvPr>
        </p:nvSpPr>
        <p:spPr>
          <a:xfrm>
            <a:off x="923925" y="747713"/>
            <a:ext cx="4956175" cy="3717925"/>
          </a:xfrm>
          <a:ln/>
        </p:spPr>
      </p:sp>
      <p:sp>
        <p:nvSpPr>
          <p:cNvPr id="16386" name="Rectangle 3"/>
          <p:cNvSpPr>
            <a:spLocks noGrp="1" noChangeArrowheads="1"/>
          </p:cNvSpPr>
          <p:nvPr>
            <p:ph type="body" idx="1"/>
          </p:nvPr>
        </p:nvSpPr>
        <p:spPr>
          <a:xfrm>
            <a:off x="905767" y="4716236"/>
            <a:ext cx="4986142" cy="4463433"/>
          </a:xfrm>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a:prstGeom prst="rect">
            <a:avLst/>
          </a:prstGeom>
        </p:spPr>
        <p:txBody>
          <a:bodyPr/>
          <a:lstStyle/>
          <a:p>
            <a:r>
              <a:rPr lang="es-ES" smtClean="0"/>
              <a:t>Haga clic para modificar el estilo de título del patrón</a:t>
            </a:r>
            <a:endParaRPr lang="en-US"/>
          </a:p>
        </p:txBody>
      </p:sp>
      <p:sp>
        <p:nvSpPr>
          <p:cNvPr id="3" name="2 Subtítulo"/>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n-US"/>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n-US"/>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n-US"/>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33" name="Text Box 17"/>
          <p:cNvSpPr txBox="1">
            <a:spLocks noChangeArrowheads="1"/>
          </p:cNvSpPr>
          <p:nvPr userDrawn="1"/>
        </p:nvSpPr>
        <p:spPr bwMode="auto">
          <a:xfrm>
            <a:off x="3023096" y="6453336"/>
            <a:ext cx="3493120" cy="307777"/>
          </a:xfrm>
          <a:prstGeom prst="rect">
            <a:avLst/>
          </a:prstGeom>
          <a:noFill/>
          <a:ln w="9525">
            <a:noFill/>
            <a:miter lim="800000"/>
            <a:headEnd/>
            <a:tailEnd/>
          </a:ln>
          <a:effectLst/>
        </p:spPr>
        <p:txBody>
          <a:bodyPr wrap="square">
            <a:spAutoFit/>
          </a:bodyPr>
          <a:lstStyle/>
          <a:p>
            <a:pPr>
              <a:defRPr/>
            </a:pPr>
            <a:r>
              <a:rPr lang="es-ES" sz="1400" dirty="0" smtClean="0">
                <a:solidFill>
                  <a:schemeClr val="bg1">
                    <a:lumMod val="75000"/>
                  </a:schemeClr>
                </a:solidFill>
                <a:latin typeface="Arial" charset="0"/>
              </a:rPr>
              <a:t>GENIUS </a:t>
            </a:r>
            <a:r>
              <a:rPr lang="es-ES" sz="1400" dirty="0" err="1" smtClean="0">
                <a:solidFill>
                  <a:schemeClr val="bg1">
                    <a:lumMod val="75000"/>
                  </a:schemeClr>
                </a:solidFill>
                <a:latin typeface="Arial" charset="0"/>
              </a:rPr>
              <a:t>kick</a:t>
            </a:r>
            <a:r>
              <a:rPr lang="es-ES" sz="1400" dirty="0" smtClean="0">
                <a:solidFill>
                  <a:schemeClr val="bg1">
                    <a:lumMod val="75000"/>
                  </a:schemeClr>
                </a:solidFill>
                <a:latin typeface="Arial" charset="0"/>
              </a:rPr>
              <a:t>-off  -  </a:t>
            </a:r>
            <a:r>
              <a:rPr lang="es-ES" sz="1400" dirty="0" err="1" smtClean="0">
                <a:solidFill>
                  <a:schemeClr val="bg1">
                    <a:lumMod val="75000"/>
                  </a:schemeClr>
                </a:solidFill>
                <a:latin typeface="Arial" charset="0"/>
              </a:rPr>
              <a:t>November</a:t>
            </a:r>
            <a:r>
              <a:rPr lang="es-ES" sz="1400" baseline="0" dirty="0" smtClean="0">
                <a:solidFill>
                  <a:schemeClr val="bg1">
                    <a:lumMod val="75000"/>
                  </a:schemeClr>
                </a:solidFill>
                <a:latin typeface="Arial" charset="0"/>
              </a:rPr>
              <a:t> 2013</a:t>
            </a:r>
            <a:endParaRPr lang="en-US" sz="1400" b="0" dirty="0">
              <a:solidFill>
                <a:schemeClr val="bg1">
                  <a:lumMod val="75000"/>
                </a:schemeClr>
              </a:solidFill>
              <a:latin typeface="Arial" charset="0"/>
            </a:endParaRPr>
          </a:p>
        </p:txBody>
      </p:sp>
      <p:sp>
        <p:nvSpPr>
          <p:cNvPr id="24580" name="AutoShape 4" descr="https://gaia.am.ub.es/Twiki/pub/GENIUS2012/WebPreferences/GENIUS-Logo.png"/>
          <p:cNvSpPr>
            <a:spLocks noChangeAspect="1" noChangeArrowheads="1"/>
          </p:cNvSpPr>
          <p:nvPr userDrawn="1"/>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6" name="5 Imagen" descr="GENIUS-Logo.png"/>
          <p:cNvPicPr>
            <a:picLocks noChangeAspect="1"/>
          </p:cNvPicPr>
          <p:nvPr userDrawn="1"/>
        </p:nvPicPr>
        <p:blipFill>
          <a:blip r:embed="rId13" cstate="print"/>
          <a:stretch>
            <a:fillRect/>
          </a:stretch>
        </p:blipFill>
        <p:spPr>
          <a:xfrm>
            <a:off x="35496" y="6321998"/>
            <a:ext cx="1115616" cy="563386"/>
          </a:xfrm>
          <a:prstGeom prst="rect">
            <a:avLst/>
          </a:prstGeom>
        </p:spPr>
      </p:pic>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txStyles>
    <p:titleStyle>
      <a:lvl1pPr algn="l" rtl="0" eaLnBrk="0" fontAlgn="base" hangingPunct="0">
        <a:spcBef>
          <a:spcPct val="0"/>
        </a:spcBef>
        <a:spcAft>
          <a:spcPct val="0"/>
        </a:spcAft>
        <a:defRPr sz="2800" b="1">
          <a:solidFill>
            <a:srgbClr val="0000E1"/>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2800" b="1">
          <a:solidFill>
            <a:srgbClr val="0000E1"/>
          </a:solidFill>
          <a:effectLst>
            <a:outerShdw blurRad="38100" dist="38100" dir="2700000" algn="tl">
              <a:srgbClr val="C0C0C0"/>
            </a:outerShdw>
          </a:effectLst>
          <a:latin typeface="Arial" charset="0"/>
        </a:defRPr>
      </a:lvl2pPr>
      <a:lvl3pPr algn="l" rtl="0" eaLnBrk="0" fontAlgn="base" hangingPunct="0">
        <a:spcBef>
          <a:spcPct val="0"/>
        </a:spcBef>
        <a:spcAft>
          <a:spcPct val="0"/>
        </a:spcAft>
        <a:defRPr sz="2800" b="1">
          <a:solidFill>
            <a:srgbClr val="0000E1"/>
          </a:solidFill>
          <a:effectLst>
            <a:outerShdw blurRad="38100" dist="38100" dir="2700000" algn="tl">
              <a:srgbClr val="C0C0C0"/>
            </a:outerShdw>
          </a:effectLst>
          <a:latin typeface="Arial" charset="0"/>
        </a:defRPr>
      </a:lvl3pPr>
      <a:lvl4pPr algn="l" rtl="0" eaLnBrk="0" fontAlgn="base" hangingPunct="0">
        <a:spcBef>
          <a:spcPct val="0"/>
        </a:spcBef>
        <a:spcAft>
          <a:spcPct val="0"/>
        </a:spcAft>
        <a:defRPr sz="2800" b="1">
          <a:solidFill>
            <a:srgbClr val="0000E1"/>
          </a:solidFill>
          <a:effectLst>
            <a:outerShdw blurRad="38100" dist="38100" dir="2700000" algn="tl">
              <a:srgbClr val="C0C0C0"/>
            </a:outerShdw>
          </a:effectLst>
          <a:latin typeface="Arial" charset="0"/>
        </a:defRPr>
      </a:lvl4pPr>
      <a:lvl5pPr algn="l" rtl="0" eaLnBrk="0" fontAlgn="base" hangingPunct="0">
        <a:spcBef>
          <a:spcPct val="0"/>
        </a:spcBef>
        <a:spcAft>
          <a:spcPct val="0"/>
        </a:spcAft>
        <a:defRPr sz="2800" b="1">
          <a:solidFill>
            <a:srgbClr val="0000E1"/>
          </a:solidFill>
          <a:effectLst>
            <a:outerShdw blurRad="38100" dist="38100" dir="2700000" algn="tl">
              <a:srgbClr val="C0C0C0"/>
            </a:outerShdw>
          </a:effectLst>
          <a:latin typeface="Arial" charset="0"/>
        </a:defRPr>
      </a:lvl5pPr>
      <a:lvl6pPr marL="457200" algn="l" rtl="0" fontAlgn="base">
        <a:spcBef>
          <a:spcPct val="0"/>
        </a:spcBef>
        <a:spcAft>
          <a:spcPct val="0"/>
        </a:spcAft>
        <a:defRPr sz="2800" b="1">
          <a:solidFill>
            <a:srgbClr val="0000E1"/>
          </a:solidFill>
          <a:effectLst>
            <a:outerShdw blurRad="38100" dist="38100" dir="2700000" algn="tl">
              <a:srgbClr val="C0C0C0"/>
            </a:outerShdw>
          </a:effectLst>
          <a:latin typeface="Arial" charset="0"/>
        </a:defRPr>
      </a:lvl6pPr>
      <a:lvl7pPr marL="914400" algn="l" rtl="0" fontAlgn="base">
        <a:spcBef>
          <a:spcPct val="0"/>
        </a:spcBef>
        <a:spcAft>
          <a:spcPct val="0"/>
        </a:spcAft>
        <a:defRPr sz="2800" b="1">
          <a:solidFill>
            <a:srgbClr val="0000E1"/>
          </a:solidFill>
          <a:effectLst>
            <a:outerShdw blurRad="38100" dist="38100" dir="2700000" algn="tl">
              <a:srgbClr val="C0C0C0"/>
            </a:outerShdw>
          </a:effectLst>
          <a:latin typeface="Arial" charset="0"/>
        </a:defRPr>
      </a:lvl7pPr>
      <a:lvl8pPr marL="1371600" algn="l" rtl="0" fontAlgn="base">
        <a:spcBef>
          <a:spcPct val="0"/>
        </a:spcBef>
        <a:spcAft>
          <a:spcPct val="0"/>
        </a:spcAft>
        <a:defRPr sz="2800" b="1">
          <a:solidFill>
            <a:srgbClr val="0000E1"/>
          </a:solidFill>
          <a:effectLst>
            <a:outerShdw blurRad="38100" dist="38100" dir="2700000" algn="tl">
              <a:srgbClr val="C0C0C0"/>
            </a:outerShdw>
          </a:effectLst>
          <a:latin typeface="Arial" charset="0"/>
        </a:defRPr>
      </a:lvl8pPr>
      <a:lvl9pPr marL="1828800" algn="l" rtl="0" fontAlgn="base">
        <a:spcBef>
          <a:spcPct val="0"/>
        </a:spcBef>
        <a:spcAft>
          <a:spcPct val="0"/>
        </a:spcAft>
        <a:defRPr sz="2800" b="1">
          <a:solidFill>
            <a:srgbClr val="0000E1"/>
          </a:solidFill>
          <a:effectLst>
            <a:outerShdw blurRad="38100" dist="38100" dir="2700000" algn="tl">
              <a:srgbClr val="C0C0C0"/>
            </a:outerShdw>
          </a:effectLst>
          <a:latin typeface="Arial" charset="0"/>
        </a:defRPr>
      </a:lvl9pPr>
    </p:titleStyle>
    <p:bodyStyle>
      <a:lvl1pPr marL="381000" indent="-381000" algn="l" rtl="0" eaLnBrk="0" fontAlgn="base" hangingPunct="0">
        <a:lnSpc>
          <a:spcPct val="90000"/>
        </a:lnSpc>
        <a:spcBef>
          <a:spcPct val="20000"/>
        </a:spcBef>
        <a:spcAft>
          <a:spcPct val="0"/>
        </a:spcAft>
        <a:buFont typeface="Wingdings" pitchFamily="2" charset="2"/>
        <a:buChar char="ü"/>
        <a:defRPr sz="2400">
          <a:solidFill>
            <a:schemeClr val="tx1"/>
          </a:solidFill>
          <a:latin typeface="+mn-lt"/>
          <a:ea typeface="+mn-ea"/>
          <a:cs typeface="+mn-cs"/>
        </a:defRPr>
      </a:lvl1pPr>
      <a:lvl2pPr marL="742950" indent="-171450" algn="l" rtl="0" eaLnBrk="0" fontAlgn="base" hangingPunct="0">
        <a:lnSpc>
          <a:spcPct val="90000"/>
        </a:lnSpc>
        <a:spcBef>
          <a:spcPct val="20000"/>
        </a:spcBef>
        <a:spcAft>
          <a:spcPct val="0"/>
        </a:spcAft>
        <a:buChar char="•"/>
        <a:defRPr sz="2000">
          <a:solidFill>
            <a:schemeClr val="tx1"/>
          </a:solidFill>
          <a:latin typeface="+mn-lt"/>
        </a:defRPr>
      </a:lvl2pPr>
      <a:lvl3pPr marL="1143000" indent="-190500" algn="l" rtl="0" eaLnBrk="0" fontAlgn="base" hangingPunct="0">
        <a:lnSpc>
          <a:spcPct val="90000"/>
        </a:lnSpc>
        <a:spcBef>
          <a:spcPct val="20000"/>
        </a:spcBef>
        <a:spcAft>
          <a:spcPct val="0"/>
        </a:spcAft>
        <a:buChar char="-"/>
        <a:defRPr sz="2400">
          <a:solidFill>
            <a:schemeClr val="tx1"/>
          </a:solidFill>
          <a:latin typeface="+mn-lt"/>
        </a:defRPr>
      </a:lvl3pPr>
      <a:lvl4pPr marL="1524000" indent="-190500" algn="l" rtl="0" eaLnBrk="0" fontAlgn="base" hangingPunct="0">
        <a:lnSpc>
          <a:spcPct val="90000"/>
        </a:lnSpc>
        <a:spcBef>
          <a:spcPct val="20000"/>
        </a:spcBef>
        <a:spcAft>
          <a:spcPct val="0"/>
        </a:spcAft>
        <a:buChar char="-"/>
        <a:defRPr sz="1600">
          <a:solidFill>
            <a:schemeClr val="tx1"/>
          </a:solidFill>
          <a:latin typeface="+mn-lt"/>
        </a:defRPr>
      </a:lvl4pPr>
      <a:lvl5pPr marL="1905000" indent="-190500" algn="l" rtl="0" eaLnBrk="0" fontAlgn="base" hangingPunct="0">
        <a:lnSpc>
          <a:spcPct val="90000"/>
        </a:lnSpc>
        <a:spcBef>
          <a:spcPct val="20000"/>
        </a:spcBef>
        <a:spcAft>
          <a:spcPct val="0"/>
        </a:spcAft>
        <a:buChar char="-"/>
        <a:defRPr sz="1400">
          <a:solidFill>
            <a:schemeClr val="tx1"/>
          </a:solidFill>
          <a:latin typeface="+mn-lt"/>
        </a:defRPr>
      </a:lvl5pPr>
      <a:lvl6pPr marL="2362200" indent="-190500" algn="l" rtl="0" fontAlgn="base">
        <a:lnSpc>
          <a:spcPct val="90000"/>
        </a:lnSpc>
        <a:spcBef>
          <a:spcPct val="20000"/>
        </a:spcBef>
        <a:spcAft>
          <a:spcPct val="0"/>
        </a:spcAft>
        <a:buChar char="-"/>
        <a:defRPr sz="1400">
          <a:solidFill>
            <a:schemeClr val="tx1"/>
          </a:solidFill>
          <a:latin typeface="+mn-lt"/>
        </a:defRPr>
      </a:lvl6pPr>
      <a:lvl7pPr marL="2819400" indent="-190500" algn="l" rtl="0" fontAlgn="base">
        <a:lnSpc>
          <a:spcPct val="90000"/>
        </a:lnSpc>
        <a:spcBef>
          <a:spcPct val="20000"/>
        </a:spcBef>
        <a:spcAft>
          <a:spcPct val="0"/>
        </a:spcAft>
        <a:buChar char="-"/>
        <a:defRPr sz="1400">
          <a:solidFill>
            <a:schemeClr val="tx1"/>
          </a:solidFill>
          <a:latin typeface="+mn-lt"/>
        </a:defRPr>
      </a:lvl7pPr>
      <a:lvl8pPr marL="3276600" indent="-190500" algn="l" rtl="0" fontAlgn="base">
        <a:lnSpc>
          <a:spcPct val="90000"/>
        </a:lnSpc>
        <a:spcBef>
          <a:spcPct val="20000"/>
        </a:spcBef>
        <a:spcAft>
          <a:spcPct val="0"/>
        </a:spcAft>
        <a:buChar char="-"/>
        <a:defRPr sz="1400">
          <a:solidFill>
            <a:schemeClr val="tx1"/>
          </a:solidFill>
          <a:latin typeface="+mn-lt"/>
        </a:defRPr>
      </a:lvl8pPr>
      <a:lvl9pPr marL="3733800" indent="-190500" algn="l" rtl="0" fontAlgn="base">
        <a:lnSpc>
          <a:spcPct val="90000"/>
        </a:lnSpc>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18" Type="http://schemas.openxmlformats.org/officeDocument/2006/relationships/image" Target="../media/image25.wmf"/><Relationship Id="rId26" Type="http://schemas.openxmlformats.org/officeDocument/2006/relationships/image" Target="../media/image33.png"/><Relationship Id="rId3" Type="http://schemas.openxmlformats.org/officeDocument/2006/relationships/image" Target="../media/image10.png"/><Relationship Id="rId21" Type="http://schemas.openxmlformats.org/officeDocument/2006/relationships/image" Target="../media/image28.pn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png"/><Relationship Id="rId25" Type="http://schemas.openxmlformats.org/officeDocument/2006/relationships/image" Target="../media/image32.png"/><Relationship Id="rId2" Type="http://schemas.openxmlformats.org/officeDocument/2006/relationships/notesSlide" Target="../notesSlides/notesSlide3.xml"/><Relationship Id="rId16" Type="http://schemas.openxmlformats.org/officeDocument/2006/relationships/image" Target="../media/image23.png"/><Relationship Id="rId20"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24" Type="http://schemas.openxmlformats.org/officeDocument/2006/relationships/image" Target="../media/image31.png"/><Relationship Id="rId5" Type="http://schemas.openxmlformats.org/officeDocument/2006/relationships/image" Target="../media/image12.png"/><Relationship Id="rId15" Type="http://schemas.openxmlformats.org/officeDocument/2006/relationships/image" Target="../media/image22.jpeg"/><Relationship Id="rId23" Type="http://schemas.openxmlformats.org/officeDocument/2006/relationships/image" Target="../media/image30.png"/><Relationship Id="rId10" Type="http://schemas.openxmlformats.org/officeDocument/2006/relationships/image" Target="../media/image17.png"/><Relationship Id="rId19" Type="http://schemas.openxmlformats.org/officeDocument/2006/relationships/image" Target="../media/image26.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jpeg"/><Relationship Id="rId22" Type="http://schemas.openxmlformats.org/officeDocument/2006/relationships/image" Target="../media/image29.png"/><Relationship Id="rId27" Type="http://schemas.openxmlformats.org/officeDocument/2006/relationships/image" Target="../media/image3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250825" y="782092"/>
            <a:ext cx="8569325" cy="1298817"/>
          </a:xfrm>
          <a:prstGeom prst="rect">
            <a:avLst/>
          </a:prstGeom>
          <a:noFill/>
          <a:ln w="9525">
            <a:noFill/>
            <a:miter lim="800000"/>
            <a:headEnd/>
            <a:tailEnd/>
          </a:ln>
          <a:effectLst/>
        </p:spPr>
        <p:txBody>
          <a:bodyPr>
            <a:spAutoFit/>
          </a:bodyPr>
          <a:lstStyle/>
          <a:p>
            <a:pPr algn="ctr">
              <a:lnSpc>
                <a:spcPct val="80000"/>
              </a:lnSpc>
              <a:spcBef>
                <a:spcPct val="20000"/>
              </a:spcBef>
            </a:pPr>
            <a:r>
              <a:rPr lang="en-US" dirty="0" smtClean="0"/>
              <a:t>GENIUS kick-off meeting</a:t>
            </a:r>
          </a:p>
          <a:p>
            <a:pPr algn="ctr">
              <a:lnSpc>
                <a:spcPct val="80000"/>
              </a:lnSpc>
              <a:spcBef>
                <a:spcPct val="20000"/>
              </a:spcBef>
            </a:pPr>
            <a:endParaRPr lang="en-US" dirty="0" smtClean="0"/>
          </a:p>
          <a:p>
            <a:pPr algn="ctr">
              <a:lnSpc>
                <a:spcPct val="80000"/>
              </a:lnSpc>
              <a:spcBef>
                <a:spcPct val="20000"/>
              </a:spcBef>
            </a:pPr>
            <a:r>
              <a:rPr lang="en-US" dirty="0" smtClean="0"/>
              <a:t>The Gaia context: DPAC &amp; CU9</a:t>
            </a:r>
          </a:p>
        </p:txBody>
      </p:sp>
      <p:sp>
        <p:nvSpPr>
          <p:cNvPr id="7" name="Rectangle 6"/>
          <p:cNvSpPr>
            <a:spLocks noChangeArrowheads="1"/>
          </p:cNvSpPr>
          <p:nvPr/>
        </p:nvSpPr>
        <p:spPr bwMode="auto">
          <a:xfrm>
            <a:off x="250825" y="5444331"/>
            <a:ext cx="8569325" cy="433388"/>
          </a:xfrm>
          <a:prstGeom prst="rect">
            <a:avLst/>
          </a:prstGeom>
          <a:noFill/>
          <a:ln w="9525">
            <a:noFill/>
            <a:miter lim="800000"/>
            <a:headEnd/>
            <a:tailEnd/>
          </a:ln>
          <a:effectLst/>
        </p:spPr>
        <p:txBody>
          <a:bodyPr>
            <a:spAutoFit/>
          </a:bodyPr>
          <a:lstStyle/>
          <a:p>
            <a:pPr algn="ctr">
              <a:lnSpc>
                <a:spcPct val="80000"/>
              </a:lnSpc>
              <a:spcBef>
                <a:spcPct val="20000"/>
              </a:spcBef>
            </a:pPr>
            <a:r>
              <a:rPr lang="ca-ES" b="1" i="1" dirty="0">
                <a:solidFill>
                  <a:srgbClr val="3366CC"/>
                </a:solidFill>
              </a:rPr>
              <a:t>X. </a:t>
            </a:r>
            <a:r>
              <a:rPr lang="ca-ES" b="1" i="1" dirty="0" smtClean="0">
                <a:solidFill>
                  <a:srgbClr val="3366CC"/>
                </a:solidFill>
              </a:rPr>
              <a:t>Luri</a:t>
            </a:r>
            <a:endParaRPr lang="en-US" i="1" dirty="0">
              <a:solidFill>
                <a:srgbClr val="3366CC"/>
              </a:solidFill>
            </a:endParaRPr>
          </a:p>
        </p:txBody>
      </p:sp>
      <p:pic>
        <p:nvPicPr>
          <p:cNvPr id="6" name="5 Imagen" descr="GENIUS-Logo.png"/>
          <p:cNvPicPr>
            <a:picLocks noChangeAspect="1"/>
          </p:cNvPicPr>
          <p:nvPr/>
        </p:nvPicPr>
        <p:blipFill>
          <a:blip r:embed="rId2" cstate="print"/>
          <a:stretch>
            <a:fillRect/>
          </a:stretch>
        </p:blipFill>
        <p:spPr>
          <a:xfrm>
            <a:off x="2483768" y="2924944"/>
            <a:ext cx="4264233" cy="2153438"/>
          </a:xfrm>
          <a:prstGeom prst="rect">
            <a:avLst/>
          </a:prstGeom>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4"/>
          <p:cNvSpPr>
            <a:spLocks noChangeArrowheads="1"/>
          </p:cNvSpPr>
          <p:nvPr/>
        </p:nvSpPr>
        <p:spPr bwMode="auto">
          <a:xfrm>
            <a:off x="1043608" y="1124744"/>
            <a:ext cx="7201048" cy="4608512"/>
          </a:xfrm>
          <a:prstGeom prst="rect">
            <a:avLst/>
          </a:prstGeom>
          <a:noFill/>
          <a:ln w="9525">
            <a:noFill/>
            <a:miter lim="800000"/>
            <a:headEnd/>
            <a:tailEnd/>
          </a:ln>
        </p:spPr>
        <p:txBody>
          <a:bodyPr lIns="90000" tIns="46800" rIns="90000" bIns="46800"/>
          <a:lstStyle/>
          <a:p>
            <a:pPr marL="342900" indent="-342900" algn="l">
              <a:spcBef>
                <a:spcPct val="20000"/>
              </a:spcBef>
              <a:buFontTx/>
              <a:buChar char="•"/>
            </a:pPr>
            <a:r>
              <a:rPr lang="en-IE" dirty="0">
                <a:solidFill>
                  <a:srgbClr val="0066CC"/>
                </a:solidFill>
                <a:latin typeface="Arial" charset="0"/>
              </a:rPr>
              <a:t>CU1: System Architecture</a:t>
            </a:r>
          </a:p>
          <a:p>
            <a:pPr marL="342900" indent="-342900" algn="l">
              <a:spcBef>
                <a:spcPct val="20000"/>
              </a:spcBef>
              <a:buFontTx/>
              <a:buChar char="•"/>
            </a:pPr>
            <a:r>
              <a:rPr lang="en-IE" dirty="0">
                <a:solidFill>
                  <a:srgbClr val="0066CC"/>
                </a:solidFill>
                <a:latin typeface="Arial" charset="0"/>
              </a:rPr>
              <a:t>CU2: Data Simulations </a:t>
            </a:r>
            <a:endParaRPr lang="en-US" dirty="0">
              <a:solidFill>
                <a:srgbClr val="0066CC"/>
              </a:solidFill>
              <a:latin typeface="Arial" charset="0"/>
            </a:endParaRPr>
          </a:p>
          <a:p>
            <a:pPr marL="342900" indent="-342900" algn="l">
              <a:spcBef>
                <a:spcPct val="20000"/>
              </a:spcBef>
              <a:buFontTx/>
              <a:buChar char="•"/>
            </a:pPr>
            <a:r>
              <a:rPr lang="en-IE" dirty="0">
                <a:solidFill>
                  <a:srgbClr val="0066CC"/>
                </a:solidFill>
                <a:latin typeface="Arial" charset="0"/>
              </a:rPr>
              <a:t>CU3: Core Processing </a:t>
            </a:r>
            <a:endParaRPr lang="en-US" dirty="0">
              <a:solidFill>
                <a:srgbClr val="0066CC"/>
              </a:solidFill>
              <a:latin typeface="Arial" charset="0"/>
            </a:endParaRPr>
          </a:p>
          <a:p>
            <a:pPr marL="342900" indent="-342900" algn="l">
              <a:spcBef>
                <a:spcPct val="20000"/>
              </a:spcBef>
              <a:buFontTx/>
              <a:buChar char="•"/>
            </a:pPr>
            <a:r>
              <a:rPr lang="en-IE" dirty="0">
                <a:solidFill>
                  <a:srgbClr val="0066CC"/>
                </a:solidFill>
                <a:latin typeface="Arial" charset="0"/>
              </a:rPr>
              <a:t>CU4: Object </a:t>
            </a:r>
            <a:r>
              <a:rPr lang="en-IE" dirty="0" smtClean="0">
                <a:solidFill>
                  <a:srgbClr val="0066CC"/>
                </a:solidFill>
                <a:latin typeface="Arial" charset="0"/>
              </a:rPr>
              <a:t>Processing (multiple objects)</a:t>
            </a:r>
            <a:endParaRPr lang="en-IE" dirty="0">
              <a:solidFill>
                <a:srgbClr val="0066CC"/>
              </a:solidFill>
              <a:latin typeface="Arial" charset="0"/>
            </a:endParaRPr>
          </a:p>
          <a:p>
            <a:pPr marL="342900" indent="-342900" algn="l">
              <a:spcBef>
                <a:spcPct val="20000"/>
              </a:spcBef>
              <a:buFontTx/>
              <a:buChar char="•"/>
            </a:pPr>
            <a:r>
              <a:rPr lang="en-IE" dirty="0">
                <a:solidFill>
                  <a:srgbClr val="0066CC"/>
                </a:solidFill>
                <a:latin typeface="Arial" charset="0"/>
              </a:rPr>
              <a:t>CU5: Photometric Processing </a:t>
            </a:r>
            <a:endParaRPr lang="en-US" dirty="0">
              <a:solidFill>
                <a:srgbClr val="0066CC"/>
              </a:solidFill>
              <a:latin typeface="Arial" charset="0"/>
            </a:endParaRPr>
          </a:p>
          <a:p>
            <a:pPr marL="342900" indent="-342900" algn="l">
              <a:spcBef>
                <a:spcPct val="20000"/>
              </a:spcBef>
              <a:buFontTx/>
              <a:buChar char="•"/>
            </a:pPr>
            <a:r>
              <a:rPr lang="en-IE" dirty="0">
                <a:solidFill>
                  <a:srgbClr val="0066CC"/>
                </a:solidFill>
                <a:latin typeface="Arial" charset="0"/>
              </a:rPr>
              <a:t>CU6: Spectroscopic Processing </a:t>
            </a:r>
            <a:endParaRPr lang="en-US" dirty="0">
              <a:solidFill>
                <a:srgbClr val="0066CC"/>
              </a:solidFill>
              <a:latin typeface="Arial" charset="0"/>
            </a:endParaRPr>
          </a:p>
          <a:p>
            <a:pPr marL="342900" indent="-342900" algn="l">
              <a:spcBef>
                <a:spcPct val="20000"/>
              </a:spcBef>
              <a:buFontTx/>
              <a:buChar char="•"/>
            </a:pPr>
            <a:r>
              <a:rPr lang="en-IE" dirty="0">
                <a:solidFill>
                  <a:srgbClr val="0066CC"/>
                </a:solidFill>
                <a:latin typeface="Arial" charset="0"/>
              </a:rPr>
              <a:t>CU7: Variability Processing</a:t>
            </a:r>
          </a:p>
          <a:p>
            <a:pPr marL="342900" indent="-342900" algn="l">
              <a:spcBef>
                <a:spcPct val="20000"/>
              </a:spcBef>
              <a:buFontTx/>
              <a:buChar char="•"/>
            </a:pPr>
            <a:r>
              <a:rPr lang="en-IE" dirty="0">
                <a:solidFill>
                  <a:srgbClr val="0066CC"/>
                </a:solidFill>
                <a:latin typeface="Arial" charset="0"/>
              </a:rPr>
              <a:t>CU8: Astrophysical Parameters </a:t>
            </a:r>
            <a:endParaRPr lang="en-US" dirty="0">
              <a:solidFill>
                <a:srgbClr val="0066CC"/>
              </a:solidFill>
              <a:latin typeface="Arial" charset="0"/>
            </a:endParaRPr>
          </a:p>
          <a:p>
            <a:pPr marL="342900" indent="-342900" algn="l">
              <a:spcBef>
                <a:spcPct val="20000"/>
              </a:spcBef>
              <a:buFontTx/>
              <a:buChar char="•"/>
            </a:pPr>
            <a:r>
              <a:rPr lang="en-IE" dirty="0">
                <a:solidFill>
                  <a:srgbClr val="0066CC"/>
                </a:solidFill>
                <a:latin typeface="Arial" charset="0"/>
              </a:rPr>
              <a:t>CU9: Catalogue Access</a:t>
            </a:r>
            <a:r>
              <a:rPr lang="en-IE" b="1" u="sng" dirty="0">
                <a:solidFill>
                  <a:srgbClr val="0066CC"/>
                </a:solidFill>
                <a:latin typeface="Arial" charset="0"/>
              </a:rPr>
              <a:t> </a:t>
            </a:r>
          </a:p>
        </p:txBody>
      </p:sp>
      <p:sp>
        <p:nvSpPr>
          <p:cNvPr id="27653" name="Rectangle 5"/>
          <p:cNvSpPr>
            <a:spLocks noChangeArrowheads="1"/>
          </p:cNvSpPr>
          <p:nvPr/>
        </p:nvSpPr>
        <p:spPr bwMode="auto">
          <a:xfrm>
            <a:off x="262334" y="189706"/>
            <a:ext cx="7766050" cy="828675"/>
          </a:xfrm>
          <a:prstGeom prst="rect">
            <a:avLst/>
          </a:prstGeom>
          <a:noFill/>
          <a:ln w="9525">
            <a:noFill/>
            <a:miter lim="800000"/>
            <a:headEnd/>
            <a:tailEnd/>
          </a:ln>
        </p:spPr>
        <p:txBody>
          <a:bodyPr lIns="90000" tIns="46800" rIns="90000" bIns="46800" anchor="ctr"/>
          <a:lstStyle/>
          <a:p>
            <a:pPr algn="l"/>
            <a:r>
              <a:rPr lang="en-US" sz="3000" b="1" i="1" dirty="0">
                <a:solidFill>
                  <a:schemeClr val="hlink"/>
                </a:solidFill>
                <a:latin typeface="Arial Black" pitchFamily="34" charset="0"/>
              </a:rPr>
              <a:t>DPAC coordination units</a:t>
            </a:r>
            <a:endParaRPr lang="en-IE" sz="3000" b="1" i="1" dirty="0">
              <a:solidFill>
                <a:schemeClr val="hlink"/>
              </a:solidFill>
              <a:latin typeface="Arial Black" pitchFamily="34" charset="0"/>
            </a:endParaRPr>
          </a:p>
        </p:txBody>
      </p:sp>
      <p:sp>
        <p:nvSpPr>
          <p:cNvPr id="4" name="3 Rectángulo"/>
          <p:cNvSpPr/>
          <p:nvPr/>
        </p:nvSpPr>
        <p:spPr bwMode="auto">
          <a:xfrm>
            <a:off x="899592" y="5589240"/>
            <a:ext cx="5040560" cy="648072"/>
          </a:xfrm>
          <a:prstGeom prst="rect">
            <a:avLst/>
          </a:prstGeom>
          <a:noFill/>
          <a:ln w="9525" cap="flat" cmpd="sng" algn="ctr">
            <a:solidFill>
              <a:srgbClr val="FF0000"/>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2800" b="1" i="0" u="none" strike="noStrike" cap="none" normalizeH="0" baseline="0" smtClean="0">
              <a:ln>
                <a:noFill/>
              </a:ln>
              <a:solidFill>
                <a:srgbClr val="01ABA3"/>
              </a:solidFill>
              <a:effectLst>
                <a:outerShdw blurRad="38100" dist="38100" dir="2700000" algn="tl">
                  <a:srgbClr val="000000">
                    <a:alpha val="43137"/>
                  </a:srgbClr>
                </a:outerShdw>
              </a:effectLst>
              <a:latin typeface="Arial"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4"/>
          <p:cNvSpPr>
            <a:spLocks noChangeArrowheads="1"/>
          </p:cNvSpPr>
          <p:nvPr/>
        </p:nvSpPr>
        <p:spPr bwMode="auto">
          <a:xfrm>
            <a:off x="251520" y="404664"/>
            <a:ext cx="7772400" cy="5329238"/>
          </a:xfrm>
          <a:prstGeom prst="rect">
            <a:avLst/>
          </a:prstGeom>
          <a:noFill/>
          <a:ln w="9525">
            <a:noFill/>
            <a:miter lim="800000"/>
            <a:headEnd/>
            <a:tailEnd/>
          </a:ln>
        </p:spPr>
        <p:txBody>
          <a:bodyPr lIns="90000" tIns="46800" rIns="90000" bIns="46800"/>
          <a:lstStyle/>
          <a:p>
            <a:pPr marL="342900" indent="-342900" algn="l">
              <a:spcBef>
                <a:spcPct val="20000"/>
              </a:spcBef>
            </a:pPr>
            <a:r>
              <a:rPr lang="en-GB" b="1" dirty="0">
                <a:solidFill>
                  <a:srgbClr val="0066CC"/>
                </a:solidFill>
                <a:latin typeface="Arial" charset="0"/>
              </a:rPr>
              <a:t>DPCs underpin and support CUs</a:t>
            </a:r>
          </a:p>
          <a:p>
            <a:pPr marL="742950" lvl="1" indent="-285750" algn="l">
              <a:spcBef>
                <a:spcPct val="20000"/>
              </a:spcBef>
              <a:buFontTx/>
              <a:buChar char="–"/>
            </a:pPr>
            <a:r>
              <a:rPr lang="en-GB" dirty="0">
                <a:solidFill>
                  <a:srgbClr val="0066CC"/>
                </a:solidFill>
                <a:latin typeface="Arial" charset="0"/>
              </a:rPr>
              <a:t>Software support and production </a:t>
            </a:r>
          </a:p>
          <a:p>
            <a:pPr marL="742950" lvl="1" indent="-285750" algn="l">
              <a:spcBef>
                <a:spcPct val="20000"/>
              </a:spcBef>
              <a:buFontTx/>
              <a:buChar char="–"/>
            </a:pPr>
            <a:r>
              <a:rPr lang="en-GB" dirty="0">
                <a:solidFill>
                  <a:srgbClr val="0066CC"/>
                </a:solidFill>
                <a:latin typeface="Arial" charset="0"/>
              </a:rPr>
              <a:t>Operation of processing system(s)</a:t>
            </a:r>
          </a:p>
          <a:p>
            <a:pPr marL="742950" lvl="1" indent="-285750" algn="l">
              <a:spcBef>
                <a:spcPct val="20000"/>
              </a:spcBef>
              <a:buFontTx/>
              <a:buChar char="–"/>
            </a:pPr>
            <a:endParaRPr lang="en-GB" dirty="0">
              <a:solidFill>
                <a:srgbClr val="0066CC"/>
              </a:solidFill>
              <a:latin typeface="Arial" charset="0"/>
            </a:endParaRPr>
          </a:p>
          <a:p>
            <a:pPr marL="342900" indent="-342900" algn="l">
              <a:spcBef>
                <a:spcPct val="20000"/>
              </a:spcBef>
              <a:buFontTx/>
              <a:buChar char="•"/>
            </a:pPr>
            <a:r>
              <a:rPr lang="en-GB" dirty="0">
                <a:solidFill>
                  <a:srgbClr val="0066CC"/>
                </a:solidFill>
                <a:latin typeface="Arial" charset="0"/>
              </a:rPr>
              <a:t>ESAC (</a:t>
            </a:r>
            <a:r>
              <a:rPr lang="en-GB" dirty="0" smtClean="0">
                <a:solidFill>
                  <a:srgbClr val="0066CC"/>
                </a:solidFill>
                <a:latin typeface="Arial" charset="0"/>
              </a:rPr>
              <a:t>CU1,3,9)  Madrid</a:t>
            </a:r>
            <a:endParaRPr lang="en-GB" dirty="0">
              <a:solidFill>
                <a:srgbClr val="0066CC"/>
              </a:solidFill>
              <a:latin typeface="Arial" charset="0"/>
            </a:endParaRPr>
          </a:p>
          <a:p>
            <a:pPr marL="342900" indent="-342900" algn="l">
              <a:spcBef>
                <a:spcPct val="20000"/>
              </a:spcBef>
              <a:buFontTx/>
              <a:buChar char="•"/>
            </a:pPr>
            <a:r>
              <a:rPr lang="en-GB" dirty="0">
                <a:solidFill>
                  <a:srgbClr val="0066CC"/>
                </a:solidFill>
                <a:latin typeface="Arial" charset="0"/>
              </a:rPr>
              <a:t>BPC (</a:t>
            </a:r>
            <a:r>
              <a:rPr lang="en-GB" dirty="0" smtClean="0">
                <a:solidFill>
                  <a:srgbClr val="0066CC"/>
                </a:solidFill>
                <a:latin typeface="Arial" charset="0"/>
              </a:rPr>
              <a:t>CU2,3, GENIUS) </a:t>
            </a:r>
            <a:r>
              <a:rPr lang="en-GB" dirty="0">
                <a:solidFill>
                  <a:srgbClr val="0066CC"/>
                </a:solidFill>
                <a:latin typeface="Arial" charset="0"/>
              </a:rPr>
              <a:t>Barcelona</a:t>
            </a:r>
          </a:p>
          <a:p>
            <a:pPr marL="342900" indent="-342900" algn="l">
              <a:spcBef>
                <a:spcPct val="20000"/>
              </a:spcBef>
              <a:buFontTx/>
              <a:buChar char="•"/>
            </a:pPr>
            <a:r>
              <a:rPr lang="en-GB" dirty="0">
                <a:solidFill>
                  <a:srgbClr val="0066CC"/>
                </a:solidFill>
                <a:latin typeface="Arial" charset="0"/>
              </a:rPr>
              <a:t>CNES (CU4,6,8) Toulouse</a:t>
            </a:r>
          </a:p>
          <a:p>
            <a:pPr marL="342900" indent="-342900" algn="l">
              <a:spcBef>
                <a:spcPct val="20000"/>
              </a:spcBef>
              <a:buFontTx/>
              <a:buChar char="•"/>
            </a:pPr>
            <a:r>
              <a:rPr lang="en-GB" dirty="0">
                <a:solidFill>
                  <a:srgbClr val="0066CC"/>
                </a:solidFill>
                <a:latin typeface="Arial" charset="0"/>
              </a:rPr>
              <a:t>ISDC (CU7) Geneva</a:t>
            </a:r>
          </a:p>
          <a:p>
            <a:pPr marL="342900" indent="-342900" algn="l">
              <a:spcBef>
                <a:spcPct val="20000"/>
              </a:spcBef>
              <a:buFontTx/>
              <a:buChar char="•"/>
            </a:pPr>
            <a:r>
              <a:rPr lang="en-GB" dirty="0" err="1">
                <a:solidFill>
                  <a:srgbClr val="0066CC"/>
                </a:solidFill>
                <a:latin typeface="Arial" charset="0"/>
              </a:rPr>
              <a:t>IoA</a:t>
            </a:r>
            <a:r>
              <a:rPr lang="en-GB" dirty="0">
                <a:solidFill>
                  <a:srgbClr val="0066CC"/>
                </a:solidFill>
                <a:latin typeface="Arial" charset="0"/>
              </a:rPr>
              <a:t> (CU5) Cambridge</a:t>
            </a:r>
          </a:p>
          <a:p>
            <a:pPr marL="342900" indent="-342900" algn="l">
              <a:spcBef>
                <a:spcPct val="20000"/>
              </a:spcBef>
              <a:buFontTx/>
              <a:buChar char="•"/>
            </a:pPr>
            <a:r>
              <a:rPr lang="en-GB" dirty="0">
                <a:solidFill>
                  <a:srgbClr val="0066CC"/>
                </a:solidFill>
                <a:latin typeface="Arial" charset="0"/>
              </a:rPr>
              <a:t>OATO (CU3) Torino</a:t>
            </a:r>
          </a:p>
          <a:p>
            <a:pPr marL="342900" indent="-342900" algn="l">
              <a:spcBef>
                <a:spcPct val="20000"/>
              </a:spcBef>
              <a:buFontTx/>
              <a:buChar char="•"/>
            </a:pPr>
            <a:endParaRPr lang="en-GB" dirty="0">
              <a:solidFill>
                <a:srgbClr val="0066CC"/>
              </a:solidFill>
              <a:latin typeface="Arial" charset="0"/>
            </a:endParaRPr>
          </a:p>
        </p:txBody>
      </p:sp>
      <p:pic>
        <p:nvPicPr>
          <p:cNvPr id="28678" name="Picture 6"/>
          <p:cNvPicPr>
            <a:picLocks noChangeAspect="1" noChangeArrowheads="1"/>
          </p:cNvPicPr>
          <p:nvPr/>
        </p:nvPicPr>
        <p:blipFill>
          <a:blip r:embed="rId2" cstate="print"/>
          <a:srcRect/>
          <a:stretch>
            <a:fillRect/>
          </a:stretch>
        </p:blipFill>
        <p:spPr bwMode="auto">
          <a:xfrm>
            <a:off x="5976045" y="3644752"/>
            <a:ext cx="3024187" cy="2617787"/>
          </a:xfrm>
          <a:prstGeom prst="rect">
            <a:avLst/>
          </a:prstGeom>
          <a:noFill/>
          <a:ln w="9525">
            <a:noFill/>
            <a:miter lim="800000"/>
            <a:headEnd/>
            <a:tailEnd/>
          </a:ln>
        </p:spPr>
      </p:pic>
      <p:sp>
        <p:nvSpPr>
          <p:cNvPr id="8" name="7 Rectángulo"/>
          <p:cNvSpPr/>
          <p:nvPr/>
        </p:nvSpPr>
        <p:spPr bwMode="auto">
          <a:xfrm>
            <a:off x="251520" y="2348880"/>
            <a:ext cx="6048672" cy="1224136"/>
          </a:xfrm>
          <a:prstGeom prst="rect">
            <a:avLst/>
          </a:prstGeom>
          <a:noFill/>
          <a:ln w="9525" cap="flat" cmpd="sng" algn="ctr">
            <a:solidFill>
              <a:srgbClr val="FF0000"/>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ES" sz="2800" b="1" i="0" u="none" strike="noStrike" cap="none" normalizeH="0" baseline="0" smtClean="0">
              <a:ln>
                <a:noFill/>
              </a:ln>
              <a:solidFill>
                <a:srgbClr val="01ABA3"/>
              </a:solidFill>
              <a:effectLst>
                <a:outerShdw blurRad="38100" dist="38100" dir="2700000" algn="tl">
                  <a:srgbClr val="000000">
                    <a:alpha val="43137"/>
                  </a:srgbClr>
                </a:outerShdw>
              </a:effectLst>
              <a:latin typeface="Arial"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144016" y="2926685"/>
            <a:ext cx="8892480" cy="646331"/>
          </a:xfrm>
          <a:prstGeom prst="rect">
            <a:avLst/>
          </a:prstGeom>
          <a:noFill/>
          <a:ln>
            <a:noFill/>
          </a:ln>
        </p:spPr>
        <p:txBody>
          <a:bodyPr wrap="square" rtlCol="0">
            <a:spAutoFit/>
          </a:bodyPr>
          <a:lstStyle/>
          <a:p>
            <a:pPr marL="179388" indent="-179388" algn="ctr"/>
            <a:r>
              <a:rPr lang="en-US" sz="3600" dirty="0" smtClean="0"/>
              <a:t>The CU9</a:t>
            </a:r>
            <a:endParaRPr lang="en-US" sz="3200" dirty="0" smtClean="0"/>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95536" y="1269430"/>
            <a:ext cx="8352928" cy="4031873"/>
          </a:xfrm>
          <a:prstGeom prst="rect">
            <a:avLst/>
          </a:prstGeom>
        </p:spPr>
        <p:txBody>
          <a:bodyPr wrap="square">
            <a:spAutoFit/>
          </a:bodyPr>
          <a:lstStyle/>
          <a:p>
            <a:pPr algn="l"/>
            <a:r>
              <a:rPr lang="en-US" sz="3200" b="0" dirty="0" smtClean="0">
                <a:solidFill>
                  <a:srgbClr val="0066CC"/>
                </a:solidFill>
                <a:latin typeface="Arial" pitchFamily="34" charset="0"/>
              </a:rPr>
              <a:t>The CU9 is in charge of designing, implementing and operating the Gaia archive. It is responsible of actually making the Gaia data available to the scientific community.</a:t>
            </a:r>
            <a:endParaRPr lang="en-US" sz="3200" dirty="0" smtClean="0">
              <a:solidFill>
                <a:srgbClr val="0066CC"/>
              </a:solidFill>
            </a:endParaRPr>
          </a:p>
          <a:p>
            <a:pPr algn="l"/>
            <a:endParaRPr lang="en-US" sz="3200" dirty="0" smtClean="0">
              <a:solidFill>
                <a:srgbClr val="0066CC"/>
              </a:solidFill>
              <a:latin typeface="Arial" pitchFamily="34" charset="0"/>
            </a:endParaRPr>
          </a:p>
          <a:p>
            <a:pPr algn="l"/>
            <a:r>
              <a:rPr lang="en-US" sz="3200" u="sng" dirty="0" smtClean="0">
                <a:solidFill>
                  <a:srgbClr val="0066CC"/>
                </a:solidFill>
              </a:rPr>
              <a:t>GENIUS will integrate its work into the CU9 activities</a:t>
            </a:r>
            <a:endParaRPr lang="en-US" sz="3200" u="sng" dirty="0" smtClean="0">
              <a:solidFill>
                <a:srgbClr val="0066CC"/>
              </a:solidFill>
              <a:latin typeface="Arial" pitchFamily="34" charset="0"/>
            </a:endParaRPr>
          </a:p>
        </p:txBody>
      </p:sp>
      <p:sp>
        <p:nvSpPr>
          <p:cNvPr id="5" name="Text Box 4"/>
          <p:cNvSpPr txBox="1">
            <a:spLocks noChangeArrowheads="1"/>
          </p:cNvSpPr>
          <p:nvPr/>
        </p:nvSpPr>
        <p:spPr bwMode="auto">
          <a:xfrm>
            <a:off x="179388" y="548680"/>
            <a:ext cx="8497887" cy="503238"/>
          </a:xfrm>
          <a:prstGeom prst="rect">
            <a:avLst/>
          </a:prstGeom>
          <a:noFill/>
          <a:ln w="9525">
            <a:noFill/>
            <a:miter lim="800000"/>
            <a:headEnd/>
            <a:tailEnd/>
          </a:ln>
          <a:effectLst/>
        </p:spPr>
        <p:txBody>
          <a:bodyPr>
            <a:spAutoFit/>
          </a:bodyPr>
          <a:lstStyle/>
          <a:p>
            <a:pPr algn="l">
              <a:lnSpc>
                <a:spcPct val="90000"/>
              </a:lnSpc>
            </a:pPr>
            <a:r>
              <a:rPr lang="en-US" sz="3000" b="1" i="1" dirty="0" smtClean="0">
                <a:solidFill>
                  <a:schemeClr val="hlink"/>
                </a:solidFill>
                <a:latin typeface="Arial Black" pitchFamily="34" charset="0"/>
              </a:rPr>
              <a:t>CU9 role</a:t>
            </a:r>
            <a:endParaRPr lang="en-US" sz="2400" b="1" i="1" dirty="0">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wd">
                                    <p:tmPct val="100000"/>
                                  </p:iterate>
                                  <p:childTnLst>
                                    <p:set>
                                      <p:cBhvr>
                                        <p:cTn id="6" dur="1" fill="hold">
                                          <p:stCondLst>
                                            <p:cond delay="0"/>
                                          </p:stCondLst>
                                        </p:cTn>
                                        <p:tgtEl>
                                          <p:spTgt spid="5"/>
                                        </p:tgtEl>
                                        <p:attrNameLst>
                                          <p:attrName>style.visibility</p:attrName>
                                        </p:attrNameLst>
                                      </p:cBhvr>
                                      <p:to>
                                        <p:strVal val="visible"/>
                                      </p:to>
                                    </p:set>
                                    <p:anim calcmode="lin" valueType="num">
                                      <p:cBhvr>
                                        <p:cTn id="7" dur="300" fill="hold"/>
                                        <p:tgtEl>
                                          <p:spTgt spid="5"/>
                                        </p:tgtEl>
                                        <p:attrNameLst>
                                          <p:attrName>ppt_w</p:attrName>
                                        </p:attrNameLst>
                                      </p:cBhvr>
                                      <p:tavLst>
                                        <p:tav tm="0">
                                          <p:val>
                                            <p:strVal val="4/3*#ppt_w"/>
                                          </p:val>
                                        </p:tav>
                                        <p:tav tm="100000">
                                          <p:val>
                                            <p:strVal val="#ppt_w"/>
                                          </p:val>
                                        </p:tav>
                                      </p:tavLst>
                                    </p:anim>
                                    <p:anim calcmode="lin" valueType="num">
                                      <p:cBhvr>
                                        <p:cTn id="8" dur="300" fill="hold"/>
                                        <p:tgtEl>
                                          <p:spTgt spid="5"/>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p:cNvSpPr txBox="1">
            <a:spLocks noChangeArrowheads="1"/>
          </p:cNvSpPr>
          <p:nvPr/>
        </p:nvSpPr>
        <p:spPr bwMode="auto">
          <a:xfrm>
            <a:off x="107950" y="909539"/>
            <a:ext cx="9072563" cy="503237"/>
          </a:xfrm>
          <a:prstGeom prst="rect">
            <a:avLst/>
          </a:prstGeom>
          <a:noFill/>
          <a:ln w="9525">
            <a:noFill/>
            <a:miter lim="800000"/>
            <a:headEnd/>
            <a:tailEnd/>
          </a:ln>
        </p:spPr>
        <p:txBody>
          <a:bodyPr>
            <a:spAutoFit/>
          </a:bodyPr>
          <a:lstStyle/>
          <a:p>
            <a:pPr algn="l">
              <a:lnSpc>
                <a:spcPct val="90000"/>
              </a:lnSpc>
            </a:pPr>
            <a:r>
              <a:rPr lang="en-US" sz="3000" b="1" i="1" dirty="0" smtClean="0">
                <a:solidFill>
                  <a:schemeClr val="hlink"/>
                </a:solidFill>
                <a:latin typeface="Arial Black" pitchFamily="34" charset="0"/>
              </a:rPr>
              <a:t>Tasks</a:t>
            </a:r>
            <a:endParaRPr lang="en-US" sz="2400" b="1" i="1" dirty="0">
              <a:latin typeface="Arial Narrow" pitchFamily="34" charset="0"/>
            </a:endParaRPr>
          </a:p>
        </p:txBody>
      </p:sp>
      <p:pic>
        <p:nvPicPr>
          <p:cNvPr id="4098" name="Picture 2"/>
          <p:cNvPicPr>
            <a:picLocks noChangeAspect="1" noChangeArrowheads="1"/>
          </p:cNvPicPr>
          <p:nvPr/>
        </p:nvPicPr>
        <p:blipFill>
          <a:blip r:embed="rId2" cstate="print"/>
          <a:srcRect l="3609" t="25988" r="1644" b="17705"/>
          <a:stretch>
            <a:fillRect/>
          </a:stretch>
        </p:blipFill>
        <p:spPr bwMode="auto">
          <a:xfrm>
            <a:off x="107504" y="1916832"/>
            <a:ext cx="8917914" cy="331236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wd">
                                    <p:tmPct val="100000"/>
                                  </p:iterate>
                                  <p:childTnLst>
                                    <p:set>
                                      <p:cBhvr>
                                        <p:cTn id="6" dur="1" fill="hold">
                                          <p:stCondLst>
                                            <p:cond delay="0"/>
                                          </p:stCondLst>
                                        </p:cTn>
                                        <p:tgtEl>
                                          <p:spTgt spid="5"/>
                                        </p:tgtEl>
                                        <p:attrNameLst>
                                          <p:attrName>style.visibility</p:attrName>
                                        </p:attrNameLst>
                                      </p:cBhvr>
                                      <p:to>
                                        <p:strVal val="visible"/>
                                      </p:to>
                                    </p:set>
                                    <p:anim calcmode="lin" valueType="num">
                                      <p:cBhvr>
                                        <p:cTn id="7" dur="300" fill="hold"/>
                                        <p:tgtEl>
                                          <p:spTgt spid="5"/>
                                        </p:tgtEl>
                                        <p:attrNameLst>
                                          <p:attrName>ppt_w</p:attrName>
                                        </p:attrNameLst>
                                      </p:cBhvr>
                                      <p:tavLst>
                                        <p:tav tm="0">
                                          <p:val>
                                            <p:strVal val="4/3*#ppt_w"/>
                                          </p:val>
                                        </p:tav>
                                        <p:tav tm="100000">
                                          <p:val>
                                            <p:strVal val="#ppt_w"/>
                                          </p:val>
                                        </p:tav>
                                      </p:tavLst>
                                    </p:anim>
                                    <p:anim calcmode="lin" valueType="num">
                                      <p:cBhvr>
                                        <p:cTn id="8" dur="300" fill="hold"/>
                                        <p:tgtEl>
                                          <p:spTgt spid="5"/>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51520" y="1334373"/>
            <a:ext cx="8568952" cy="3785652"/>
          </a:xfrm>
          <a:prstGeom prst="rect">
            <a:avLst/>
          </a:prstGeom>
        </p:spPr>
        <p:txBody>
          <a:bodyPr wrap="square">
            <a:spAutoFit/>
          </a:bodyPr>
          <a:lstStyle/>
          <a:p>
            <a:pPr algn="l">
              <a:buFont typeface="Arial" pitchFamily="34" charset="0"/>
              <a:buChar char="•"/>
            </a:pPr>
            <a:endParaRPr lang="en-US" sz="2400" b="1" dirty="0" smtClean="0">
              <a:solidFill>
                <a:srgbClr val="0066CC"/>
              </a:solidFill>
              <a:latin typeface="Arial" pitchFamily="34" charset="0"/>
            </a:endParaRPr>
          </a:p>
          <a:p>
            <a:pPr algn="l">
              <a:buFont typeface="Arial" pitchFamily="34" charset="0"/>
              <a:buChar char="•"/>
            </a:pPr>
            <a:endParaRPr lang="en-US" sz="2400" b="1" dirty="0" smtClean="0">
              <a:solidFill>
                <a:srgbClr val="0066CC"/>
              </a:solidFill>
              <a:latin typeface="Arial" pitchFamily="34" charset="0"/>
            </a:endParaRPr>
          </a:p>
          <a:p>
            <a:pPr marL="177800" indent="-177800" algn="l">
              <a:buFont typeface="Arial" pitchFamily="34" charset="0"/>
              <a:buChar char="•"/>
            </a:pPr>
            <a:r>
              <a:rPr lang="en-US" sz="2400" b="1" dirty="0" smtClean="0">
                <a:solidFill>
                  <a:srgbClr val="0066CC"/>
                </a:solidFill>
                <a:latin typeface="Arial" pitchFamily="34" charset="0"/>
              </a:rPr>
              <a:t>First release: launch + 22 months (~90% of the sky)</a:t>
            </a:r>
          </a:p>
          <a:p>
            <a:pPr marL="177800" indent="-177800" algn="l">
              <a:buFont typeface="Arial" pitchFamily="34" charset="0"/>
              <a:buChar char="•"/>
            </a:pPr>
            <a:endParaRPr lang="en-US" sz="2400" b="1" dirty="0" smtClean="0">
              <a:solidFill>
                <a:srgbClr val="0066CC"/>
              </a:solidFill>
              <a:latin typeface="Arial" pitchFamily="34" charset="0"/>
            </a:endParaRPr>
          </a:p>
          <a:p>
            <a:pPr lvl="1" indent="-279400" algn="l">
              <a:buFont typeface="Wingdings" pitchFamily="2" charset="2"/>
              <a:buChar char="Ø"/>
            </a:pPr>
            <a:r>
              <a:rPr lang="en-US" sz="2400" dirty="0" smtClean="0">
                <a:solidFill>
                  <a:srgbClr val="0066CC"/>
                </a:solidFill>
                <a:latin typeface="Arial" pitchFamily="34" charset="0"/>
              </a:rPr>
              <a:t>Positions (</a:t>
            </a:r>
            <a:r>
              <a:rPr lang="el-GR" sz="2400" dirty="0" smtClean="0">
                <a:solidFill>
                  <a:srgbClr val="0066CC"/>
                </a:solidFill>
                <a:latin typeface="Arial" pitchFamily="34" charset="0"/>
              </a:rPr>
              <a:t>α</a:t>
            </a:r>
            <a:r>
              <a:rPr lang="es-ES" sz="2400" dirty="0" smtClean="0">
                <a:solidFill>
                  <a:srgbClr val="0066CC"/>
                </a:solidFill>
                <a:latin typeface="Arial" pitchFamily="34" charset="0"/>
              </a:rPr>
              <a:t>,</a:t>
            </a:r>
            <a:r>
              <a:rPr lang="el-GR" sz="2400" dirty="0" smtClean="0">
                <a:solidFill>
                  <a:srgbClr val="0066CC"/>
                </a:solidFill>
                <a:latin typeface="Arial" pitchFamily="34" charset="0"/>
                <a:sym typeface="Symbol"/>
              </a:rPr>
              <a:t></a:t>
            </a:r>
            <a:r>
              <a:rPr lang="en-US" sz="2400" dirty="0" smtClean="0">
                <a:solidFill>
                  <a:srgbClr val="0066CC"/>
                </a:solidFill>
                <a:latin typeface="Arial" pitchFamily="34" charset="0"/>
              </a:rPr>
              <a:t>) and G magnitudes for all stars where the formal errors on the position are acceptable. The catalogue will be for the mean epoch 1 of observation and only for sources exhibiting single star </a:t>
            </a:r>
            <a:r>
              <a:rPr lang="en-US" sz="2400" dirty="0" err="1" smtClean="0">
                <a:solidFill>
                  <a:srgbClr val="0066CC"/>
                </a:solidFill>
                <a:latin typeface="Arial" pitchFamily="34" charset="0"/>
              </a:rPr>
              <a:t>behaviour</a:t>
            </a:r>
            <a:endParaRPr lang="en-US" sz="2400" dirty="0" smtClean="0">
              <a:solidFill>
                <a:srgbClr val="0066CC"/>
              </a:solidFill>
              <a:latin typeface="Arial" pitchFamily="34" charset="0"/>
            </a:endParaRPr>
          </a:p>
          <a:p>
            <a:pPr lvl="1" indent="-279400" algn="l">
              <a:buFont typeface="Wingdings" pitchFamily="2" charset="2"/>
              <a:buChar char="Ø"/>
            </a:pPr>
            <a:r>
              <a:rPr lang="es-ES" sz="2400" dirty="0" err="1" smtClean="0">
                <a:solidFill>
                  <a:srgbClr val="0066CC"/>
                </a:solidFill>
                <a:latin typeface="Arial" pitchFamily="34" charset="0"/>
              </a:rPr>
              <a:t>The</a:t>
            </a:r>
            <a:r>
              <a:rPr lang="es-ES" sz="2400" dirty="0" smtClean="0">
                <a:solidFill>
                  <a:srgbClr val="0066CC"/>
                </a:solidFill>
                <a:latin typeface="Arial" pitchFamily="34" charset="0"/>
              </a:rPr>
              <a:t> </a:t>
            </a:r>
            <a:r>
              <a:rPr lang="es-ES" sz="2400" dirty="0" err="1" smtClean="0">
                <a:solidFill>
                  <a:srgbClr val="0066CC"/>
                </a:solidFill>
                <a:latin typeface="Arial" pitchFamily="34" charset="0"/>
              </a:rPr>
              <a:t>Hundred</a:t>
            </a:r>
            <a:r>
              <a:rPr lang="es-ES" sz="2400" dirty="0" smtClean="0">
                <a:solidFill>
                  <a:srgbClr val="0066CC"/>
                </a:solidFill>
                <a:latin typeface="Arial" pitchFamily="34" charset="0"/>
              </a:rPr>
              <a:t> </a:t>
            </a:r>
            <a:r>
              <a:rPr lang="en-US" sz="2400" dirty="0" smtClean="0">
                <a:solidFill>
                  <a:srgbClr val="0066CC"/>
                </a:solidFill>
                <a:latin typeface="Arial" pitchFamily="34" charset="0"/>
              </a:rPr>
              <a:t>Thousand Proper Motions (HTPM) catalogue based on the </a:t>
            </a:r>
            <a:r>
              <a:rPr lang="en-US" sz="2400" dirty="0" err="1" smtClean="0">
                <a:solidFill>
                  <a:srgbClr val="0066CC"/>
                </a:solidFill>
                <a:latin typeface="Arial" pitchFamily="34" charset="0"/>
              </a:rPr>
              <a:t>Hipparcos</a:t>
            </a:r>
            <a:r>
              <a:rPr lang="en-US" sz="2400" dirty="0" smtClean="0">
                <a:solidFill>
                  <a:srgbClr val="0066CC"/>
                </a:solidFill>
                <a:latin typeface="Arial" pitchFamily="34" charset="0"/>
              </a:rPr>
              <a:t> stars</a:t>
            </a:r>
            <a:endParaRPr lang="es-ES" sz="2400" dirty="0" smtClean="0">
              <a:solidFill>
                <a:srgbClr val="0066CC"/>
              </a:solidFill>
              <a:latin typeface="Arial" pitchFamily="34" charset="0"/>
            </a:endParaRPr>
          </a:p>
        </p:txBody>
      </p:sp>
      <p:sp>
        <p:nvSpPr>
          <p:cNvPr id="5" name="Text Box 5"/>
          <p:cNvSpPr txBox="1">
            <a:spLocks noChangeArrowheads="1"/>
          </p:cNvSpPr>
          <p:nvPr/>
        </p:nvSpPr>
        <p:spPr bwMode="auto">
          <a:xfrm>
            <a:off x="107950" y="909539"/>
            <a:ext cx="9072563" cy="503237"/>
          </a:xfrm>
          <a:prstGeom prst="rect">
            <a:avLst/>
          </a:prstGeom>
          <a:noFill/>
          <a:ln w="9525">
            <a:noFill/>
            <a:miter lim="800000"/>
            <a:headEnd/>
            <a:tailEnd/>
          </a:ln>
        </p:spPr>
        <p:txBody>
          <a:bodyPr>
            <a:spAutoFit/>
          </a:bodyPr>
          <a:lstStyle/>
          <a:p>
            <a:pPr algn="l">
              <a:lnSpc>
                <a:spcPct val="90000"/>
              </a:lnSpc>
            </a:pPr>
            <a:r>
              <a:rPr lang="en-US" sz="3000" b="1" i="1" dirty="0" smtClean="0">
                <a:solidFill>
                  <a:schemeClr val="hlink"/>
                </a:solidFill>
                <a:latin typeface="Arial Black" pitchFamily="34" charset="0"/>
              </a:rPr>
              <a:t>Proposed data releases</a:t>
            </a:r>
            <a:endParaRPr lang="en-US" sz="2400" b="1" i="1" dirty="0">
              <a:latin typeface="Arial Narrow" pitchFamily="34" charset="0"/>
            </a:endParaRPr>
          </a:p>
        </p:txBody>
      </p:sp>
      <p:sp>
        <p:nvSpPr>
          <p:cNvPr id="6" name="5 CuadroTexto"/>
          <p:cNvSpPr txBox="1"/>
          <p:nvPr/>
        </p:nvSpPr>
        <p:spPr>
          <a:xfrm rot="1117235">
            <a:off x="6918956" y="4960510"/>
            <a:ext cx="1560042" cy="523220"/>
          </a:xfrm>
          <a:prstGeom prst="rect">
            <a:avLst/>
          </a:prstGeom>
          <a:noFill/>
        </p:spPr>
        <p:txBody>
          <a:bodyPr wrap="none" rtlCol="0">
            <a:spAutoFit/>
          </a:bodyPr>
          <a:lstStyle/>
          <a:p>
            <a:r>
              <a:rPr lang="es-ES" dirty="0" smtClean="0">
                <a:solidFill>
                  <a:srgbClr val="FF0000"/>
                </a:solidFill>
              </a:rPr>
              <a:t>GENIUS</a:t>
            </a:r>
            <a:endParaRPr lang="es-E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wd">
                                    <p:tmPct val="100000"/>
                                  </p:iterate>
                                  <p:childTnLst>
                                    <p:set>
                                      <p:cBhvr>
                                        <p:cTn id="6" dur="1" fill="hold">
                                          <p:stCondLst>
                                            <p:cond delay="0"/>
                                          </p:stCondLst>
                                        </p:cTn>
                                        <p:tgtEl>
                                          <p:spTgt spid="5"/>
                                        </p:tgtEl>
                                        <p:attrNameLst>
                                          <p:attrName>style.visibility</p:attrName>
                                        </p:attrNameLst>
                                      </p:cBhvr>
                                      <p:to>
                                        <p:strVal val="visible"/>
                                      </p:to>
                                    </p:set>
                                    <p:anim calcmode="lin" valueType="num">
                                      <p:cBhvr>
                                        <p:cTn id="7" dur="300" fill="hold"/>
                                        <p:tgtEl>
                                          <p:spTgt spid="5"/>
                                        </p:tgtEl>
                                        <p:attrNameLst>
                                          <p:attrName>ppt_w</p:attrName>
                                        </p:attrNameLst>
                                      </p:cBhvr>
                                      <p:tavLst>
                                        <p:tav tm="0">
                                          <p:val>
                                            <p:strVal val="4/3*#ppt_w"/>
                                          </p:val>
                                        </p:tav>
                                        <p:tav tm="100000">
                                          <p:val>
                                            <p:strVal val="#ppt_w"/>
                                          </p:val>
                                        </p:tav>
                                      </p:tavLst>
                                    </p:anim>
                                    <p:anim calcmode="lin" valueType="num">
                                      <p:cBhvr>
                                        <p:cTn id="8" dur="300" fill="hold"/>
                                        <p:tgtEl>
                                          <p:spTgt spid="5"/>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51520" y="1052736"/>
            <a:ext cx="8568952" cy="4524315"/>
          </a:xfrm>
          <a:prstGeom prst="rect">
            <a:avLst/>
          </a:prstGeom>
        </p:spPr>
        <p:txBody>
          <a:bodyPr wrap="square">
            <a:spAutoFit/>
          </a:bodyPr>
          <a:lstStyle/>
          <a:p>
            <a:pPr marL="177800" indent="-177800" algn="l">
              <a:buFont typeface="Arial" pitchFamily="34" charset="0"/>
              <a:buChar char="•"/>
            </a:pPr>
            <a:r>
              <a:rPr lang="en-US" sz="2400" b="1" dirty="0" smtClean="0">
                <a:solidFill>
                  <a:srgbClr val="0066CC"/>
                </a:solidFill>
                <a:latin typeface="Arial" pitchFamily="34" charset="0"/>
              </a:rPr>
              <a:t>Second release: launch + 28 months  (~90% of the sky)</a:t>
            </a:r>
          </a:p>
          <a:p>
            <a:pPr marL="177800" indent="-177800" algn="l">
              <a:buFont typeface="Arial" pitchFamily="34" charset="0"/>
              <a:buChar char="•"/>
            </a:pPr>
            <a:endParaRPr lang="en-US" sz="2400" b="1" dirty="0" smtClean="0">
              <a:solidFill>
                <a:srgbClr val="0066CC"/>
              </a:solidFill>
              <a:latin typeface="Arial" pitchFamily="34" charset="0"/>
            </a:endParaRPr>
          </a:p>
          <a:p>
            <a:pPr lvl="1" indent="-279400" algn="l">
              <a:buFont typeface="Wingdings" pitchFamily="2" charset="2"/>
              <a:buChar char="Ø"/>
            </a:pPr>
            <a:r>
              <a:rPr lang="en-US" sz="2000" dirty="0" smtClean="0">
                <a:solidFill>
                  <a:srgbClr val="0066CC"/>
                </a:solidFill>
                <a:latin typeface="Arial" pitchFamily="34" charset="0"/>
              </a:rPr>
              <a:t>Positions (</a:t>
            </a:r>
            <a:r>
              <a:rPr lang="el-GR" sz="2000" dirty="0" smtClean="0">
                <a:solidFill>
                  <a:srgbClr val="0066CC"/>
                </a:solidFill>
                <a:latin typeface="Arial" pitchFamily="34" charset="0"/>
              </a:rPr>
              <a:t>α</a:t>
            </a:r>
            <a:r>
              <a:rPr lang="es-ES" sz="2000" dirty="0" smtClean="0">
                <a:solidFill>
                  <a:srgbClr val="0066CC"/>
                </a:solidFill>
                <a:latin typeface="Arial" pitchFamily="34" charset="0"/>
              </a:rPr>
              <a:t>,</a:t>
            </a:r>
            <a:r>
              <a:rPr lang="el-GR" sz="2000" dirty="0" smtClean="0">
                <a:solidFill>
                  <a:srgbClr val="0066CC"/>
                </a:solidFill>
                <a:latin typeface="Arial" pitchFamily="34" charset="0"/>
                <a:sym typeface="Symbol"/>
              </a:rPr>
              <a:t></a:t>
            </a:r>
            <a:r>
              <a:rPr lang="en-US" sz="2000" dirty="0" smtClean="0">
                <a:solidFill>
                  <a:srgbClr val="0066CC"/>
                </a:solidFill>
                <a:latin typeface="Arial" pitchFamily="34" charset="0"/>
              </a:rPr>
              <a:t>) with five-parameter solution where available, and G magnitudes for all stars where the formal errors on the position are acceptable. The catalogue will be for the mean epoch 1 of observation and only for sources exhibiting single star </a:t>
            </a:r>
            <a:r>
              <a:rPr lang="en-US" sz="2000" dirty="0" err="1" smtClean="0">
                <a:solidFill>
                  <a:srgbClr val="0066CC"/>
                </a:solidFill>
                <a:latin typeface="Arial" pitchFamily="34" charset="0"/>
              </a:rPr>
              <a:t>behaviour</a:t>
            </a:r>
            <a:endParaRPr lang="en-US" sz="2000" dirty="0" smtClean="0">
              <a:solidFill>
                <a:srgbClr val="0066CC"/>
              </a:solidFill>
              <a:latin typeface="Arial" pitchFamily="34" charset="0"/>
            </a:endParaRPr>
          </a:p>
          <a:p>
            <a:pPr lvl="1" indent="-279400" algn="l">
              <a:buFont typeface="Wingdings" pitchFamily="2" charset="2"/>
              <a:buChar char="Ø"/>
            </a:pPr>
            <a:r>
              <a:rPr lang="en-US" sz="2000" dirty="0" smtClean="0">
                <a:solidFill>
                  <a:srgbClr val="0066CC"/>
                </a:solidFill>
                <a:latin typeface="Arial" pitchFamily="34" charset="0"/>
              </a:rPr>
              <a:t>Integrated photometry BP/RP, with appropriate error estimates for sources where basic astrophysical parameter estimation has been verified (such parameters </a:t>
            </a:r>
            <a:r>
              <a:rPr lang="es-ES" sz="2000" dirty="0" err="1" smtClean="0">
                <a:solidFill>
                  <a:srgbClr val="0066CC"/>
                </a:solidFill>
                <a:latin typeface="Arial" pitchFamily="34" charset="0"/>
              </a:rPr>
              <a:t>would</a:t>
            </a:r>
            <a:r>
              <a:rPr lang="es-ES" sz="2000" dirty="0" smtClean="0">
                <a:solidFill>
                  <a:srgbClr val="0066CC"/>
                </a:solidFill>
                <a:latin typeface="Arial" pitchFamily="34" charset="0"/>
              </a:rPr>
              <a:t> </a:t>
            </a:r>
            <a:r>
              <a:rPr lang="es-ES" sz="2000" dirty="0" err="1" smtClean="0">
                <a:solidFill>
                  <a:srgbClr val="0066CC"/>
                </a:solidFill>
                <a:latin typeface="Arial" pitchFamily="34" charset="0"/>
              </a:rPr>
              <a:t>also</a:t>
            </a:r>
            <a:r>
              <a:rPr lang="es-ES" sz="2000" dirty="0" smtClean="0">
                <a:solidFill>
                  <a:srgbClr val="0066CC"/>
                </a:solidFill>
                <a:latin typeface="Arial" pitchFamily="34" charset="0"/>
              </a:rPr>
              <a:t> </a:t>
            </a:r>
            <a:r>
              <a:rPr lang="es-ES" sz="2000" dirty="0" err="1" smtClean="0">
                <a:solidFill>
                  <a:srgbClr val="0066CC"/>
                </a:solidFill>
                <a:latin typeface="Arial" pitchFamily="34" charset="0"/>
              </a:rPr>
              <a:t>be</a:t>
            </a:r>
            <a:r>
              <a:rPr lang="es-ES" sz="2000" dirty="0" smtClean="0">
                <a:solidFill>
                  <a:srgbClr val="0066CC"/>
                </a:solidFill>
                <a:latin typeface="Arial" pitchFamily="34" charset="0"/>
              </a:rPr>
              <a:t> </a:t>
            </a:r>
            <a:r>
              <a:rPr lang="es-ES" sz="2000" dirty="0" err="1" smtClean="0">
                <a:solidFill>
                  <a:srgbClr val="0066CC"/>
                </a:solidFill>
                <a:latin typeface="Arial" pitchFamily="34" charset="0"/>
              </a:rPr>
              <a:t>released</a:t>
            </a:r>
            <a:r>
              <a:rPr lang="es-ES" sz="2000" dirty="0" smtClean="0">
                <a:solidFill>
                  <a:srgbClr val="0066CC"/>
                </a:solidFill>
                <a:latin typeface="Arial" pitchFamily="34" charset="0"/>
              </a:rPr>
              <a:t>).</a:t>
            </a:r>
          </a:p>
          <a:p>
            <a:pPr lvl="1" indent="-279400" algn="l">
              <a:buFont typeface="Wingdings" pitchFamily="2" charset="2"/>
              <a:buChar char="Ø"/>
            </a:pPr>
            <a:r>
              <a:rPr lang="en-US" sz="2000" dirty="0" smtClean="0">
                <a:solidFill>
                  <a:srgbClr val="0066CC"/>
                </a:solidFill>
                <a:latin typeface="Arial" pitchFamily="34" charset="0"/>
              </a:rPr>
              <a:t>Mean radial velocities for stars in the catalogue which do not exhibit any deviation from a constant radial velocity, and for which, in the absence of atmospheric parameter estimates, an appropriate synthetic template could be selected. These will be based on single epoch radial velocity determination hence </a:t>
            </a:r>
            <a:r>
              <a:rPr lang="es-ES" sz="2000" dirty="0" err="1" smtClean="0">
                <a:solidFill>
                  <a:srgbClr val="0066CC"/>
                </a:solidFill>
                <a:latin typeface="Arial" pitchFamily="34" charset="0"/>
              </a:rPr>
              <a:t>probably</a:t>
            </a:r>
            <a:r>
              <a:rPr lang="es-ES" sz="2000" dirty="0" smtClean="0">
                <a:solidFill>
                  <a:srgbClr val="0066CC"/>
                </a:solidFill>
                <a:latin typeface="Arial" pitchFamily="34" charset="0"/>
              </a:rPr>
              <a:t> </a:t>
            </a:r>
            <a:r>
              <a:rPr lang="es-ES" sz="2000" dirty="0" err="1" smtClean="0">
                <a:solidFill>
                  <a:srgbClr val="0066CC"/>
                </a:solidFill>
                <a:latin typeface="Arial" pitchFamily="34" charset="0"/>
              </a:rPr>
              <a:t>only</a:t>
            </a:r>
            <a:r>
              <a:rPr lang="es-ES" sz="2000" dirty="0" smtClean="0">
                <a:solidFill>
                  <a:srgbClr val="0066CC"/>
                </a:solidFill>
                <a:latin typeface="Arial" pitchFamily="34" charset="0"/>
              </a:rPr>
              <a:t> </a:t>
            </a:r>
            <a:r>
              <a:rPr lang="es-ES" sz="2000" dirty="0" err="1" smtClean="0">
                <a:solidFill>
                  <a:srgbClr val="0066CC"/>
                </a:solidFill>
                <a:latin typeface="Arial" pitchFamily="34" charset="0"/>
              </a:rPr>
              <a:t>bright</a:t>
            </a:r>
            <a:r>
              <a:rPr lang="es-ES" sz="2000" dirty="0" smtClean="0">
                <a:solidFill>
                  <a:srgbClr val="0066CC"/>
                </a:solidFill>
                <a:latin typeface="Arial" pitchFamily="34" charset="0"/>
              </a:rPr>
              <a:t> </a:t>
            </a:r>
            <a:r>
              <a:rPr lang="es-ES" sz="2000" dirty="0" err="1" smtClean="0">
                <a:solidFill>
                  <a:srgbClr val="0066CC"/>
                </a:solidFill>
                <a:latin typeface="Arial" pitchFamily="34" charset="0"/>
              </a:rPr>
              <a:t>stars</a:t>
            </a:r>
            <a:r>
              <a:rPr lang="es-ES" sz="2000" dirty="0" smtClean="0">
                <a:solidFill>
                  <a:srgbClr val="0066CC"/>
                </a:solidFill>
                <a:latin typeface="Arial" pitchFamily="34" charset="0"/>
              </a:rPr>
              <a:t>.</a:t>
            </a:r>
          </a:p>
        </p:txBody>
      </p:sp>
      <p:sp>
        <p:nvSpPr>
          <p:cNvPr id="3" name="2 CuadroTexto"/>
          <p:cNvSpPr txBox="1"/>
          <p:nvPr/>
        </p:nvSpPr>
        <p:spPr>
          <a:xfrm rot="1117235">
            <a:off x="6846949" y="5824606"/>
            <a:ext cx="1560042" cy="523220"/>
          </a:xfrm>
          <a:prstGeom prst="rect">
            <a:avLst/>
          </a:prstGeom>
          <a:noFill/>
        </p:spPr>
        <p:txBody>
          <a:bodyPr wrap="none" rtlCol="0">
            <a:spAutoFit/>
          </a:bodyPr>
          <a:lstStyle/>
          <a:p>
            <a:r>
              <a:rPr lang="es-ES" dirty="0" smtClean="0">
                <a:solidFill>
                  <a:srgbClr val="FF0000"/>
                </a:solidFill>
              </a:rPr>
              <a:t>GENIUS</a:t>
            </a:r>
            <a:endParaRPr lang="es-ES" dirty="0">
              <a:solidFill>
                <a:srgbClr val="FF00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51520" y="183406"/>
            <a:ext cx="8568952" cy="5693866"/>
          </a:xfrm>
          <a:prstGeom prst="rect">
            <a:avLst/>
          </a:prstGeom>
        </p:spPr>
        <p:txBody>
          <a:bodyPr wrap="square">
            <a:spAutoFit/>
          </a:bodyPr>
          <a:lstStyle/>
          <a:p>
            <a:pPr marL="177800" indent="-177800" algn="l">
              <a:buFont typeface="Arial" pitchFamily="34" charset="0"/>
              <a:buChar char="•"/>
            </a:pPr>
            <a:r>
              <a:rPr lang="en-US" sz="2400" b="1" dirty="0" smtClean="0">
                <a:solidFill>
                  <a:srgbClr val="0066CC"/>
                </a:solidFill>
                <a:latin typeface="Arial" pitchFamily="34" charset="0"/>
              </a:rPr>
              <a:t>Third release: launch + 40 months  (~90% of the sky)</a:t>
            </a:r>
          </a:p>
          <a:p>
            <a:pPr marL="177800" indent="-177800" algn="l">
              <a:buFont typeface="Arial" pitchFamily="34" charset="0"/>
              <a:buChar char="•"/>
            </a:pPr>
            <a:endParaRPr lang="en-US" sz="2000" dirty="0" smtClean="0">
              <a:solidFill>
                <a:srgbClr val="0066CC"/>
              </a:solidFill>
              <a:latin typeface="Arial" pitchFamily="34" charset="0"/>
            </a:endParaRPr>
          </a:p>
          <a:p>
            <a:pPr marL="635000" lvl="1" indent="-279400" algn="l">
              <a:buFont typeface="Wingdings" pitchFamily="2" charset="2"/>
              <a:buChar char="Ø"/>
            </a:pPr>
            <a:r>
              <a:rPr lang="en-US" sz="2000" dirty="0" smtClean="0">
                <a:solidFill>
                  <a:srgbClr val="0066CC"/>
                </a:solidFill>
                <a:latin typeface="Arial" pitchFamily="34" charset="0"/>
              </a:rPr>
              <a:t>Five parameter </a:t>
            </a:r>
            <a:r>
              <a:rPr lang="en-US" sz="2000" dirty="0" err="1" smtClean="0">
                <a:solidFill>
                  <a:srgbClr val="0066CC"/>
                </a:solidFill>
                <a:latin typeface="Arial" pitchFamily="34" charset="0"/>
              </a:rPr>
              <a:t>astrometric</a:t>
            </a:r>
            <a:r>
              <a:rPr lang="en-US" sz="2000" dirty="0" smtClean="0">
                <a:solidFill>
                  <a:srgbClr val="0066CC"/>
                </a:solidFill>
                <a:latin typeface="Arial" pitchFamily="34" charset="0"/>
              </a:rPr>
              <a:t> solution with appropriate error estimates for at least 90% of the sky for bona fide single stars. </a:t>
            </a:r>
          </a:p>
          <a:p>
            <a:pPr marL="635000" lvl="1" indent="-279400" algn="l">
              <a:buFont typeface="Wingdings" pitchFamily="2" charset="2"/>
              <a:buChar char="Ø"/>
            </a:pPr>
            <a:r>
              <a:rPr lang="en-US" sz="2000" dirty="0" smtClean="0">
                <a:solidFill>
                  <a:srgbClr val="0066CC"/>
                </a:solidFill>
                <a:latin typeface="Arial" pitchFamily="34" charset="0"/>
              </a:rPr>
              <a:t>Orbital solutions (including the 5-parameter </a:t>
            </a:r>
            <a:r>
              <a:rPr lang="en-US" sz="2000" dirty="0" err="1" smtClean="0">
                <a:solidFill>
                  <a:srgbClr val="0066CC"/>
                </a:solidFill>
                <a:latin typeface="Arial" pitchFamily="34" charset="0"/>
              </a:rPr>
              <a:t>astrometric</a:t>
            </a:r>
            <a:r>
              <a:rPr lang="en-US" sz="2000" dirty="0" smtClean="0">
                <a:solidFill>
                  <a:srgbClr val="0066CC"/>
                </a:solidFill>
                <a:latin typeface="Arial" pitchFamily="34" charset="0"/>
              </a:rPr>
              <a:t> term) for periods between 2 months and 75% of the observation duration </a:t>
            </a:r>
          </a:p>
          <a:p>
            <a:pPr marL="635000" lvl="1" indent="-279400" algn="l">
              <a:buFont typeface="Wingdings" pitchFamily="2" charset="2"/>
              <a:buChar char="Ø"/>
            </a:pPr>
            <a:r>
              <a:rPr lang="en-US" sz="2000" dirty="0" smtClean="0">
                <a:solidFill>
                  <a:srgbClr val="0066CC"/>
                </a:solidFill>
                <a:latin typeface="Arial" pitchFamily="34" charset="0"/>
              </a:rPr>
              <a:t>Integrated photometry BP/RP with appropriate errors</a:t>
            </a:r>
          </a:p>
          <a:p>
            <a:pPr marL="635000" lvl="1" indent="-279400" algn="l">
              <a:buFont typeface="Wingdings" pitchFamily="2" charset="2"/>
              <a:buChar char="Ø"/>
            </a:pPr>
            <a:r>
              <a:rPr lang="en-US" sz="2000" dirty="0" smtClean="0">
                <a:solidFill>
                  <a:srgbClr val="0066CC"/>
                </a:solidFill>
                <a:latin typeface="Arial" pitchFamily="34" charset="0"/>
              </a:rPr>
              <a:t> </a:t>
            </a:r>
            <a:r>
              <a:rPr lang="en-US" sz="2000" dirty="0" err="1" smtClean="0">
                <a:solidFill>
                  <a:srgbClr val="0066CC"/>
                </a:solidFill>
                <a:latin typeface="Arial" pitchFamily="34" charset="0"/>
              </a:rPr>
              <a:t>Spectrophotometry</a:t>
            </a:r>
            <a:r>
              <a:rPr lang="en-US" sz="2000" dirty="0" smtClean="0">
                <a:solidFill>
                  <a:srgbClr val="0066CC"/>
                </a:solidFill>
                <a:latin typeface="Arial" pitchFamily="34" charset="0"/>
              </a:rPr>
              <a:t> from BP/RP for sources for which astrophysical parameters are</a:t>
            </a:r>
            <a:r>
              <a:rPr lang="es-ES" sz="2000" dirty="0" err="1" smtClean="0">
                <a:solidFill>
                  <a:srgbClr val="0066CC"/>
                </a:solidFill>
                <a:latin typeface="Arial" pitchFamily="34" charset="0"/>
              </a:rPr>
              <a:t>simultaneously</a:t>
            </a:r>
            <a:r>
              <a:rPr lang="es-ES" sz="2000" dirty="0" smtClean="0">
                <a:solidFill>
                  <a:srgbClr val="0066CC"/>
                </a:solidFill>
                <a:latin typeface="Arial" pitchFamily="34" charset="0"/>
              </a:rPr>
              <a:t> </a:t>
            </a:r>
            <a:r>
              <a:rPr lang="es-ES" sz="2000" dirty="0" err="1" smtClean="0">
                <a:solidFill>
                  <a:srgbClr val="0066CC"/>
                </a:solidFill>
                <a:latin typeface="Arial" pitchFamily="34" charset="0"/>
              </a:rPr>
              <a:t>released</a:t>
            </a:r>
            <a:endParaRPr lang="es-ES" sz="2000" dirty="0" smtClean="0">
              <a:solidFill>
                <a:srgbClr val="0066CC"/>
              </a:solidFill>
              <a:latin typeface="Arial" pitchFamily="34" charset="0"/>
            </a:endParaRPr>
          </a:p>
          <a:p>
            <a:pPr marL="635000" lvl="1" indent="-279400" algn="l">
              <a:buFont typeface="Wingdings" pitchFamily="2" charset="2"/>
              <a:buChar char="Ø"/>
            </a:pPr>
            <a:r>
              <a:rPr lang="es-ES" sz="2000" dirty="0" err="1" smtClean="0">
                <a:solidFill>
                  <a:srgbClr val="0066CC"/>
                </a:solidFill>
                <a:latin typeface="Arial" pitchFamily="34" charset="0"/>
              </a:rPr>
              <a:t>Source</a:t>
            </a:r>
            <a:r>
              <a:rPr lang="es-ES" sz="2000" dirty="0" smtClean="0">
                <a:solidFill>
                  <a:srgbClr val="0066CC"/>
                </a:solidFill>
                <a:latin typeface="Arial" pitchFamily="34" charset="0"/>
              </a:rPr>
              <a:t> </a:t>
            </a:r>
            <a:r>
              <a:rPr lang="es-ES" sz="2000" dirty="0" err="1" smtClean="0">
                <a:solidFill>
                  <a:srgbClr val="0066CC"/>
                </a:solidFill>
                <a:latin typeface="Arial" pitchFamily="34" charset="0"/>
              </a:rPr>
              <a:t>classifications</a:t>
            </a:r>
            <a:r>
              <a:rPr lang="es-ES" sz="2000" dirty="0" smtClean="0">
                <a:solidFill>
                  <a:srgbClr val="0066CC"/>
                </a:solidFill>
                <a:latin typeface="Arial" pitchFamily="34" charset="0"/>
              </a:rPr>
              <a:t> (</a:t>
            </a:r>
            <a:r>
              <a:rPr lang="es-ES" sz="2000" dirty="0" err="1" smtClean="0">
                <a:solidFill>
                  <a:srgbClr val="0066CC"/>
                </a:solidFill>
                <a:latin typeface="Arial" pitchFamily="34" charset="0"/>
              </a:rPr>
              <a:t>probabilities</a:t>
            </a:r>
            <a:r>
              <a:rPr lang="es-ES" sz="2000" dirty="0" smtClean="0">
                <a:solidFill>
                  <a:srgbClr val="0066CC"/>
                </a:solidFill>
                <a:latin typeface="Arial" pitchFamily="34" charset="0"/>
              </a:rPr>
              <a:t>) plus </a:t>
            </a:r>
            <a:r>
              <a:rPr lang="es-ES" sz="2000" dirty="0" err="1" smtClean="0">
                <a:solidFill>
                  <a:srgbClr val="0066CC"/>
                </a:solidFill>
                <a:latin typeface="Arial" pitchFamily="34" charset="0"/>
              </a:rPr>
              <a:t>stellar</a:t>
            </a:r>
            <a:r>
              <a:rPr lang="es-ES" sz="2000" dirty="0" smtClean="0">
                <a:solidFill>
                  <a:srgbClr val="0066CC"/>
                </a:solidFill>
                <a:latin typeface="Arial" pitchFamily="34" charset="0"/>
              </a:rPr>
              <a:t> </a:t>
            </a:r>
            <a:r>
              <a:rPr lang="es-ES" sz="2000" dirty="0" err="1" smtClean="0">
                <a:solidFill>
                  <a:srgbClr val="0066CC"/>
                </a:solidFill>
                <a:latin typeface="Arial" pitchFamily="34" charset="0"/>
              </a:rPr>
              <a:t>effective</a:t>
            </a:r>
            <a:r>
              <a:rPr lang="es-ES" sz="2000" dirty="0" smtClean="0">
                <a:solidFill>
                  <a:srgbClr val="0066CC"/>
                </a:solidFill>
                <a:latin typeface="Arial" pitchFamily="34" charset="0"/>
              </a:rPr>
              <a:t> </a:t>
            </a:r>
            <a:r>
              <a:rPr lang="es-ES" sz="2000" dirty="0" err="1" smtClean="0">
                <a:solidFill>
                  <a:srgbClr val="0066CC"/>
                </a:solidFill>
                <a:latin typeface="Arial" pitchFamily="34" charset="0"/>
              </a:rPr>
              <a:t>temperatures</a:t>
            </a:r>
            <a:r>
              <a:rPr lang="es-ES" sz="2000" dirty="0" smtClean="0">
                <a:solidFill>
                  <a:srgbClr val="0066CC"/>
                </a:solidFill>
                <a:latin typeface="Arial" pitchFamily="34" charset="0"/>
              </a:rPr>
              <a:t> and line-of-</a:t>
            </a:r>
            <a:r>
              <a:rPr lang="es-ES" sz="2000" dirty="0" err="1" smtClean="0">
                <a:solidFill>
                  <a:srgbClr val="0066CC"/>
                </a:solidFill>
                <a:latin typeface="Arial" pitchFamily="34" charset="0"/>
              </a:rPr>
              <a:t>sight</a:t>
            </a:r>
            <a:r>
              <a:rPr lang="es-ES" sz="2000" dirty="0" smtClean="0">
                <a:solidFill>
                  <a:srgbClr val="0066CC"/>
                </a:solidFill>
                <a:latin typeface="Arial" pitchFamily="34" charset="0"/>
              </a:rPr>
              <a:t> </a:t>
            </a:r>
            <a:r>
              <a:rPr lang="en-US" sz="2000" dirty="0" smtClean="0">
                <a:solidFill>
                  <a:srgbClr val="0066CC"/>
                </a:solidFill>
                <a:latin typeface="Arial" pitchFamily="34" charset="0"/>
              </a:rPr>
              <a:t>extinctions based on BP/RP and  astrometry for stars with sufficiently high quality data (expected to be most stars). </a:t>
            </a:r>
          </a:p>
          <a:p>
            <a:pPr marL="635000" lvl="1" indent="-279400" algn="l">
              <a:buFont typeface="Wingdings" pitchFamily="2" charset="2"/>
              <a:buChar char="Ø"/>
            </a:pPr>
            <a:r>
              <a:rPr lang="en-US" sz="2000" dirty="0" smtClean="0">
                <a:solidFill>
                  <a:srgbClr val="0066CC"/>
                </a:solidFill>
                <a:latin typeface="Arial" pitchFamily="34" charset="0"/>
              </a:rPr>
              <a:t>Mean RVS spectra for sources where single epoch spectra are usable and astrophysical parameters are simultaneously released. </a:t>
            </a:r>
          </a:p>
          <a:p>
            <a:pPr marL="635000" lvl="1" indent="-279400" algn="l">
              <a:buFont typeface="Wingdings" pitchFamily="2" charset="2"/>
              <a:buChar char="Ø"/>
            </a:pPr>
            <a:r>
              <a:rPr lang="en-US" sz="2000" dirty="0" smtClean="0">
                <a:solidFill>
                  <a:srgbClr val="0066CC"/>
                </a:solidFill>
                <a:latin typeface="Arial" pitchFamily="34" charset="0"/>
              </a:rPr>
              <a:t> Mean radial velocities for those stars in the catalogue that do not exhibit any deviation from a constant radial velocity and for which astrophysical </a:t>
            </a:r>
            <a:r>
              <a:rPr lang="es-ES" sz="2000" dirty="0" err="1" smtClean="0">
                <a:solidFill>
                  <a:srgbClr val="0066CC"/>
                </a:solidFill>
                <a:latin typeface="Arial" pitchFamily="34" charset="0"/>
              </a:rPr>
              <a:t>parameter</a:t>
            </a:r>
            <a:r>
              <a:rPr lang="es-ES" sz="2000" dirty="0" smtClean="0">
                <a:solidFill>
                  <a:srgbClr val="0066CC"/>
                </a:solidFill>
                <a:latin typeface="Arial" pitchFamily="34" charset="0"/>
              </a:rPr>
              <a:t> </a:t>
            </a:r>
            <a:r>
              <a:rPr lang="es-ES" sz="2000" dirty="0" err="1" smtClean="0">
                <a:solidFill>
                  <a:srgbClr val="0066CC"/>
                </a:solidFill>
                <a:latin typeface="Arial" pitchFamily="34" charset="0"/>
              </a:rPr>
              <a:t>estimates</a:t>
            </a:r>
            <a:r>
              <a:rPr lang="es-ES" sz="2000" dirty="0" smtClean="0">
                <a:solidFill>
                  <a:srgbClr val="0066CC"/>
                </a:solidFill>
                <a:latin typeface="Arial" pitchFamily="34" charset="0"/>
              </a:rPr>
              <a:t> are </a:t>
            </a:r>
            <a:r>
              <a:rPr lang="es-ES" sz="2000" dirty="0" err="1" smtClean="0">
                <a:solidFill>
                  <a:srgbClr val="0066CC"/>
                </a:solidFill>
                <a:latin typeface="Arial" pitchFamily="34" charset="0"/>
              </a:rPr>
              <a:t>available</a:t>
            </a:r>
            <a:r>
              <a:rPr lang="es-ES" sz="2000" dirty="0" smtClean="0">
                <a:solidFill>
                  <a:srgbClr val="0066CC"/>
                </a:solidFill>
                <a:latin typeface="Arial" pitchFamily="34" charset="0"/>
              </a:rPr>
              <a: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51520" y="404664"/>
            <a:ext cx="8568952" cy="5693866"/>
          </a:xfrm>
          <a:prstGeom prst="rect">
            <a:avLst/>
          </a:prstGeom>
        </p:spPr>
        <p:txBody>
          <a:bodyPr wrap="square">
            <a:spAutoFit/>
          </a:bodyPr>
          <a:lstStyle/>
          <a:p>
            <a:pPr marL="177800" indent="-177800" algn="l">
              <a:buFont typeface="Arial" pitchFamily="34" charset="0"/>
              <a:buChar char="•"/>
            </a:pPr>
            <a:r>
              <a:rPr lang="en-US" sz="2400" b="1" dirty="0" smtClean="0">
                <a:solidFill>
                  <a:srgbClr val="0066CC"/>
                </a:solidFill>
                <a:latin typeface="Arial" pitchFamily="34" charset="0"/>
              </a:rPr>
              <a:t>Fourth lease: launch + 65 months</a:t>
            </a:r>
          </a:p>
          <a:p>
            <a:pPr marL="177800" indent="-177800" algn="l">
              <a:buFont typeface="Arial" pitchFamily="34" charset="0"/>
              <a:buChar char="•"/>
            </a:pPr>
            <a:endParaRPr lang="en-US" sz="2000" dirty="0" smtClean="0">
              <a:solidFill>
                <a:srgbClr val="0066CC"/>
              </a:solidFill>
              <a:latin typeface="Arial" pitchFamily="34" charset="0"/>
            </a:endParaRPr>
          </a:p>
          <a:p>
            <a:pPr marL="635000" lvl="1" indent="-279400" algn="l">
              <a:buFont typeface="Wingdings" pitchFamily="2" charset="2"/>
              <a:buChar char="Ø"/>
            </a:pPr>
            <a:r>
              <a:rPr lang="en-US" sz="2000" dirty="0" smtClean="0">
                <a:solidFill>
                  <a:srgbClr val="0066CC"/>
                </a:solidFill>
                <a:latin typeface="Arial" pitchFamily="34" charset="0"/>
              </a:rPr>
              <a:t>Updates of astrometry with appropriate error estimates.</a:t>
            </a:r>
          </a:p>
          <a:p>
            <a:pPr marL="635000" lvl="1" indent="-279400" algn="l">
              <a:buFont typeface="Wingdings" pitchFamily="2" charset="2"/>
              <a:buChar char="Ø"/>
            </a:pPr>
            <a:r>
              <a:rPr lang="en-US" sz="2000" dirty="0" err="1" smtClean="0">
                <a:solidFill>
                  <a:srgbClr val="0066CC"/>
                </a:solidFill>
                <a:latin typeface="Arial" pitchFamily="34" charset="0"/>
              </a:rPr>
              <a:t>Spectrophotometry</a:t>
            </a:r>
            <a:r>
              <a:rPr lang="en-US" sz="2000" dirty="0" smtClean="0">
                <a:solidFill>
                  <a:srgbClr val="0066CC"/>
                </a:solidFill>
                <a:latin typeface="Arial" pitchFamily="34" charset="0"/>
              </a:rPr>
              <a:t> from BP/RP for sources for which astrophysical parameters are </a:t>
            </a:r>
            <a:r>
              <a:rPr lang="es-ES" sz="2000" dirty="0" err="1" smtClean="0">
                <a:solidFill>
                  <a:srgbClr val="0066CC"/>
                </a:solidFill>
                <a:latin typeface="Arial" pitchFamily="34" charset="0"/>
              </a:rPr>
              <a:t>simultaneously</a:t>
            </a:r>
            <a:r>
              <a:rPr lang="es-ES" sz="2000" dirty="0" smtClean="0">
                <a:solidFill>
                  <a:srgbClr val="0066CC"/>
                </a:solidFill>
                <a:latin typeface="Arial" pitchFamily="34" charset="0"/>
              </a:rPr>
              <a:t> </a:t>
            </a:r>
            <a:r>
              <a:rPr lang="es-ES" sz="2000" dirty="0" err="1" smtClean="0">
                <a:solidFill>
                  <a:srgbClr val="0066CC"/>
                </a:solidFill>
                <a:latin typeface="Arial" pitchFamily="34" charset="0"/>
              </a:rPr>
              <a:t>released</a:t>
            </a:r>
            <a:r>
              <a:rPr lang="es-ES" sz="2000" dirty="0" smtClean="0">
                <a:solidFill>
                  <a:srgbClr val="0066CC"/>
                </a:solidFill>
                <a:latin typeface="Arial" pitchFamily="34" charset="0"/>
              </a:rPr>
              <a:t>.</a:t>
            </a:r>
          </a:p>
          <a:p>
            <a:pPr marL="635000" lvl="1" indent="-279400" algn="l">
              <a:buFont typeface="Wingdings" pitchFamily="2" charset="2"/>
              <a:buChar char="Ø"/>
            </a:pPr>
            <a:r>
              <a:rPr lang="en-US" sz="2000" dirty="0" smtClean="0">
                <a:solidFill>
                  <a:srgbClr val="0066CC"/>
                </a:solidFill>
                <a:latin typeface="Arial" pitchFamily="34" charset="0"/>
              </a:rPr>
              <a:t>Mean RVS spectra for sources where single epoch spectra are usable.</a:t>
            </a:r>
          </a:p>
          <a:p>
            <a:pPr marL="635000" lvl="1" indent="-279400" algn="l">
              <a:buFont typeface="Wingdings" pitchFamily="2" charset="2"/>
              <a:buChar char="Ø"/>
            </a:pPr>
            <a:r>
              <a:rPr lang="fr-FR" sz="2000" dirty="0" smtClean="0">
                <a:solidFill>
                  <a:srgbClr val="0066CC"/>
                </a:solidFill>
                <a:latin typeface="Arial" pitchFamily="34" charset="0"/>
              </a:rPr>
              <a:t>Source classifications (</a:t>
            </a:r>
            <a:r>
              <a:rPr lang="fr-FR" sz="2000" dirty="0" err="1" smtClean="0">
                <a:solidFill>
                  <a:srgbClr val="0066CC"/>
                </a:solidFill>
                <a:latin typeface="Arial" pitchFamily="34" charset="0"/>
              </a:rPr>
              <a:t>probabilities</a:t>
            </a:r>
            <a:r>
              <a:rPr lang="fr-FR" sz="2000" dirty="0" smtClean="0">
                <a:solidFill>
                  <a:srgbClr val="0066CC"/>
                </a:solidFill>
                <a:latin typeface="Arial" pitchFamily="34" charset="0"/>
              </a:rPr>
              <a:t>) plus multiple </a:t>
            </a:r>
            <a:r>
              <a:rPr lang="fr-FR" sz="2000" dirty="0" err="1" smtClean="0">
                <a:solidFill>
                  <a:srgbClr val="0066CC"/>
                </a:solidFill>
                <a:latin typeface="Arial" pitchFamily="34" charset="0"/>
              </a:rPr>
              <a:t>stellar</a:t>
            </a:r>
            <a:r>
              <a:rPr lang="fr-FR" sz="2000" dirty="0" smtClean="0">
                <a:solidFill>
                  <a:srgbClr val="0066CC"/>
                </a:solidFill>
                <a:latin typeface="Arial" pitchFamily="34" charset="0"/>
              </a:rPr>
              <a:t> </a:t>
            </a:r>
            <a:r>
              <a:rPr lang="fr-FR" sz="2000" dirty="0" err="1" smtClean="0">
                <a:solidFill>
                  <a:srgbClr val="0066CC"/>
                </a:solidFill>
                <a:latin typeface="Arial" pitchFamily="34" charset="0"/>
              </a:rPr>
              <a:t>astrophysical</a:t>
            </a:r>
            <a:r>
              <a:rPr lang="fr-FR" sz="2000" dirty="0" smtClean="0">
                <a:solidFill>
                  <a:srgbClr val="0066CC"/>
                </a:solidFill>
                <a:latin typeface="Arial" pitchFamily="34" charset="0"/>
              </a:rPr>
              <a:t> </a:t>
            </a:r>
            <a:r>
              <a:rPr lang="fr-FR" sz="2000" dirty="0" err="1" smtClean="0">
                <a:solidFill>
                  <a:srgbClr val="0066CC"/>
                </a:solidFill>
                <a:latin typeface="Arial" pitchFamily="34" charset="0"/>
              </a:rPr>
              <a:t>parameters</a:t>
            </a:r>
            <a:r>
              <a:rPr lang="fr-FR" sz="2000" dirty="0" smtClean="0">
                <a:solidFill>
                  <a:srgbClr val="0066CC"/>
                </a:solidFill>
                <a:latin typeface="Arial" pitchFamily="34" charset="0"/>
              </a:rPr>
              <a:t> </a:t>
            </a:r>
            <a:r>
              <a:rPr lang="en-US" sz="2000" dirty="0" smtClean="0">
                <a:solidFill>
                  <a:srgbClr val="0066CC"/>
                </a:solidFill>
                <a:latin typeface="Arial" pitchFamily="34" charset="0"/>
              </a:rPr>
              <a:t>derived from BP/RP, RVS and astrometry for the majority of stars. </a:t>
            </a:r>
          </a:p>
          <a:p>
            <a:pPr marL="635000" lvl="1" indent="-279400" algn="l">
              <a:buFont typeface="Wingdings" pitchFamily="2" charset="2"/>
              <a:buChar char="Ø"/>
            </a:pPr>
            <a:r>
              <a:rPr lang="en-US" sz="2000" dirty="0" smtClean="0">
                <a:solidFill>
                  <a:srgbClr val="0066CC"/>
                </a:solidFill>
                <a:latin typeface="Arial" pitchFamily="34" charset="0"/>
              </a:rPr>
              <a:t>Orbital solution (including the 5-parameter </a:t>
            </a:r>
            <a:r>
              <a:rPr lang="en-US" sz="2000" dirty="0" err="1" smtClean="0">
                <a:solidFill>
                  <a:srgbClr val="0066CC"/>
                </a:solidFill>
                <a:latin typeface="Arial" pitchFamily="34" charset="0"/>
              </a:rPr>
              <a:t>astrometric</a:t>
            </a:r>
            <a:r>
              <a:rPr lang="en-US" sz="2000" dirty="0" smtClean="0">
                <a:solidFill>
                  <a:srgbClr val="0066CC"/>
                </a:solidFill>
                <a:latin typeface="Arial" pitchFamily="34" charset="0"/>
              </a:rPr>
              <a:t> term) for periods between 2 months and 75% of the observation duration</a:t>
            </a:r>
          </a:p>
          <a:p>
            <a:pPr marL="635000" lvl="1" indent="-279400" algn="l">
              <a:buFont typeface="Wingdings" pitchFamily="2" charset="2"/>
              <a:buChar char="Ø"/>
            </a:pPr>
            <a:r>
              <a:rPr lang="en-US" sz="2000" dirty="0" smtClean="0">
                <a:solidFill>
                  <a:srgbClr val="0066CC"/>
                </a:solidFill>
                <a:latin typeface="Arial" pitchFamily="34" charset="0"/>
              </a:rPr>
              <a:t>Variable star classifications and parameters as available, and the epoch photometry with appropriate error estimates, on which these results are based, are simultaneously </a:t>
            </a:r>
            <a:r>
              <a:rPr lang="es-ES" sz="2000" dirty="0" err="1" smtClean="0">
                <a:solidFill>
                  <a:srgbClr val="0066CC"/>
                </a:solidFill>
                <a:latin typeface="Arial" pitchFamily="34" charset="0"/>
              </a:rPr>
              <a:t>released</a:t>
            </a:r>
            <a:endParaRPr lang="es-ES" sz="2000" dirty="0" smtClean="0">
              <a:solidFill>
                <a:srgbClr val="0066CC"/>
              </a:solidFill>
              <a:latin typeface="Arial" pitchFamily="34" charset="0"/>
            </a:endParaRPr>
          </a:p>
          <a:p>
            <a:pPr marL="635000" lvl="1" indent="-279400" algn="l">
              <a:buFont typeface="Wingdings" pitchFamily="2" charset="2"/>
              <a:buChar char="Ø"/>
            </a:pPr>
            <a:r>
              <a:rPr lang="en-US" sz="2000" dirty="0" smtClean="0">
                <a:solidFill>
                  <a:srgbClr val="0066CC"/>
                </a:solidFill>
                <a:latin typeface="Arial" pitchFamily="34" charset="0"/>
              </a:rPr>
              <a:t>Solar system results with preliminary orbital solutions and individual epoch observations</a:t>
            </a:r>
          </a:p>
          <a:p>
            <a:pPr marL="635000" lvl="1" indent="-279400" algn="l">
              <a:buFont typeface="Wingdings" pitchFamily="2" charset="2"/>
              <a:buChar char="Ø"/>
            </a:pPr>
            <a:r>
              <a:rPr lang="it-IT" sz="2000" dirty="0" smtClean="0">
                <a:solidFill>
                  <a:srgbClr val="0066CC"/>
                </a:solidFill>
                <a:latin typeface="Arial" pitchFamily="34" charset="0"/>
              </a:rPr>
              <a:t>Non-single star catalogue</a:t>
            </a:r>
            <a:endParaRPr lang="es-ES" sz="2000" dirty="0" smtClean="0">
              <a:solidFill>
                <a:srgbClr val="0066CC"/>
              </a:solidFill>
              <a:latin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251520" y="1052736"/>
            <a:ext cx="8568952" cy="4154984"/>
          </a:xfrm>
          <a:prstGeom prst="rect">
            <a:avLst/>
          </a:prstGeom>
        </p:spPr>
        <p:txBody>
          <a:bodyPr wrap="square">
            <a:spAutoFit/>
          </a:bodyPr>
          <a:lstStyle/>
          <a:p>
            <a:pPr marL="177800" indent="-177800" algn="l">
              <a:buFont typeface="Arial" pitchFamily="34" charset="0"/>
              <a:buChar char="•"/>
            </a:pPr>
            <a:r>
              <a:rPr lang="en-US" sz="2400" b="1" dirty="0" smtClean="0">
                <a:solidFill>
                  <a:srgbClr val="0066CC"/>
                </a:solidFill>
                <a:latin typeface="Arial" pitchFamily="34" charset="0"/>
              </a:rPr>
              <a:t>Final release: end of mission + 3 years (2022-2023)</a:t>
            </a:r>
          </a:p>
          <a:p>
            <a:pPr marL="177800" indent="-177800" algn="l">
              <a:buFont typeface="Arial" pitchFamily="34" charset="0"/>
              <a:buChar char="•"/>
            </a:pPr>
            <a:endParaRPr lang="en-US" sz="2000" dirty="0" smtClean="0">
              <a:solidFill>
                <a:srgbClr val="0066CC"/>
              </a:solidFill>
              <a:latin typeface="Arial" pitchFamily="34" charset="0"/>
            </a:endParaRPr>
          </a:p>
          <a:p>
            <a:pPr marL="635000" lvl="1" indent="-279400" algn="l">
              <a:buFont typeface="Wingdings" pitchFamily="2" charset="2"/>
              <a:buChar char="Ø"/>
            </a:pPr>
            <a:r>
              <a:rPr lang="en-US" sz="2000" dirty="0" smtClean="0">
                <a:solidFill>
                  <a:srgbClr val="0066CC"/>
                </a:solidFill>
                <a:latin typeface="Arial" pitchFamily="34" charset="0"/>
              </a:rPr>
              <a:t>Full </a:t>
            </a:r>
            <a:r>
              <a:rPr lang="en-US" sz="2000" dirty="0" err="1" smtClean="0">
                <a:solidFill>
                  <a:srgbClr val="0066CC"/>
                </a:solidFill>
                <a:latin typeface="Arial" pitchFamily="34" charset="0"/>
              </a:rPr>
              <a:t>astrometric</a:t>
            </a:r>
            <a:r>
              <a:rPr lang="en-US" sz="2000" dirty="0" smtClean="0">
                <a:solidFill>
                  <a:srgbClr val="0066CC"/>
                </a:solidFill>
                <a:latin typeface="Arial" pitchFamily="34" charset="0"/>
              </a:rPr>
              <a:t>, photometric, radial velocity catalogue</a:t>
            </a:r>
          </a:p>
          <a:p>
            <a:pPr marL="635000" lvl="1" indent="-279400" algn="l">
              <a:buFont typeface="Wingdings" pitchFamily="2" charset="2"/>
              <a:buChar char="Ø"/>
            </a:pPr>
            <a:r>
              <a:rPr lang="en-US" sz="2000" dirty="0" smtClean="0">
                <a:solidFill>
                  <a:srgbClr val="0066CC"/>
                </a:solidFill>
                <a:latin typeface="Arial" pitchFamily="34" charset="0"/>
              </a:rPr>
              <a:t> All available variables and non-single Star solutions</a:t>
            </a:r>
          </a:p>
          <a:p>
            <a:pPr marL="635000" lvl="1" indent="-279400" algn="l">
              <a:buFont typeface="Wingdings" pitchFamily="2" charset="2"/>
              <a:buChar char="Ø"/>
            </a:pPr>
            <a:r>
              <a:rPr lang="fr-FR" sz="2000" dirty="0" smtClean="0">
                <a:solidFill>
                  <a:srgbClr val="0066CC"/>
                </a:solidFill>
                <a:latin typeface="Arial" pitchFamily="34" charset="0"/>
              </a:rPr>
              <a:t>Source classifications (</a:t>
            </a:r>
            <a:r>
              <a:rPr lang="fr-FR" sz="2000" dirty="0" err="1" smtClean="0">
                <a:solidFill>
                  <a:srgbClr val="0066CC"/>
                </a:solidFill>
                <a:latin typeface="Arial" pitchFamily="34" charset="0"/>
              </a:rPr>
              <a:t>probabilities</a:t>
            </a:r>
            <a:r>
              <a:rPr lang="fr-FR" sz="2000" dirty="0" smtClean="0">
                <a:solidFill>
                  <a:srgbClr val="0066CC"/>
                </a:solidFill>
                <a:latin typeface="Arial" pitchFamily="34" charset="0"/>
              </a:rPr>
              <a:t>) plus multiple </a:t>
            </a:r>
            <a:r>
              <a:rPr lang="fr-FR" sz="2000" dirty="0" err="1" smtClean="0">
                <a:solidFill>
                  <a:srgbClr val="0066CC"/>
                </a:solidFill>
                <a:latin typeface="Arial" pitchFamily="34" charset="0"/>
              </a:rPr>
              <a:t>astrophysical</a:t>
            </a:r>
            <a:r>
              <a:rPr lang="fr-FR" sz="2000" dirty="0" smtClean="0">
                <a:solidFill>
                  <a:srgbClr val="0066CC"/>
                </a:solidFill>
                <a:latin typeface="Arial" pitchFamily="34" charset="0"/>
              </a:rPr>
              <a:t> </a:t>
            </a:r>
            <a:r>
              <a:rPr lang="fr-FR" sz="2000" dirty="0" err="1" smtClean="0">
                <a:solidFill>
                  <a:srgbClr val="0066CC"/>
                </a:solidFill>
                <a:latin typeface="Arial" pitchFamily="34" charset="0"/>
              </a:rPr>
              <a:t>parameters</a:t>
            </a:r>
            <a:r>
              <a:rPr lang="fr-FR" sz="2000" dirty="0" smtClean="0">
                <a:solidFill>
                  <a:srgbClr val="0066CC"/>
                </a:solidFill>
                <a:latin typeface="Arial" pitchFamily="34" charset="0"/>
              </a:rPr>
              <a:t> </a:t>
            </a:r>
            <a:r>
              <a:rPr lang="fr-FR" sz="2000" dirty="0" err="1" smtClean="0">
                <a:solidFill>
                  <a:srgbClr val="0066CC"/>
                </a:solidFill>
                <a:latin typeface="Arial" pitchFamily="34" charset="0"/>
              </a:rPr>
              <a:t>derived</a:t>
            </a:r>
            <a:r>
              <a:rPr lang="fr-FR" sz="2000" dirty="0" smtClean="0">
                <a:solidFill>
                  <a:srgbClr val="0066CC"/>
                </a:solidFill>
                <a:latin typeface="Arial" pitchFamily="34" charset="0"/>
              </a:rPr>
              <a:t> </a:t>
            </a:r>
            <a:r>
              <a:rPr lang="en-US" sz="2000" dirty="0" smtClean="0">
                <a:solidFill>
                  <a:srgbClr val="0066CC"/>
                </a:solidFill>
                <a:latin typeface="Arial" pitchFamily="34" charset="0"/>
              </a:rPr>
              <a:t>from BP/RP, RVS and astrometry for stars, unresolved binaries, galaxies and quasars.</a:t>
            </a:r>
          </a:p>
          <a:p>
            <a:pPr marL="635000" lvl="1" indent="-279400" algn="l">
              <a:buFont typeface="Wingdings" pitchFamily="2" charset="2"/>
              <a:buChar char="Ø"/>
            </a:pPr>
            <a:r>
              <a:rPr lang="en-US" sz="2000" dirty="0" smtClean="0">
                <a:solidFill>
                  <a:srgbClr val="0066CC"/>
                </a:solidFill>
                <a:latin typeface="Arial" pitchFamily="34" charset="0"/>
              </a:rPr>
              <a:t>Precision improved with respect to 4th release. Some parameters may not be available </a:t>
            </a:r>
            <a:r>
              <a:rPr lang="es-ES" sz="2000" dirty="0" err="1" smtClean="0">
                <a:solidFill>
                  <a:srgbClr val="0066CC"/>
                </a:solidFill>
                <a:latin typeface="Arial" pitchFamily="34" charset="0"/>
              </a:rPr>
              <a:t>for</a:t>
            </a:r>
            <a:r>
              <a:rPr lang="es-ES" sz="2000" dirty="0" smtClean="0">
                <a:solidFill>
                  <a:srgbClr val="0066CC"/>
                </a:solidFill>
                <a:latin typeface="Arial" pitchFamily="34" charset="0"/>
              </a:rPr>
              <a:t> </a:t>
            </a:r>
            <a:r>
              <a:rPr lang="es-ES" sz="2000" dirty="0" err="1" smtClean="0">
                <a:solidFill>
                  <a:srgbClr val="0066CC"/>
                </a:solidFill>
                <a:latin typeface="Arial" pitchFamily="34" charset="0"/>
              </a:rPr>
              <a:t>fainter</a:t>
            </a:r>
            <a:r>
              <a:rPr lang="es-ES" sz="2000" dirty="0" smtClean="0">
                <a:solidFill>
                  <a:srgbClr val="0066CC"/>
                </a:solidFill>
                <a:latin typeface="Arial" pitchFamily="34" charset="0"/>
              </a:rPr>
              <a:t> </a:t>
            </a:r>
            <a:r>
              <a:rPr lang="es-ES" sz="2000" dirty="0" err="1" smtClean="0">
                <a:solidFill>
                  <a:srgbClr val="0066CC"/>
                </a:solidFill>
                <a:latin typeface="Arial" pitchFamily="34" charset="0"/>
              </a:rPr>
              <a:t>stars</a:t>
            </a:r>
            <a:r>
              <a:rPr lang="es-ES" sz="2000" dirty="0" smtClean="0">
                <a:solidFill>
                  <a:srgbClr val="0066CC"/>
                </a:solidFill>
                <a:latin typeface="Arial" pitchFamily="34" charset="0"/>
              </a:rPr>
              <a:t>.</a:t>
            </a:r>
          </a:p>
          <a:p>
            <a:pPr marL="635000" lvl="1" indent="-279400" algn="l">
              <a:buFont typeface="Wingdings" pitchFamily="2" charset="2"/>
              <a:buChar char="Ø"/>
            </a:pPr>
            <a:r>
              <a:rPr lang="en-US" sz="2000" dirty="0" smtClean="0">
                <a:solidFill>
                  <a:srgbClr val="0066CC"/>
                </a:solidFill>
                <a:latin typeface="Arial" pitchFamily="34" charset="0"/>
              </a:rPr>
              <a:t>Non-single Star solutions and </a:t>
            </a:r>
            <a:r>
              <a:rPr lang="en-US" sz="2000" dirty="0" err="1" smtClean="0">
                <a:solidFill>
                  <a:srgbClr val="0066CC"/>
                </a:solidFill>
                <a:latin typeface="Arial" pitchFamily="34" charset="0"/>
              </a:rPr>
              <a:t>exo</a:t>
            </a:r>
            <a:r>
              <a:rPr lang="en-US" sz="2000" dirty="0" smtClean="0">
                <a:solidFill>
                  <a:srgbClr val="0066CC"/>
                </a:solidFill>
                <a:latin typeface="Arial" pitchFamily="34" charset="0"/>
              </a:rPr>
              <a:t>-planet lists</a:t>
            </a:r>
          </a:p>
          <a:p>
            <a:pPr marL="635000" lvl="1" indent="-279400" algn="l">
              <a:buFont typeface="Wingdings" pitchFamily="2" charset="2"/>
              <a:buChar char="Ø"/>
            </a:pPr>
            <a:r>
              <a:rPr lang="en-US" sz="2000" dirty="0" smtClean="0">
                <a:solidFill>
                  <a:srgbClr val="0066CC"/>
                </a:solidFill>
                <a:latin typeface="Arial" pitchFamily="34" charset="0"/>
              </a:rPr>
              <a:t>All epoch and transit data for all sources</a:t>
            </a:r>
          </a:p>
          <a:p>
            <a:pPr marL="635000" lvl="1" indent="-279400" algn="l">
              <a:buFont typeface="Wingdings" pitchFamily="2" charset="2"/>
              <a:buChar char="Ø"/>
            </a:pPr>
            <a:r>
              <a:rPr lang="en-US" sz="2000" dirty="0" smtClean="0">
                <a:solidFill>
                  <a:srgbClr val="0066CC"/>
                </a:solidFill>
                <a:latin typeface="Arial" pitchFamily="34" charset="0"/>
              </a:rPr>
              <a:t>All Ground Based Observations made for data processing purposes (or links to it)</a:t>
            </a:r>
            <a:endParaRPr lang="es-ES" sz="2000" dirty="0" smtClean="0">
              <a:solidFill>
                <a:srgbClr val="0066CC"/>
              </a:solidFill>
              <a:latin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144016" y="2834933"/>
            <a:ext cx="8892480" cy="954107"/>
          </a:xfrm>
          <a:prstGeom prst="rect">
            <a:avLst/>
          </a:prstGeom>
          <a:noFill/>
          <a:ln>
            <a:noFill/>
          </a:ln>
        </p:spPr>
        <p:txBody>
          <a:bodyPr wrap="square" rtlCol="0">
            <a:spAutoFit/>
          </a:bodyPr>
          <a:lstStyle/>
          <a:p>
            <a:pPr marL="179388" indent="-179388" algn="ctr"/>
            <a:r>
              <a:rPr lang="en-US" dirty="0" smtClean="0"/>
              <a:t>The Gaia Data Processing &amp; Analysis Consortium (DPAC)</a:t>
            </a:r>
            <a:endParaRPr lang="en-US" sz="2400" dirty="0" smtClean="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10448" t="25075" r="11194" b="9708"/>
          <a:stretch>
            <a:fillRect/>
          </a:stretch>
        </p:blipFill>
        <p:spPr bwMode="auto">
          <a:xfrm>
            <a:off x="7821" y="1267941"/>
            <a:ext cx="9136179" cy="4752528"/>
          </a:xfrm>
          <a:prstGeom prst="rect">
            <a:avLst/>
          </a:prstGeom>
          <a:noFill/>
          <a:ln w="9525">
            <a:noFill/>
            <a:miter lim="800000"/>
            <a:headEnd/>
            <a:tailEnd/>
          </a:ln>
        </p:spPr>
      </p:pic>
      <p:sp>
        <p:nvSpPr>
          <p:cNvPr id="5" name="Text Box 5"/>
          <p:cNvSpPr txBox="1">
            <a:spLocks noChangeArrowheads="1"/>
          </p:cNvSpPr>
          <p:nvPr/>
        </p:nvSpPr>
        <p:spPr bwMode="auto">
          <a:xfrm>
            <a:off x="107950" y="476672"/>
            <a:ext cx="9072563" cy="503237"/>
          </a:xfrm>
          <a:prstGeom prst="rect">
            <a:avLst/>
          </a:prstGeom>
          <a:noFill/>
          <a:ln w="9525">
            <a:noFill/>
            <a:miter lim="800000"/>
            <a:headEnd/>
            <a:tailEnd/>
          </a:ln>
        </p:spPr>
        <p:txBody>
          <a:bodyPr>
            <a:spAutoFit/>
          </a:bodyPr>
          <a:lstStyle/>
          <a:p>
            <a:pPr algn="l">
              <a:lnSpc>
                <a:spcPct val="90000"/>
              </a:lnSpc>
            </a:pPr>
            <a:r>
              <a:rPr lang="en-US" sz="3000" b="1" i="1" dirty="0" smtClean="0">
                <a:solidFill>
                  <a:schemeClr val="hlink"/>
                </a:solidFill>
                <a:latin typeface="Arial Black" pitchFamily="34" charset="0"/>
              </a:rPr>
              <a:t>Archive architecture at SOC (initial ideas)</a:t>
            </a:r>
            <a:endParaRPr lang="en-US" sz="2400" b="1" i="1" dirty="0">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wd">
                                    <p:tmPct val="100000"/>
                                  </p:iterate>
                                  <p:childTnLst>
                                    <p:set>
                                      <p:cBhvr>
                                        <p:cTn id="6" dur="1" fill="hold">
                                          <p:stCondLst>
                                            <p:cond delay="0"/>
                                          </p:stCondLst>
                                        </p:cTn>
                                        <p:tgtEl>
                                          <p:spTgt spid="5"/>
                                        </p:tgtEl>
                                        <p:attrNameLst>
                                          <p:attrName>style.visibility</p:attrName>
                                        </p:attrNameLst>
                                      </p:cBhvr>
                                      <p:to>
                                        <p:strVal val="visible"/>
                                      </p:to>
                                    </p:set>
                                    <p:anim calcmode="lin" valueType="num">
                                      <p:cBhvr>
                                        <p:cTn id="7" dur="300" fill="hold"/>
                                        <p:tgtEl>
                                          <p:spTgt spid="5"/>
                                        </p:tgtEl>
                                        <p:attrNameLst>
                                          <p:attrName>ppt_w</p:attrName>
                                        </p:attrNameLst>
                                      </p:cBhvr>
                                      <p:tavLst>
                                        <p:tav tm="0">
                                          <p:val>
                                            <p:strVal val="4/3*#ppt_w"/>
                                          </p:val>
                                        </p:tav>
                                        <p:tav tm="100000">
                                          <p:val>
                                            <p:strVal val="#ppt_w"/>
                                          </p:val>
                                        </p:tav>
                                      </p:tavLst>
                                    </p:anim>
                                    <p:anim calcmode="lin" valueType="num">
                                      <p:cBhvr>
                                        <p:cTn id="8" dur="300" fill="hold"/>
                                        <p:tgtEl>
                                          <p:spTgt spid="5"/>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l="12162" t="17297" r="10811" b="5946"/>
          <a:stretch>
            <a:fillRect/>
          </a:stretch>
        </p:blipFill>
        <p:spPr bwMode="auto">
          <a:xfrm>
            <a:off x="395536" y="763885"/>
            <a:ext cx="8352928" cy="5202262"/>
          </a:xfrm>
          <a:prstGeom prst="rect">
            <a:avLst/>
          </a:prstGeom>
          <a:noFill/>
          <a:ln w="9525">
            <a:noFill/>
            <a:miter lim="800000"/>
            <a:headEnd/>
            <a:tailEnd/>
          </a:ln>
        </p:spPr>
      </p:pic>
      <p:sp>
        <p:nvSpPr>
          <p:cNvPr id="5" name="Text Box 5"/>
          <p:cNvSpPr txBox="1">
            <a:spLocks noChangeArrowheads="1"/>
          </p:cNvSpPr>
          <p:nvPr/>
        </p:nvSpPr>
        <p:spPr bwMode="auto">
          <a:xfrm>
            <a:off x="107950" y="188640"/>
            <a:ext cx="9072563" cy="503237"/>
          </a:xfrm>
          <a:prstGeom prst="rect">
            <a:avLst/>
          </a:prstGeom>
          <a:noFill/>
          <a:ln w="9525">
            <a:noFill/>
            <a:miter lim="800000"/>
            <a:headEnd/>
            <a:tailEnd/>
          </a:ln>
        </p:spPr>
        <p:txBody>
          <a:bodyPr>
            <a:spAutoFit/>
          </a:bodyPr>
          <a:lstStyle/>
          <a:p>
            <a:pPr algn="l">
              <a:lnSpc>
                <a:spcPct val="90000"/>
              </a:lnSpc>
            </a:pPr>
            <a:r>
              <a:rPr lang="en-US" sz="3000" b="1" i="1" dirty="0" smtClean="0">
                <a:solidFill>
                  <a:schemeClr val="hlink"/>
                </a:solidFill>
                <a:latin typeface="Arial Black" pitchFamily="34" charset="0"/>
              </a:rPr>
              <a:t>A possible “cloudy” future</a:t>
            </a:r>
            <a:endParaRPr lang="en-US" sz="2400" b="1" i="1" dirty="0">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wd">
                                    <p:tmPct val="100000"/>
                                  </p:iterate>
                                  <p:childTnLst>
                                    <p:set>
                                      <p:cBhvr>
                                        <p:cTn id="6" dur="1" fill="hold">
                                          <p:stCondLst>
                                            <p:cond delay="0"/>
                                          </p:stCondLst>
                                        </p:cTn>
                                        <p:tgtEl>
                                          <p:spTgt spid="5"/>
                                        </p:tgtEl>
                                        <p:attrNameLst>
                                          <p:attrName>style.visibility</p:attrName>
                                        </p:attrNameLst>
                                      </p:cBhvr>
                                      <p:to>
                                        <p:strVal val="visible"/>
                                      </p:to>
                                    </p:set>
                                    <p:anim calcmode="lin" valueType="num">
                                      <p:cBhvr>
                                        <p:cTn id="7" dur="300" fill="hold"/>
                                        <p:tgtEl>
                                          <p:spTgt spid="5"/>
                                        </p:tgtEl>
                                        <p:attrNameLst>
                                          <p:attrName>ppt_w</p:attrName>
                                        </p:attrNameLst>
                                      </p:cBhvr>
                                      <p:tavLst>
                                        <p:tav tm="0">
                                          <p:val>
                                            <p:strVal val="4/3*#ppt_w"/>
                                          </p:val>
                                        </p:tav>
                                        <p:tav tm="100000">
                                          <p:val>
                                            <p:strVal val="#ppt_w"/>
                                          </p:val>
                                        </p:tav>
                                      </p:tavLst>
                                    </p:anim>
                                    <p:anim calcmode="lin" valueType="num">
                                      <p:cBhvr>
                                        <p:cTn id="8" dur="300" fill="hold"/>
                                        <p:tgtEl>
                                          <p:spTgt spid="5"/>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Line 3"/>
          <p:cNvSpPr>
            <a:spLocks noChangeShapeType="1"/>
          </p:cNvSpPr>
          <p:nvPr/>
        </p:nvSpPr>
        <p:spPr bwMode="auto">
          <a:xfrm>
            <a:off x="481013" y="1237208"/>
            <a:ext cx="7881937" cy="1588"/>
          </a:xfrm>
          <a:prstGeom prst="line">
            <a:avLst/>
          </a:prstGeom>
          <a:noFill/>
          <a:ln w="9525">
            <a:solidFill>
              <a:schemeClr val="tx1"/>
            </a:solidFill>
            <a:round/>
            <a:headEnd/>
            <a:tailEnd/>
          </a:ln>
        </p:spPr>
        <p:txBody>
          <a:bodyPr anchor="ctr">
            <a:spAutoFit/>
          </a:bodyPr>
          <a:lstStyle/>
          <a:p>
            <a:endParaRPr lang="es-ES"/>
          </a:p>
        </p:txBody>
      </p:sp>
      <p:sp>
        <p:nvSpPr>
          <p:cNvPr id="15362" name="Line 4"/>
          <p:cNvSpPr>
            <a:spLocks noChangeShapeType="1"/>
          </p:cNvSpPr>
          <p:nvPr/>
        </p:nvSpPr>
        <p:spPr bwMode="auto">
          <a:xfrm>
            <a:off x="1184275" y="1046708"/>
            <a:ext cx="0" cy="192088"/>
          </a:xfrm>
          <a:prstGeom prst="line">
            <a:avLst/>
          </a:prstGeom>
          <a:noFill/>
          <a:ln w="9525">
            <a:solidFill>
              <a:schemeClr val="tx1"/>
            </a:solidFill>
            <a:round/>
            <a:headEnd/>
            <a:tailEnd/>
          </a:ln>
        </p:spPr>
        <p:txBody>
          <a:bodyPr anchor="ctr">
            <a:spAutoFit/>
          </a:bodyPr>
          <a:lstStyle/>
          <a:p>
            <a:endParaRPr lang="es-ES"/>
          </a:p>
        </p:txBody>
      </p:sp>
      <p:sp>
        <p:nvSpPr>
          <p:cNvPr id="15363" name="Line 5"/>
          <p:cNvSpPr>
            <a:spLocks noChangeShapeType="1"/>
          </p:cNvSpPr>
          <p:nvPr/>
        </p:nvSpPr>
        <p:spPr bwMode="auto">
          <a:xfrm>
            <a:off x="2625725" y="1041946"/>
            <a:ext cx="0" cy="190500"/>
          </a:xfrm>
          <a:prstGeom prst="line">
            <a:avLst/>
          </a:prstGeom>
          <a:noFill/>
          <a:ln w="9525">
            <a:solidFill>
              <a:schemeClr val="tx1"/>
            </a:solidFill>
            <a:round/>
            <a:headEnd/>
            <a:tailEnd/>
          </a:ln>
        </p:spPr>
        <p:txBody>
          <a:bodyPr anchor="ctr">
            <a:spAutoFit/>
          </a:bodyPr>
          <a:lstStyle/>
          <a:p>
            <a:endParaRPr lang="es-ES"/>
          </a:p>
        </p:txBody>
      </p:sp>
      <p:sp>
        <p:nvSpPr>
          <p:cNvPr id="15364" name="Line 6"/>
          <p:cNvSpPr>
            <a:spLocks noChangeShapeType="1"/>
          </p:cNvSpPr>
          <p:nvPr/>
        </p:nvSpPr>
        <p:spPr bwMode="auto">
          <a:xfrm>
            <a:off x="1930400" y="1059408"/>
            <a:ext cx="0" cy="179388"/>
          </a:xfrm>
          <a:prstGeom prst="line">
            <a:avLst/>
          </a:prstGeom>
          <a:noFill/>
          <a:ln w="9525">
            <a:solidFill>
              <a:schemeClr val="tx1"/>
            </a:solidFill>
            <a:round/>
            <a:headEnd/>
            <a:tailEnd/>
          </a:ln>
        </p:spPr>
        <p:txBody>
          <a:bodyPr anchor="ctr">
            <a:spAutoFit/>
          </a:bodyPr>
          <a:lstStyle/>
          <a:p>
            <a:endParaRPr lang="es-ES"/>
          </a:p>
        </p:txBody>
      </p:sp>
      <p:sp>
        <p:nvSpPr>
          <p:cNvPr id="15365" name="Line 7"/>
          <p:cNvSpPr>
            <a:spLocks noChangeShapeType="1"/>
          </p:cNvSpPr>
          <p:nvPr/>
        </p:nvSpPr>
        <p:spPr bwMode="auto">
          <a:xfrm>
            <a:off x="3354388" y="1049883"/>
            <a:ext cx="0" cy="192088"/>
          </a:xfrm>
          <a:prstGeom prst="line">
            <a:avLst/>
          </a:prstGeom>
          <a:noFill/>
          <a:ln w="9525">
            <a:solidFill>
              <a:schemeClr val="tx1"/>
            </a:solidFill>
            <a:round/>
            <a:headEnd/>
            <a:tailEnd/>
          </a:ln>
        </p:spPr>
        <p:txBody>
          <a:bodyPr anchor="ctr">
            <a:spAutoFit/>
          </a:bodyPr>
          <a:lstStyle/>
          <a:p>
            <a:endParaRPr lang="es-ES"/>
          </a:p>
        </p:txBody>
      </p:sp>
      <p:sp>
        <p:nvSpPr>
          <p:cNvPr id="15366" name="Line 8"/>
          <p:cNvSpPr>
            <a:spLocks noChangeShapeType="1"/>
          </p:cNvSpPr>
          <p:nvPr/>
        </p:nvSpPr>
        <p:spPr bwMode="auto">
          <a:xfrm>
            <a:off x="4062413" y="1065758"/>
            <a:ext cx="0" cy="165100"/>
          </a:xfrm>
          <a:prstGeom prst="line">
            <a:avLst/>
          </a:prstGeom>
          <a:noFill/>
          <a:ln w="9525">
            <a:solidFill>
              <a:schemeClr val="tx1"/>
            </a:solidFill>
            <a:round/>
            <a:headEnd/>
            <a:tailEnd/>
          </a:ln>
        </p:spPr>
        <p:txBody>
          <a:bodyPr anchor="ctr">
            <a:spAutoFit/>
          </a:bodyPr>
          <a:lstStyle/>
          <a:p>
            <a:endParaRPr lang="es-ES"/>
          </a:p>
        </p:txBody>
      </p:sp>
      <p:sp>
        <p:nvSpPr>
          <p:cNvPr id="15367" name="Line 9"/>
          <p:cNvSpPr>
            <a:spLocks noChangeShapeType="1"/>
          </p:cNvSpPr>
          <p:nvPr/>
        </p:nvSpPr>
        <p:spPr bwMode="auto">
          <a:xfrm>
            <a:off x="4781550" y="1056233"/>
            <a:ext cx="0" cy="177800"/>
          </a:xfrm>
          <a:prstGeom prst="line">
            <a:avLst/>
          </a:prstGeom>
          <a:noFill/>
          <a:ln w="9525">
            <a:solidFill>
              <a:schemeClr val="tx1"/>
            </a:solidFill>
            <a:round/>
            <a:headEnd/>
            <a:tailEnd/>
          </a:ln>
        </p:spPr>
        <p:txBody>
          <a:bodyPr anchor="ctr">
            <a:spAutoFit/>
          </a:bodyPr>
          <a:lstStyle/>
          <a:p>
            <a:endParaRPr lang="es-ES"/>
          </a:p>
        </p:txBody>
      </p:sp>
      <p:sp>
        <p:nvSpPr>
          <p:cNvPr id="15368" name="Line 10"/>
          <p:cNvSpPr>
            <a:spLocks noChangeShapeType="1"/>
          </p:cNvSpPr>
          <p:nvPr/>
        </p:nvSpPr>
        <p:spPr bwMode="auto">
          <a:xfrm>
            <a:off x="5499100" y="1046708"/>
            <a:ext cx="0" cy="190500"/>
          </a:xfrm>
          <a:prstGeom prst="line">
            <a:avLst/>
          </a:prstGeom>
          <a:noFill/>
          <a:ln w="9525">
            <a:solidFill>
              <a:schemeClr val="tx1"/>
            </a:solidFill>
            <a:round/>
            <a:headEnd/>
            <a:tailEnd/>
          </a:ln>
        </p:spPr>
        <p:txBody>
          <a:bodyPr anchor="ctr">
            <a:spAutoFit/>
          </a:bodyPr>
          <a:lstStyle/>
          <a:p>
            <a:endParaRPr lang="es-ES"/>
          </a:p>
        </p:txBody>
      </p:sp>
      <p:sp>
        <p:nvSpPr>
          <p:cNvPr id="15369" name="Line 11"/>
          <p:cNvSpPr>
            <a:spLocks noChangeShapeType="1"/>
          </p:cNvSpPr>
          <p:nvPr/>
        </p:nvSpPr>
        <p:spPr bwMode="auto">
          <a:xfrm>
            <a:off x="6232525" y="1049883"/>
            <a:ext cx="0" cy="190500"/>
          </a:xfrm>
          <a:prstGeom prst="line">
            <a:avLst/>
          </a:prstGeom>
          <a:noFill/>
          <a:ln w="9525">
            <a:solidFill>
              <a:schemeClr val="tx1"/>
            </a:solidFill>
            <a:round/>
            <a:headEnd/>
            <a:tailEnd/>
          </a:ln>
        </p:spPr>
        <p:txBody>
          <a:bodyPr anchor="ctr">
            <a:spAutoFit/>
          </a:bodyPr>
          <a:lstStyle/>
          <a:p>
            <a:endParaRPr lang="es-ES"/>
          </a:p>
        </p:txBody>
      </p:sp>
      <p:sp>
        <p:nvSpPr>
          <p:cNvPr id="15370" name="Line 12"/>
          <p:cNvSpPr>
            <a:spLocks noChangeShapeType="1"/>
          </p:cNvSpPr>
          <p:nvPr/>
        </p:nvSpPr>
        <p:spPr bwMode="auto">
          <a:xfrm>
            <a:off x="6926263" y="1051471"/>
            <a:ext cx="0" cy="192087"/>
          </a:xfrm>
          <a:prstGeom prst="line">
            <a:avLst/>
          </a:prstGeom>
          <a:noFill/>
          <a:ln w="9525">
            <a:solidFill>
              <a:schemeClr val="tx1"/>
            </a:solidFill>
            <a:round/>
            <a:headEnd/>
            <a:tailEnd/>
          </a:ln>
        </p:spPr>
        <p:txBody>
          <a:bodyPr anchor="ctr">
            <a:spAutoFit/>
          </a:bodyPr>
          <a:lstStyle/>
          <a:p>
            <a:endParaRPr lang="es-ES"/>
          </a:p>
        </p:txBody>
      </p:sp>
      <p:sp>
        <p:nvSpPr>
          <p:cNvPr id="15371" name="Line 13"/>
          <p:cNvSpPr>
            <a:spLocks noChangeShapeType="1"/>
          </p:cNvSpPr>
          <p:nvPr/>
        </p:nvSpPr>
        <p:spPr bwMode="auto">
          <a:xfrm>
            <a:off x="7710488" y="1045121"/>
            <a:ext cx="0" cy="192087"/>
          </a:xfrm>
          <a:prstGeom prst="line">
            <a:avLst/>
          </a:prstGeom>
          <a:noFill/>
          <a:ln w="9525">
            <a:solidFill>
              <a:schemeClr val="tx1"/>
            </a:solidFill>
            <a:round/>
            <a:headEnd/>
            <a:tailEnd/>
          </a:ln>
        </p:spPr>
        <p:txBody>
          <a:bodyPr anchor="ctr">
            <a:spAutoFit/>
          </a:bodyPr>
          <a:lstStyle/>
          <a:p>
            <a:endParaRPr lang="es-ES"/>
          </a:p>
        </p:txBody>
      </p:sp>
      <p:sp>
        <p:nvSpPr>
          <p:cNvPr id="15372" name="Line 14"/>
          <p:cNvSpPr>
            <a:spLocks noChangeShapeType="1"/>
          </p:cNvSpPr>
          <p:nvPr/>
        </p:nvSpPr>
        <p:spPr bwMode="auto">
          <a:xfrm>
            <a:off x="8351838" y="1048296"/>
            <a:ext cx="0" cy="192087"/>
          </a:xfrm>
          <a:prstGeom prst="line">
            <a:avLst/>
          </a:prstGeom>
          <a:noFill/>
          <a:ln w="9525">
            <a:solidFill>
              <a:schemeClr val="tx1"/>
            </a:solidFill>
            <a:round/>
            <a:headEnd/>
            <a:tailEnd/>
          </a:ln>
        </p:spPr>
        <p:txBody>
          <a:bodyPr anchor="ctr">
            <a:spAutoFit/>
          </a:bodyPr>
          <a:lstStyle/>
          <a:p>
            <a:endParaRPr lang="es-ES"/>
          </a:p>
        </p:txBody>
      </p:sp>
      <p:sp>
        <p:nvSpPr>
          <p:cNvPr id="15373" name="Text Box 15"/>
          <p:cNvSpPr txBox="1">
            <a:spLocks noChangeArrowheads="1"/>
          </p:cNvSpPr>
          <p:nvPr/>
        </p:nvSpPr>
        <p:spPr bwMode="auto">
          <a:xfrm>
            <a:off x="871538" y="699046"/>
            <a:ext cx="641350" cy="366712"/>
          </a:xfrm>
          <a:prstGeom prst="rect">
            <a:avLst/>
          </a:prstGeom>
          <a:noFill/>
          <a:ln w="9525">
            <a:noFill/>
            <a:miter lim="800000"/>
            <a:headEnd/>
            <a:tailEnd/>
          </a:ln>
        </p:spPr>
        <p:txBody>
          <a:bodyPr wrap="none" anchor="ctr">
            <a:spAutoFit/>
          </a:bodyPr>
          <a:lstStyle/>
          <a:p>
            <a:pPr algn="ctr" eaLnBrk="0" hangingPunct="0"/>
            <a:r>
              <a:rPr lang="en-GB" sz="1800" b="1">
                <a:latin typeface="Times New Roman" pitchFamily="18" charset="0"/>
              </a:rPr>
              <a:t>2000</a:t>
            </a:r>
            <a:endParaRPr lang="en-GB" sz="1200" b="1">
              <a:latin typeface="Times New Roman" pitchFamily="18" charset="0"/>
            </a:endParaRPr>
          </a:p>
        </p:txBody>
      </p:sp>
      <p:sp>
        <p:nvSpPr>
          <p:cNvPr id="15374" name="Text Box 16"/>
          <p:cNvSpPr txBox="1">
            <a:spLocks noChangeArrowheads="1"/>
          </p:cNvSpPr>
          <p:nvPr/>
        </p:nvSpPr>
        <p:spPr bwMode="auto">
          <a:xfrm>
            <a:off x="2305050" y="694283"/>
            <a:ext cx="641350" cy="366713"/>
          </a:xfrm>
          <a:prstGeom prst="rect">
            <a:avLst/>
          </a:prstGeom>
          <a:noFill/>
          <a:ln w="9525">
            <a:noFill/>
            <a:miter lim="800000"/>
            <a:headEnd/>
            <a:tailEnd/>
          </a:ln>
        </p:spPr>
        <p:txBody>
          <a:bodyPr wrap="none" anchor="ctr">
            <a:spAutoFit/>
          </a:bodyPr>
          <a:lstStyle/>
          <a:p>
            <a:pPr algn="ctr" eaLnBrk="0" hangingPunct="0"/>
            <a:r>
              <a:rPr lang="en-GB" sz="1800" b="1">
                <a:latin typeface="Times New Roman" pitchFamily="18" charset="0"/>
              </a:rPr>
              <a:t>2004</a:t>
            </a:r>
            <a:endParaRPr lang="en-GB" sz="1200" b="1">
              <a:latin typeface="Times New Roman" pitchFamily="18" charset="0"/>
            </a:endParaRPr>
          </a:p>
        </p:txBody>
      </p:sp>
      <p:sp>
        <p:nvSpPr>
          <p:cNvPr id="15375" name="Text Box 17"/>
          <p:cNvSpPr txBox="1">
            <a:spLocks noChangeArrowheads="1"/>
          </p:cNvSpPr>
          <p:nvPr/>
        </p:nvSpPr>
        <p:spPr bwMode="auto">
          <a:xfrm>
            <a:off x="3756025" y="694283"/>
            <a:ext cx="641350" cy="366713"/>
          </a:xfrm>
          <a:prstGeom prst="rect">
            <a:avLst/>
          </a:prstGeom>
          <a:noFill/>
          <a:ln w="9525">
            <a:noFill/>
            <a:miter lim="800000"/>
            <a:headEnd/>
            <a:tailEnd/>
          </a:ln>
        </p:spPr>
        <p:txBody>
          <a:bodyPr wrap="none" anchor="ctr">
            <a:spAutoFit/>
          </a:bodyPr>
          <a:lstStyle/>
          <a:p>
            <a:pPr algn="ctr" eaLnBrk="0" hangingPunct="0"/>
            <a:r>
              <a:rPr lang="en-GB" sz="1800" b="1">
                <a:latin typeface="Times New Roman" pitchFamily="18" charset="0"/>
              </a:rPr>
              <a:t>2008</a:t>
            </a:r>
            <a:endParaRPr lang="en-GB" sz="1200" b="1">
              <a:latin typeface="Times New Roman" pitchFamily="18" charset="0"/>
            </a:endParaRPr>
          </a:p>
        </p:txBody>
      </p:sp>
      <p:sp>
        <p:nvSpPr>
          <p:cNvPr id="15376" name="Text Box 18"/>
          <p:cNvSpPr txBox="1">
            <a:spLocks noChangeArrowheads="1"/>
          </p:cNvSpPr>
          <p:nvPr/>
        </p:nvSpPr>
        <p:spPr bwMode="auto">
          <a:xfrm>
            <a:off x="5195888" y="700633"/>
            <a:ext cx="641350" cy="366713"/>
          </a:xfrm>
          <a:prstGeom prst="rect">
            <a:avLst/>
          </a:prstGeom>
          <a:noFill/>
          <a:ln w="9525">
            <a:noFill/>
            <a:miter lim="800000"/>
            <a:headEnd/>
            <a:tailEnd/>
          </a:ln>
        </p:spPr>
        <p:txBody>
          <a:bodyPr wrap="none" anchor="ctr">
            <a:spAutoFit/>
          </a:bodyPr>
          <a:lstStyle/>
          <a:p>
            <a:pPr algn="ctr" eaLnBrk="0" hangingPunct="0"/>
            <a:r>
              <a:rPr lang="en-GB" sz="1800" b="1">
                <a:latin typeface="Times New Roman" pitchFamily="18" charset="0"/>
              </a:rPr>
              <a:t>2012</a:t>
            </a:r>
            <a:endParaRPr lang="en-GB" sz="1200" b="1">
              <a:latin typeface="Times New Roman" pitchFamily="18" charset="0"/>
            </a:endParaRPr>
          </a:p>
        </p:txBody>
      </p:sp>
      <p:sp>
        <p:nvSpPr>
          <p:cNvPr id="15377" name="Text Box 19"/>
          <p:cNvSpPr txBox="1">
            <a:spLocks noChangeArrowheads="1"/>
          </p:cNvSpPr>
          <p:nvPr/>
        </p:nvSpPr>
        <p:spPr bwMode="auto">
          <a:xfrm>
            <a:off x="6604000" y="695871"/>
            <a:ext cx="641350" cy="366712"/>
          </a:xfrm>
          <a:prstGeom prst="rect">
            <a:avLst/>
          </a:prstGeom>
          <a:noFill/>
          <a:ln w="9525">
            <a:noFill/>
            <a:miter lim="800000"/>
            <a:headEnd/>
            <a:tailEnd/>
          </a:ln>
        </p:spPr>
        <p:txBody>
          <a:bodyPr wrap="none" anchor="ctr">
            <a:spAutoFit/>
          </a:bodyPr>
          <a:lstStyle/>
          <a:p>
            <a:pPr algn="ctr" eaLnBrk="0" hangingPunct="0"/>
            <a:r>
              <a:rPr lang="en-GB" sz="1800" b="1">
                <a:latin typeface="Times New Roman" pitchFamily="18" charset="0"/>
              </a:rPr>
              <a:t>2016</a:t>
            </a:r>
            <a:endParaRPr lang="en-GB" sz="1200" b="1">
              <a:latin typeface="Times New Roman" pitchFamily="18" charset="0"/>
            </a:endParaRPr>
          </a:p>
        </p:txBody>
      </p:sp>
      <p:sp>
        <p:nvSpPr>
          <p:cNvPr id="15378" name="Text Box 20"/>
          <p:cNvSpPr txBox="1">
            <a:spLocks noChangeArrowheads="1"/>
          </p:cNvSpPr>
          <p:nvPr/>
        </p:nvSpPr>
        <p:spPr bwMode="auto">
          <a:xfrm>
            <a:off x="8039100" y="692696"/>
            <a:ext cx="639763" cy="365125"/>
          </a:xfrm>
          <a:prstGeom prst="rect">
            <a:avLst/>
          </a:prstGeom>
          <a:noFill/>
          <a:ln w="9525">
            <a:noFill/>
            <a:miter lim="800000"/>
            <a:headEnd/>
            <a:tailEnd/>
          </a:ln>
        </p:spPr>
        <p:txBody>
          <a:bodyPr wrap="none" anchor="ctr">
            <a:spAutoFit/>
          </a:bodyPr>
          <a:lstStyle/>
          <a:p>
            <a:pPr algn="ctr" eaLnBrk="0" hangingPunct="0"/>
            <a:r>
              <a:rPr lang="en-GB" sz="1800" b="1">
                <a:latin typeface="Times New Roman" pitchFamily="18" charset="0"/>
              </a:rPr>
              <a:t>2020</a:t>
            </a:r>
            <a:endParaRPr lang="en-GB" sz="1200" b="1">
              <a:latin typeface="Times New Roman" pitchFamily="18" charset="0"/>
            </a:endParaRPr>
          </a:p>
        </p:txBody>
      </p:sp>
      <p:sp>
        <p:nvSpPr>
          <p:cNvPr id="15379" name="AutoShape 21"/>
          <p:cNvSpPr>
            <a:spLocks noChangeArrowheads="1"/>
          </p:cNvSpPr>
          <p:nvPr/>
        </p:nvSpPr>
        <p:spPr bwMode="auto">
          <a:xfrm>
            <a:off x="1336675" y="1954758"/>
            <a:ext cx="190500" cy="141288"/>
          </a:xfrm>
          <a:prstGeom prst="flowChartExtract">
            <a:avLst/>
          </a:prstGeom>
          <a:solidFill>
            <a:srgbClr val="FF0000"/>
          </a:solidFill>
          <a:ln w="9525">
            <a:solidFill>
              <a:schemeClr val="tx1"/>
            </a:solidFill>
            <a:miter lim="800000"/>
            <a:headEnd/>
            <a:tailEnd/>
          </a:ln>
        </p:spPr>
        <p:txBody>
          <a:bodyPr wrap="none" anchor="ctr">
            <a:spAutoFit/>
          </a:bodyPr>
          <a:lstStyle/>
          <a:p>
            <a:endParaRPr lang="es-ES"/>
          </a:p>
        </p:txBody>
      </p:sp>
      <p:sp>
        <p:nvSpPr>
          <p:cNvPr id="15380" name="AutoShape 22"/>
          <p:cNvSpPr>
            <a:spLocks noChangeArrowheads="1"/>
          </p:cNvSpPr>
          <p:nvPr/>
        </p:nvSpPr>
        <p:spPr bwMode="auto">
          <a:xfrm>
            <a:off x="5819775" y="3615283"/>
            <a:ext cx="192088" cy="141288"/>
          </a:xfrm>
          <a:prstGeom prst="flowChartExtract">
            <a:avLst/>
          </a:prstGeom>
          <a:solidFill>
            <a:srgbClr val="FF0000"/>
          </a:solidFill>
          <a:ln w="9525">
            <a:solidFill>
              <a:schemeClr val="tx1"/>
            </a:solidFill>
            <a:miter lim="800000"/>
            <a:headEnd/>
            <a:tailEnd/>
          </a:ln>
        </p:spPr>
        <p:txBody>
          <a:bodyPr wrap="none" anchor="ctr">
            <a:spAutoFit/>
          </a:bodyPr>
          <a:lstStyle/>
          <a:p>
            <a:endParaRPr lang="es-ES"/>
          </a:p>
        </p:txBody>
      </p:sp>
      <p:sp>
        <p:nvSpPr>
          <p:cNvPr id="15381" name="Rectangle 24"/>
          <p:cNvSpPr>
            <a:spLocks noChangeArrowheads="1"/>
          </p:cNvSpPr>
          <p:nvPr/>
        </p:nvSpPr>
        <p:spPr bwMode="auto">
          <a:xfrm>
            <a:off x="1933575" y="2677071"/>
            <a:ext cx="1119188" cy="80962"/>
          </a:xfrm>
          <a:prstGeom prst="rect">
            <a:avLst/>
          </a:prstGeom>
          <a:solidFill>
            <a:srgbClr val="FF0000"/>
          </a:solidFill>
          <a:ln w="9525">
            <a:solidFill>
              <a:srgbClr val="000000"/>
            </a:solidFill>
            <a:miter lim="800000"/>
            <a:headEnd/>
            <a:tailEnd/>
          </a:ln>
        </p:spPr>
        <p:txBody>
          <a:bodyPr anchor="ctr">
            <a:spAutoFit/>
          </a:bodyPr>
          <a:lstStyle/>
          <a:p>
            <a:endParaRPr lang="es-ES"/>
          </a:p>
        </p:txBody>
      </p:sp>
      <p:sp>
        <p:nvSpPr>
          <p:cNvPr id="15382" name="Rectangle 25"/>
          <p:cNvSpPr>
            <a:spLocks noChangeArrowheads="1"/>
          </p:cNvSpPr>
          <p:nvPr/>
        </p:nvSpPr>
        <p:spPr bwMode="auto">
          <a:xfrm>
            <a:off x="3098800" y="3304133"/>
            <a:ext cx="2697163" cy="69850"/>
          </a:xfrm>
          <a:prstGeom prst="rect">
            <a:avLst/>
          </a:prstGeom>
          <a:solidFill>
            <a:srgbClr val="FF0000"/>
          </a:solidFill>
          <a:ln w="9525">
            <a:solidFill>
              <a:schemeClr val="tx1"/>
            </a:solidFill>
            <a:miter lim="800000"/>
            <a:headEnd/>
            <a:tailEnd/>
          </a:ln>
        </p:spPr>
        <p:txBody>
          <a:bodyPr anchor="ctr">
            <a:spAutoFit/>
          </a:bodyPr>
          <a:lstStyle/>
          <a:p>
            <a:endParaRPr lang="es-ES"/>
          </a:p>
        </p:txBody>
      </p:sp>
      <p:sp>
        <p:nvSpPr>
          <p:cNvPr id="15383" name="Text Box 28"/>
          <p:cNvSpPr txBox="1">
            <a:spLocks noChangeArrowheads="1"/>
          </p:cNvSpPr>
          <p:nvPr/>
        </p:nvSpPr>
        <p:spPr bwMode="auto">
          <a:xfrm>
            <a:off x="1593850" y="1849983"/>
            <a:ext cx="2216150" cy="336550"/>
          </a:xfrm>
          <a:prstGeom prst="rect">
            <a:avLst/>
          </a:prstGeom>
          <a:noFill/>
          <a:ln w="9525">
            <a:noFill/>
            <a:miter lim="800000"/>
            <a:headEnd/>
            <a:tailEnd/>
          </a:ln>
        </p:spPr>
        <p:txBody>
          <a:bodyPr wrap="none" anchor="ctr">
            <a:spAutoFit/>
          </a:bodyPr>
          <a:lstStyle/>
          <a:p>
            <a:pPr algn="ctr" eaLnBrk="0" hangingPunct="0"/>
            <a:r>
              <a:rPr lang="en-US" sz="1600" b="1">
                <a:latin typeface="Times New Roman" pitchFamily="18" charset="0"/>
              </a:rPr>
              <a:t>ESA Acceptance (2001)</a:t>
            </a:r>
            <a:endParaRPr lang="en-GB" sz="1600">
              <a:latin typeface="Times New Roman" pitchFamily="18" charset="0"/>
            </a:endParaRPr>
          </a:p>
        </p:txBody>
      </p:sp>
      <p:sp>
        <p:nvSpPr>
          <p:cNvPr id="15384" name="Text Box 29"/>
          <p:cNvSpPr txBox="1">
            <a:spLocks noChangeArrowheads="1"/>
          </p:cNvSpPr>
          <p:nvPr/>
        </p:nvSpPr>
        <p:spPr bwMode="auto">
          <a:xfrm>
            <a:off x="1908175" y="2697708"/>
            <a:ext cx="2338388" cy="579438"/>
          </a:xfrm>
          <a:prstGeom prst="rect">
            <a:avLst/>
          </a:prstGeom>
          <a:noFill/>
          <a:ln w="9525">
            <a:noFill/>
            <a:miter lim="800000"/>
            <a:headEnd/>
            <a:tailEnd/>
          </a:ln>
        </p:spPr>
        <p:txBody>
          <a:bodyPr anchor="ctr">
            <a:spAutoFit/>
          </a:bodyPr>
          <a:lstStyle/>
          <a:p>
            <a:pPr eaLnBrk="0" hangingPunct="0"/>
            <a:r>
              <a:rPr lang="en-GB" sz="1600" b="1">
                <a:latin typeface="Times New Roman" pitchFamily="18" charset="0"/>
              </a:rPr>
              <a:t>Technology Development</a:t>
            </a:r>
          </a:p>
        </p:txBody>
      </p:sp>
      <p:sp>
        <p:nvSpPr>
          <p:cNvPr id="15385" name="Text Box 30"/>
          <p:cNvSpPr txBox="1">
            <a:spLocks noChangeArrowheads="1"/>
          </p:cNvSpPr>
          <p:nvPr/>
        </p:nvSpPr>
        <p:spPr bwMode="auto">
          <a:xfrm>
            <a:off x="3121025" y="2937421"/>
            <a:ext cx="2674938" cy="336550"/>
          </a:xfrm>
          <a:prstGeom prst="rect">
            <a:avLst/>
          </a:prstGeom>
          <a:noFill/>
          <a:ln w="9525">
            <a:noFill/>
            <a:miter lim="800000"/>
            <a:headEnd/>
            <a:tailEnd/>
          </a:ln>
        </p:spPr>
        <p:txBody>
          <a:bodyPr anchor="ctr">
            <a:spAutoFit/>
          </a:bodyPr>
          <a:lstStyle/>
          <a:p>
            <a:pPr algn="ctr" eaLnBrk="0" hangingPunct="0"/>
            <a:r>
              <a:rPr lang="en-GB" sz="1600" b="1">
                <a:latin typeface="Times New Roman" pitchFamily="18" charset="0"/>
              </a:rPr>
              <a:t>Design,   Build, Test</a:t>
            </a:r>
            <a:endParaRPr lang="en-GB" sz="1200" b="1">
              <a:latin typeface="Times New Roman" pitchFamily="18" charset="0"/>
            </a:endParaRPr>
          </a:p>
        </p:txBody>
      </p:sp>
      <p:sp>
        <p:nvSpPr>
          <p:cNvPr id="15386" name="Text Box 31"/>
          <p:cNvSpPr txBox="1">
            <a:spLocks noChangeArrowheads="1"/>
          </p:cNvSpPr>
          <p:nvPr/>
        </p:nvSpPr>
        <p:spPr bwMode="auto">
          <a:xfrm>
            <a:off x="5940425" y="3504158"/>
            <a:ext cx="850900" cy="336550"/>
          </a:xfrm>
          <a:prstGeom prst="rect">
            <a:avLst/>
          </a:prstGeom>
          <a:noFill/>
          <a:ln w="9525">
            <a:noFill/>
            <a:miter lim="800000"/>
            <a:headEnd/>
            <a:tailEnd/>
          </a:ln>
        </p:spPr>
        <p:txBody>
          <a:bodyPr wrap="none" anchor="ctr">
            <a:spAutoFit/>
          </a:bodyPr>
          <a:lstStyle/>
          <a:p>
            <a:pPr algn="ctr" eaLnBrk="0" hangingPunct="0"/>
            <a:r>
              <a:rPr lang="en-GB" sz="1600" b="1">
                <a:latin typeface="Times New Roman" pitchFamily="18" charset="0"/>
              </a:rPr>
              <a:t>Launch</a:t>
            </a:r>
            <a:endParaRPr lang="en-GB" sz="1200">
              <a:latin typeface="Times New Roman" pitchFamily="18" charset="0"/>
            </a:endParaRPr>
          </a:p>
        </p:txBody>
      </p:sp>
      <p:sp>
        <p:nvSpPr>
          <p:cNvPr id="15387" name="Line 37"/>
          <p:cNvSpPr>
            <a:spLocks noChangeShapeType="1"/>
          </p:cNvSpPr>
          <p:nvPr/>
        </p:nvSpPr>
        <p:spPr bwMode="auto">
          <a:xfrm>
            <a:off x="496888" y="1022896"/>
            <a:ext cx="0" cy="211137"/>
          </a:xfrm>
          <a:prstGeom prst="line">
            <a:avLst/>
          </a:prstGeom>
          <a:noFill/>
          <a:ln w="9525">
            <a:solidFill>
              <a:schemeClr val="tx1"/>
            </a:solidFill>
            <a:round/>
            <a:headEnd/>
            <a:tailEnd/>
          </a:ln>
        </p:spPr>
        <p:txBody>
          <a:bodyPr anchor="ctr">
            <a:spAutoFit/>
          </a:bodyPr>
          <a:lstStyle/>
          <a:p>
            <a:endParaRPr lang="es-ES"/>
          </a:p>
        </p:txBody>
      </p:sp>
      <p:sp>
        <p:nvSpPr>
          <p:cNvPr id="15388" name="Rectangle 38"/>
          <p:cNvSpPr>
            <a:spLocks noChangeArrowheads="1"/>
          </p:cNvSpPr>
          <p:nvPr/>
        </p:nvSpPr>
        <p:spPr bwMode="auto">
          <a:xfrm>
            <a:off x="482600" y="1542008"/>
            <a:ext cx="946150" cy="80963"/>
          </a:xfrm>
          <a:prstGeom prst="rect">
            <a:avLst/>
          </a:prstGeom>
          <a:solidFill>
            <a:srgbClr val="FF0000"/>
          </a:solidFill>
          <a:ln w="9525">
            <a:solidFill>
              <a:srgbClr val="000000"/>
            </a:solidFill>
            <a:miter lim="800000"/>
            <a:headEnd/>
            <a:tailEnd/>
          </a:ln>
        </p:spPr>
        <p:txBody>
          <a:bodyPr anchor="ctr">
            <a:spAutoFit/>
          </a:bodyPr>
          <a:lstStyle/>
          <a:p>
            <a:endParaRPr lang="es-ES"/>
          </a:p>
        </p:txBody>
      </p:sp>
      <p:sp>
        <p:nvSpPr>
          <p:cNvPr id="15389" name="Text Box 39"/>
          <p:cNvSpPr txBox="1">
            <a:spLocks noChangeArrowheads="1"/>
          </p:cNvSpPr>
          <p:nvPr/>
        </p:nvSpPr>
        <p:spPr bwMode="auto">
          <a:xfrm>
            <a:off x="1289050" y="1413421"/>
            <a:ext cx="3532188" cy="336550"/>
          </a:xfrm>
          <a:prstGeom prst="rect">
            <a:avLst/>
          </a:prstGeom>
          <a:noFill/>
          <a:ln w="9525">
            <a:noFill/>
            <a:miter lim="800000"/>
            <a:headEnd/>
            <a:tailEnd/>
          </a:ln>
        </p:spPr>
        <p:txBody>
          <a:bodyPr anchor="ctr">
            <a:spAutoFit/>
          </a:bodyPr>
          <a:lstStyle/>
          <a:p>
            <a:pPr algn="ctr" eaLnBrk="0" hangingPunct="0"/>
            <a:r>
              <a:rPr lang="en-GB" sz="1600" b="1">
                <a:latin typeface="Times New Roman" pitchFamily="18" charset="0"/>
              </a:rPr>
              <a:t>Concept &amp; Technology Study</a:t>
            </a:r>
            <a:r>
              <a:rPr lang="en-US" sz="1600" b="1">
                <a:latin typeface="Times New Roman" pitchFamily="18" charset="0"/>
              </a:rPr>
              <a:t> (ESA)</a:t>
            </a:r>
            <a:endParaRPr lang="en-GB" sz="1200" b="1">
              <a:latin typeface="Times New Roman" pitchFamily="18" charset="0"/>
            </a:endParaRPr>
          </a:p>
        </p:txBody>
      </p:sp>
      <p:sp>
        <p:nvSpPr>
          <p:cNvPr id="15390" name="Rectangle 40"/>
          <p:cNvSpPr>
            <a:spLocks noChangeArrowheads="1"/>
          </p:cNvSpPr>
          <p:nvPr/>
        </p:nvSpPr>
        <p:spPr bwMode="auto">
          <a:xfrm>
            <a:off x="1628775" y="2321471"/>
            <a:ext cx="258763" cy="84137"/>
          </a:xfrm>
          <a:prstGeom prst="rect">
            <a:avLst/>
          </a:prstGeom>
          <a:solidFill>
            <a:srgbClr val="FF0000"/>
          </a:solidFill>
          <a:ln w="9525">
            <a:solidFill>
              <a:srgbClr val="000000"/>
            </a:solidFill>
            <a:miter lim="800000"/>
            <a:headEnd/>
            <a:tailEnd/>
          </a:ln>
        </p:spPr>
        <p:txBody>
          <a:bodyPr anchor="ctr">
            <a:spAutoFit/>
          </a:bodyPr>
          <a:lstStyle/>
          <a:p>
            <a:endParaRPr lang="es-ES"/>
          </a:p>
        </p:txBody>
      </p:sp>
      <p:sp>
        <p:nvSpPr>
          <p:cNvPr id="15391" name="Text Box 41"/>
          <p:cNvSpPr txBox="1">
            <a:spLocks noChangeArrowheads="1"/>
          </p:cNvSpPr>
          <p:nvPr/>
        </p:nvSpPr>
        <p:spPr bwMode="auto">
          <a:xfrm>
            <a:off x="139700" y="2151608"/>
            <a:ext cx="1803400" cy="582613"/>
          </a:xfrm>
          <a:prstGeom prst="rect">
            <a:avLst/>
          </a:prstGeom>
          <a:noFill/>
          <a:ln w="9525">
            <a:noFill/>
            <a:miter lim="800000"/>
            <a:headEnd/>
            <a:tailEnd/>
          </a:ln>
        </p:spPr>
        <p:txBody>
          <a:bodyPr anchor="ctr">
            <a:spAutoFit/>
          </a:bodyPr>
          <a:lstStyle/>
          <a:p>
            <a:pPr eaLnBrk="0" hangingPunct="0"/>
            <a:r>
              <a:rPr lang="en-US" sz="1600" b="1">
                <a:latin typeface="Times New Roman" pitchFamily="18" charset="0"/>
              </a:rPr>
              <a:t>R</a:t>
            </a:r>
            <a:r>
              <a:rPr lang="en-GB" sz="1600" b="1">
                <a:latin typeface="Times New Roman" pitchFamily="18" charset="0"/>
              </a:rPr>
              <a:t>e-</a:t>
            </a:r>
            <a:r>
              <a:rPr lang="en-US" sz="1600" b="1">
                <a:latin typeface="Times New Roman" pitchFamily="18" charset="0"/>
              </a:rPr>
              <a:t>assessment</a:t>
            </a:r>
            <a:r>
              <a:rPr lang="en-GB" sz="1600" b="1">
                <a:latin typeface="Times New Roman" pitchFamily="18" charset="0"/>
              </a:rPr>
              <a:t>:</a:t>
            </a:r>
            <a:endParaRPr lang="en-US" sz="1600" b="1">
              <a:latin typeface="Times New Roman" pitchFamily="18" charset="0"/>
            </a:endParaRPr>
          </a:p>
          <a:p>
            <a:pPr eaLnBrk="0" hangingPunct="0"/>
            <a:r>
              <a:rPr lang="en-US" sz="1600" b="1">
                <a:latin typeface="Times New Roman" pitchFamily="18" charset="0"/>
              </a:rPr>
              <a:t>Ariane-5</a:t>
            </a:r>
            <a:r>
              <a:rPr lang="en-GB" sz="1600" b="1">
                <a:latin typeface="Times New Roman" pitchFamily="18" charset="0"/>
              </a:rPr>
              <a:t> </a:t>
            </a:r>
            <a:r>
              <a:rPr lang="en-GB" sz="1600" b="1">
                <a:latin typeface="Times New Roman" pitchFamily="18" charset="0"/>
                <a:sym typeface="Symbol" pitchFamily="18" charset="2"/>
              </a:rPr>
              <a:t> </a:t>
            </a:r>
            <a:r>
              <a:rPr lang="en-GB" sz="1600" b="1">
                <a:latin typeface="Times New Roman" pitchFamily="18" charset="0"/>
              </a:rPr>
              <a:t>Soyuz</a:t>
            </a:r>
            <a:endParaRPr lang="en-GB" sz="1200" b="1">
              <a:latin typeface="Times New Roman" pitchFamily="18" charset="0"/>
            </a:endParaRPr>
          </a:p>
        </p:txBody>
      </p:sp>
      <p:sp>
        <p:nvSpPr>
          <p:cNvPr id="15392" name="Text Box 2"/>
          <p:cNvSpPr txBox="1">
            <a:spLocks noChangeArrowheads="1"/>
          </p:cNvSpPr>
          <p:nvPr/>
        </p:nvSpPr>
        <p:spPr bwMode="auto">
          <a:xfrm>
            <a:off x="8101013" y="5269458"/>
            <a:ext cx="1065212" cy="336550"/>
          </a:xfrm>
          <a:prstGeom prst="rect">
            <a:avLst/>
          </a:prstGeom>
          <a:solidFill>
            <a:schemeClr val="bg1"/>
          </a:solidFill>
          <a:ln w="9525">
            <a:noFill/>
            <a:miter lim="800000"/>
            <a:headEnd/>
            <a:tailEnd/>
          </a:ln>
        </p:spPr>
        <p:txBody>
          <a:bodyPr wrap="none" anchor="ctr">
            <a:spAutoFit/>
          </a:bodyPr>
          <a:lstStyle/>
          <a:p>
            <a:pPr algn="ctr" eaLnBrk="0" hangingPunct="0"/>
            <a:r>
              <a:rPr lang="en-GB" sz="1600" b="1">
                <a:latin typeface="Times New Roman" pitchFamily="18" charset="0"/>
              </a:rPr>
              <a:t>Catalogue</a:t>
            </a:r>
            <a:endParaRPr lang="en-GB" sz="1200">
              <a:latin typeface="Times New Roman" pitchFamily="18" charset="0"/>
            </a:endParaRPr>
          </a:p>
        </p:txBody>
      </p:sp>
      <p:sp>
        <p:nvSpPr>
          <p:cNvPr id="15393" name="AutoShape 23"/>
          <p:cNvSpPr>
            <a:spLocks noChangeArrowheads="1"/>
          </p:cNvSpPr>
          <p:nvPr/>
        </p:nvSpPr>
        <p:spPr bwMode="auto">
          <a:xfrm>
            <a:off x="8893175" y="5145633"/>
            <a:ext cx="190500" cy="141288"/>
          </a:xfrm>
          <a:prstGeom prst="flowChartExtract">
            <a:avLst/>
          </a:prstGeom>
          <a:solidFill>
            <a:srgbClr val="FF0000"/>
          </a:solidFill>
          <a:ln w="9525">
            <a:solidFill>
              <a:schemeClr val="tx1"/>
            </a:solidFill>
            <a:miter lim="800000"/>
            <a:headEnd/>
            <a:tailEnd/>
          </a:ln>
        </p:spPr>
        <p:txBody>
          <a:bodyPr wrap="none" anchor="ctr">
            <a:spAutoFit/>
          </a:bodyPr>
          <a:lstStyle/>
          <a:p>
            <a:endParaRPr lang="es-ES"/>
          </a:p>
        </p:txBody>
      </p:sp>
      <p:sp>
        <p:nvSpPr>
          <p:cNvPr id="15394" name="Rectangle 26"/>
          <p:cNvSpPr>
            <a:spLocks noChangeArrowheads="1"/>
          </p:cNvSpPr>
          <p:nvPr/>
        </p:nvSpPr>
        <p:spPr bwMode="auto">
          <a:xfrm>
            <a:off x="6269038" y="4412208"/>
            <a:ext cx="1817687" cy="69850"/>
          </a:xfrm>
          <a:prstGeom prst="rect">
            <a:avLst/>
          </a:prstGeom>
          <a:solidFill>
            <a:srgbClr val="FF0000"/>
          </a:solidFill>
          <a:ln w="9525">
            <a:solidFill>
              <a:schemeClr val="tx1"/>
            </a:solidFill>
            <a:miter lim="800000"/>
            <a:headEnd/>
            <a:tailEnd/>
          </a:ln>
        </p:spPr>
        <p:txBody>
          <a:bodyPr anchor="ctr">
            <a:spAutoFit/>
          </a:bodyPr>
          <a:lstStyle/>
          <a:p>
            <a:endParaRPr lang="es-ES"/>
          </a:p>
        </p:txBody>
      </p:sp>
      <p:sp>
        <p:nvSpPr>
          <p:cNvPr id="15395" name="Rectangle 27"/>
          <p:cNvSpPr>
            <a:spLocks noChangeArrowheads="1"/>
          </p:cNvSpPr>
          <p:nvPr/>
        </p:nvSpPr>
        <p:spPr bwMode="auto">
          <a:xfrm>
            <a:off x="6262688" y="4859883"/>
            <a:ext cx="2728912" cy="69850"/>
          </a:xfrm>
          <a:prstGeom prst="rect">
            <a:avLst/>
          </a:prstGeom>
          <a:solidFill>
            <a:srgbClr val="FF0000"/>
          </a:solidFill>
          <a:ln w="9525">
            <a:solidFill>
              <a:schemeClr val="tx1"/>
            </a:solidFill>
            <a:miter lim="800000"/>
            <a:headEnd/>
            <a:tailEnd/>
          </a:ln>
        </p:spPr>
        <p:txBody>
          <a:bodyPr anchor="ctr">
            <a:spAutoFit/>
          </a:bodyPr>
          <a:lstStyle/>
          <a:p>
            <a:endParaRPr lang="es-ES"/>
          </a:p>
        </p:txBody>
      </p:sp>
      <p:sp>
        <p:nvSpPr>
          <p:cNvPr id="15396" name="Text Box 32"/>
          <p:cNvSpPr txBox="1">
            <a:spLocks noChangeArrowheads="1"/>
          </p:cNvSpPr>
          <p:nvPr/>
        </p:nvSpPr>
        <p:spPr bwMode="auto">
          <a:xfrm>
            <a:off x="6804025" y="4137571"/>
            <a:ext cx="1338263" cy="336550"/>
          </a:xfrm>
          <a:prstGeom prst="rect">
            <a:avLst/>
          </a:prstGeom>
          <a:noFill/>
          <a:ln w="9525">
            <a:noFill/>
            <a:miter lim="800000"/>
            <a:headEnd/>
            <a:tailEnd/>
          </a:ln>
        </p:spPr>
        <p:txBody>
          <a:bodyPr wrap="none" anchor="ctr">
            <a:spAutoFit/>
          </a:bodyPr>
          <a:lstStyle/>
          <a:p>
            <a:pPr algn="ctr" eaLnBrk="0" hangingPunct="0"/>
            <a:r>
              <a:rPr lang="en-GB" sz="1600" b="1">
                <a:latin typeface="Times New Roman" pitchFamily="18" charset="0"/>
              </a:rPr>
              <a:t>Observations</a:t>
            </a:r>
            <a:endParaRPr lang="en-GB" sz="1200">
              <a:latin typeface="Times New Roman" pitchFamily="18" charset="0"/>
            </a:endParaRPr>
          </a:p>
        </p:txBody>
      </p:sp>
      <p:sp>
        <p:nvSpPr>
          <p:cNvPr id="15397" name="Text Box 33"/>
          <p:cNvSpPr txBox="1">
            <a:spLocks noChangeArrowheads="1"/>
          </p:cNvSpPr>
          <p:nvPr/>
        </p:nvSpPr>
        <p:spPr bwMode="auto">
          <a:xfrm>
            <a:off x="6300788" y="4477296"/>
            <a:ext cx="2447925" cy="366712"/>
          </a:xfrm>
          <a:prstGeom prst="rect">
            <a:avLst/>
          </a:prstGeom>
          <a:noFill/>
          <a:ln w="9525">
            <a:noFill/>
            <a:miter lim="800000"/>
            <a:headEnd/>
            <a:tailEnd/>
          </a:ln>
        </p:spPr>
        <p:txBody>
          <a:bodyPr anchor="ctr">
            <a:spAutoFit/>
          </a:bodyPr>
          <a:lstStyle/>
          <a:p>
            <a:pPr eaLnBrk="0" hangingPunct="0"/>
            <a:r>
              <a:rPr lang="en-US" sz="1800" b="1">
                <a:latin typeface="Arial" charset="0"/>
              </a:rPr>
              <a:t>DPAC</a:t>
            </a:r>
            <a:r>
              <a:rPr lang="en-US" sz="1600" b="1">
                <a:latin typeface="Times New Roman" pitchFamily="18" charset="0"/>
              </a:rPr>
              <a:t>: Data </a:t>
            </a:r>
            <a:r>
              <a:rPr lang="en-GB" sz="1600" b="1">
                <a:latin typeface="Times New Roman" pitchFamily="18" charset="0"/>
              </a:rPr>
              <a:t>Analysis</a:t>
            </a:r>
            <a:endParaRPr lang="en-GB" sz="1600">
              <a:latin typeface="Times New Roman" pitchFamily="18" charset="0"/>
            </a:endParaRPr>
          </a:p>
        </p:txBody>
      </p:sp>
      <p:sp>
        <p:nvSpPr>
          <p:cNvPr id="15398" name="AutoShape 34"/>
          <p:cNvSpPr>
            <a:spLocks noChangeArrowheads="1"/>
          </p:cNvSpPr>
          <p:nvPr/>
        </p:nvSpPr>
        <p:spPr bwMode="auto">
          <a:xfrm>
            <a:off x="7794625" y="5144046"/>
            <a:ext cx="192088" cy="141287"/>
          </a:xfrm>
          <a:prstGeom prst="flowChartExtract">
            <a:avLst/>
          </a:prstGeom>
          <a:solidFill>
            <a:schemeClr val="folHlink"/>
          </a:solidFill>
          <a:ln w="9525">
            <a:solidFill>
              <a:schemeClr val="tx1"/>
            </a:solidFill>
            <a:prstDash val="sysDot"/>
            <a:miter lim="800000"/>
            <a:headEnd/>
            <a:tailEnd/>
          </a:ln>
        </p:spPr>
        <p:txBody>
          <a:bodyPr wrap="none" anchor="ctr">
            <a:spAutoFit/>
          </a:bodyPr>
          <a:lstStyle/>
          <a:p>
            <a:endParaRPr lang="es-ES"/>
          </a:p>
        </p:txBody>
      </p:sp>
      <p:sp>
        <p:nvSpPr>
          <p:cNvPr id="15399" name="AutoShape 35"/>
          <p:cNvSpPr>
            <a:spLocks noChangeArrowheads="1"/>
          </p:cNvSpPr>
          <p:nvPr/>
        </p:nvSpPr>
        <p:spPr bwMode="auto">
          <a:xfrm>
            <a:off x="6660232" y="5140871"/>
            <a:ext cx="192088" cy="141287"/>
          </a:xfrm>
          <a:prstGeom prst="flowChartExtract">
            <a:avLst/>
          </a:prstGeom>
          <a:solidFill>
            <a:schemeClr val="folHlink"/>
          </a:solidFill>
          <a:ln w="9525">
            <a:solidFill>
              <a:schemeClr val="tx1"/>
            </a:solidFill>
            <a:prstDash val="sysDot"/>
            <a:miter lim="800000"/>
            <a:headEnd/>
            <a:tailEnd/>
          </a:ln>
        </p:spPr>
        <p:txBody>
          <a:bodyPr wrap="none" anchor="ctr">
            <a:spAutoFit/>
          </a:bodyPr>
          <a:lstStyle/>
          <a:p>
            <a:endParaRPr lang="es-ES"/>
          </a:p>
        </p:txBody>
      </p:sp>
      <p:sp>
        <p:nvSpPr>
          <p:cNvPr id="15400" name="Text Box 36"/>
          <p:cNvSpPr txBox="1">
            <a:spLocks noChangeArrowheads="1"/>
          </p:cNvSpPr>
          <p:nvPr/>
        </p:nvSpPr>
        <p:spPr bwMode="auto">
          <a:xfrm>
            <a:off x="6865938" y="5293271"/>
            <a:ext cx="1138237" cy="336550"/>
          </a:xfrm>
          <a:prstGeom prst="rect">
            <a:avLst/>
          </a:prstGeom>
          <a:noFill/>
          <a:ln w="9525">
            <a:noFill/>
            <a:miter lim="800000"/>
            <a:headEnd/>
            <a:tailEnd/>
          </a:ln>
        </p:spPr>
        <p:txBody>
          <a:bodyPr wrap="none" anchor="ctr">
            <a:spAutoFit/>
          </a:bodyPr>
          <a:lstStyle/>
          <a:p>
            <a:pPr algn="ctr" eaLnBrk="0" hangingPunct="0"/>
            <a:r>
              <a:rPr lang="en-GB" sz="1600" b="1">
                <a:latin typeface="Times New Roman" pitchFamily="18" charset="0"/>
              </a:rPr>
              <a:t>Early Data</a:t>
            </a:r>
            <a:endParaRPr lang="en-GB" sz="1200">
              <a:latin typeface="Times New Roman" pitchFamily="18" charset="0"/>
            </a:endParaRPr>
          </a:p>
        </p:txBody>
      </p:sp>
      <p:sp>
        <p:nvSpPr>
          <p:cNvPr id="15401" name="Rectangle 42"/>
          <p:cNvSpPr>
            <a:spLocks noChangeArrowheads="1"/>
          </p:cNvSpPr>
          <p:nvPr/>
        </p:nvSpPr>
        <p:spPr bwMode="auto">
          <a:xfrm>
            <a:off x="6011863" y="4034383"/>
            <a:ext cx="222250" cy="63500"/>
          </a:xfrm>
          <a:prstGeom prst="rect">
            <a:avLst/>
          </a:prstGeom>
          <a:solidFill>
            <a:srgbClr val="FF0000"/>
          </a:solidFill>
          <a:ln w="9525">
            <a:solidFill>
              <a:srgbClr val="000000"/>
            </a:solidFill>
            <a:miter lim="800000"/>
            <a:headEnd/>
            <a:tailEnd/>
          </a:ln>
        </p:spPr>
        <p:txBody>
          <a:bodyPr anchor="ctr">
            <a:spAutoFit/>
          </a:bodyPr>
          <a:lstStyle/>
          <a:p>
            <a:endParaRPr lang="es-ES"/>
          </a:p>
        </p:txBody>
      </p:sp>
      <p:sp>
        <p:nvSpPr>
          <p:cNvPr id="15402" name="Text Box 43"/>
          <p:cNvSpPr txBox="1">
            <a:spLocks noChangeArrowheads="1"/>
          </p:cNvSpPr>
          <p:nvPr/>
        </p:nvSpPr>
        <p:spPr bwMode="auto">
          <a:xfrm>
            <a:off x="6192838" y="3864521"/>
            <a:ext cx="1311275" cy="336550"/>
          </a:xfrm>
          <a:prstGeom prst="rect">
            <a:avLst/>
          </a:prstGeom>
          <a:noFill/>
          <a:ln w="9525">
            <a:noFill/>
            <a:miter lim="800000"/>
            <a:headEnd/>
            <a:tailEnd/>
          </a:ln>
        </p:spPr>
        <p:txBody>
          <a:bodyPr anchor="ctr">
            <a:spAutoFit/>
          </a:bodyPr>
          <a:lstStyle/>
          <a:p>
            <a:pPr algn="ctr" eaLnBrk="0" hangingPunct="0"/>
            <a:r>
              <a:rPr lang="en-US" sz="1600" b="1">
                <a:latin typeface="Times New Roman" pitchFamily="18" charset="0"/>
              </a:rPr>
              <a:t>Cruise t</a:t>
            </a:r>
            <a:r>
              <a:rPr lang="en-GB" sz="1600" b="1">
                <a:latin typeface="Times New Roman" pitchFamily="18" charset="0"/>
              </a:rPr>
              <a:t>o L2</a:t>
            </a:r>
            <a:endParaRPr lang="en-GB" sz="1200" b="1">
              <a:latin typeface="Times New Roman" pitchFamily="18" charset="0"/>
            </a:endParaRPr>
          </a:p>
        </p:txBody>
      </p:sp>
      <p:sp>
        <p:nvSpPr>
          <p:cNvPr id="15403" name="Line 44"/>
          <p:cNvSpPr>
            <a:spLocks noChangeShapeType="1"/>
          </p:cNvSpPr>
          <p:nvPr/>
        </p:nvSpPr>
        <p:spPr bwMode="auto">
          <a:xfrm flipH="1">
            <a:off x="5868144" y="1008608"/>
            <a:ext cx="0" cy="4645025"/>
          </a:xfrm>
          <a:prstGeom prst="line">
            <a:avLst/>
          </a:prstGeom>
          <a:noFill/>
          <a:ln w="25400">
            <a:solidFill>
              <a:schemeClr val="tx1"/>
            </a:solidFill>
            <a:prstDash val="dashDot"/>
            <a:round/>
            <a:headEnd/>
            <a:tailEnd/>
          </a:ln>
        </p:spPr>
        <p:txBody>
          <a:bodyPr anchor="ctr">
            <a:spAutoFit/>
          </a:bodyPr>
          <a:lstStyle/>
          <a:p>
            <a:endParaRPr lang="es-ES"/>
          </a:p>
        </p:txBody>
      </p:sp>
      <p:sp>
        <p:nvSpPr>
          <p:cNvPr id="15404" name="Rectangle 45"/>
          <p:cNvSpPr>
            <a:spLocks noChangeArrowheads="1"/>
          </p:cNvSpPr>
          <p:nvPr/>
        </p:nvSpPr>
        <p:spPr bwMode="auto">
          <a:xfrm>
            <a:off x="2627313" y="4859883"/>
            <a:ext cx="3600450" cy="69850"/>
          </a:xfrm>
          <a:prstGeom prst="rect">
            <a:avLst/>
          </a:prstGeom>
          <a:solidFill>
            <a:srgbClr val="FF9900"/>
          </a:solidFill>
          <a:ln w="9525">
            <a:solidFill>
              <a:schemeClr val="tx1"/>
            </a:solidFill>
            <a:miter lim="800000"/>
            <a:headEnd/>
            <a:tailEnd/>
          </a:ln>
        </p:spPr>
        <p:txBody>
          <a:bodyPr anchor="ctr">
            <a:spAutoFit/>
          </a:bodyPr>
          <a:lstStyle/>
          <a:p>
            <a:endParaRPr lang="es-ES"/>
          </a:p>
        </p:txBody>
      </p:sp>
      <p:sp>
        <p:nvSpPr>
          <p:cNvPr id="15405" name="Rectangle 46"/>
          <p:cNvSpPr>
            <a:spLocks noChangeArrowheads="1"/>
          </p:cNvSpPr>
          <p:nvPr/>
        </p:nvSpPr>
        <p:spPr bwMode="auto">
          <a:xfrm>
            <a:off x="1187450" y="4858296"/>
            <a:ext cx="1366838" cy="71437"/>
          </a:xfrm>
          <a:prstGeom prst="rect">
            <a:avLst/>
          </a:prstGeom>
          <a:solidFill>
            <a:schemeClr val="accent2"/>
          </a:solidFill>
          <a:ln w="9525">
            <a:solidFill>
              <a:schemeClr val="tx1"/>
            </a:solidFill>
            <a:miter lim="800000"/>
            <a:headEnd/>
            <a:tailEnd/>
          </a:ln>
        </p:spPr>
        <p:txBody>
          <a:bodyPr anchor="ctr">
            <a:spAutoFit/>
          </a:bodyPr>
          <a:lstStyle/>
          <a:p>
            <a:endParaRPr lang="es-ES"/>
          </a:p>
        </p:txBody>
      </p:sp>
      <p:sp>
        <p:nvSpPr>
          <p:cNvPr id="15406" name="Text Box 47"/>
          <p:cNvSpPr txBox="1">
            <a:spLocks noChangeArrowheads="1"/>
          </p:cNvSpPr>
          <p:nvPr/>
        </p:nvSpPr>
        <p:spPr bwMode="auto">
          <a:xfrm>
            <a:off x="1116013" y="4569371"/>
            <a:ext cx="1008062" cy="336550"/>
          </a:xfrm>
          <a:prstGeom prst="rect">
            <a:avLst/>
          </a:prstGeom>
          <a:noFill/>
          <a:ln w="9525">
            <a:noFill/>
            <a:miter lim="800000"/>
            <a:headEnd/>
            <a:tailEnd/>
          </a:ln>
        </p:spPr>
        <p:txBody>
          <a:bodyPr anchor="ctr">
            <a:spAutoFit/>
          </a:bodyPr>
          <a:lstStyle/>
          <a:p>
            <a:pPr eaLnBrk="0" hangingPunct="0"/>
            <a:r>
              <a:rPr lang="en-US" sz="1600" b="1">
                <a:latin typeface="Times New Roman" pitchFamily="18" charset="0"/>
              </a:rPr>
              <a:t>GDAAS</a:t>
            </a:r>
            <a:endParaRPr lang="en-GB" sz="1600">
              <a:latin typeface="Times New Roman" pitchFamily="18" charset="0"/>
            </a:endParaRPr>
          </a:p>
        </p:txBody>
      </p:sp>
      <p:sp>
        <p:nvSpPr>
          <p:cNvPr id="15407" name="Text Box 48"/>
          <p:cNvSpPr txBox="1">
            <a:spLocks noChangeArrowheads="1"/>
          </p:cNvSpPr>
          <p:nvPr/>
        </p:nvSpPr>
        <p:spPr bwMode="auto">
          <a:xfrm>
            <a:off x="2843213" y="4434433"/>
            <a:ext cx="3240087" cy="366713"/>
          </a:xfrm>
          <a:prstGeom prst="rect">
            <a:avLst/>
          </a:prstGeom>
          <a:noFill/>
          <a:ln w="9525">
            <a:noFill/>
            <a:miter lim="800000"/>
            <a:headEnd/>
            <a:tailEnd/>
          </a:ln>
        </p:spPr>
        <p:txBody>
          <a:bodyPr anchor="ctr">
            <a:spAutoFit/>
          </a:bodyPr>
          <a:lstStyle/>
          <a:p>
            <a:pPr eaLnBrk="0" hangingPunct="0"/>
            <a:r>
              <a:rPr lang="en-US" sz="1800" b="1">
                <a:latin typeface="Arial" charset="0"/>
              </a:rPr>
              <a:t>DPAC:</a:t>
            </a:r>
            <a:r>
              <a:rPr lang="en-US" sz="1600" b="1">
                <a:latin typeface="Times New Roman" pitchFamily="18" charset="0"/>
              </a:rPr>
              <a:t> Preparation of processing</a:t>
            </a:r>
            <a:endParaRPr lang="en-GB" sz="1600">
              <a:latin typeface="Times New Roman" pitchFamily="18" charset="0"/>
            </a:endParaRPr>
          </a:p>
        </p:txBody>
      </p:sp>
      <p:sp>
        <p:nvSpPr>
          <p:cNvPr id="15408" name="AutoShape 49"/>
          <p:cNvSpPr>
            <a:spLocks noChangeArrowheads="1"/>
          </p:cNvSpPr>
          <p:nvPr/>
        </p:nvSpPr>
        <p:spPr bwMode="auto">
          <a:xfrm>
            <a:off x="3203575" y="5001171"/>
            <a:ext cx="190500" cy="141287"/>
          </a:xfrm>
          <a:prstGeom prst="flowChartExtract">
            <a:avLst/>
          </a:prstGeom>
          <a:solidFill>
            <a:srgbClr val="FF0000"/>
          </a:solidFill>
          <a:ln w="9525">
            <a:solidFill>
              <a:schemeClr val="tx1"/>
            </a:solidFill>
            <a:miter lim="800000"/>
            <a:headEnd/>
            <a:tailEnd/>
          </a:ln>
        </p:spPr>
        <p:txBody>
          <a:bodyPr wrap="none" anchor="ctr">
            <a:spAutoFit/>
          </a:bodyPr>
          <a:lstStyle/>
          <a:p>
            <a:endParaRPr lang="es-ES"/>
          </a:p>
        </p:txBody>
      </p:sp>
      <p:sp>
        <p:nvSpPr>
          <p:cNvPr id="15409" name="Text Box 50"/>
          <p:cNvSpPr txBox="1">
            <a:spLocks noChangeArrowheads="1"/>
          </p:cNvSpPr>
          <p:nvPr/>
        </p:nvSpPr>
        <p:spPr bwMode="auto">
          <a:xfrm>
            <a:off x="3200400" y="2532608"/>
            <a:ext cx="3727450" cy="366713"/>
          </a:xfrm>
          <a:prstGeom prst="rect">
            <a:avLst/>
          </a:prstGeom>
          <a:noFill/>
          <a:ln w="9525" algn="ctr">
            <a:noFill/>
            <a:miter lim="800000"/>
            <a:headEnd/>
            <a:tailEnd/>
          </a:ln>
        </p:spPr>
        <p:txBody>
          <a:bodyPr wrap="none">
            <a:spAutoFit/>
          </a:bodyPr>
          <a:lstStyle/>
          <a:p>
            <a:pPr algn="ctr" eaLnBrk="0" hangingPunct="0">
              <a:spcBef>
                <a:spcPct val="20000"/>
              </a:spcBef>
            </a:pPr>
            <a:r>
              <a:rPr lang="en-US" sz="1800" b="1">
                <a:latin typeface="Arial" charset="0"/>
              </a:rPr>
              <a:t>Prime contractor: EADS-Astrium</a:t>
            </a:r>
            <a:endParaRPr lang="es-ES" sz="1800" b="1">
              <a:latin typeface="Arial" charset="0"/>
            </a:endParaRPr>
          </a:p>
        </p:txBody>
      </p:sp>
      <p:sp>
        <p:nvSpPr>
          <p:cNvPr id="15410" name="AutoShape 51"/>
          <p:cNvSpPr>
            <a:spLocks noChangeArrowheads="1"/>
          </p:cNvSpPr>
          <p:nvPr/>
        </p:nvSpPr>
        <p:spPr bwMode="auto">
          <a:xfrm>
            <a:off x="3805238" y="3418433"/>
            <a:ext cx="190500" cy="141288"/>
          </a:xfrm>
          <a:prstGeom prst="flowChartExtract">
            <a:avLst/>
          </a:prstGeom>
          <a:solidFill>
            <a:srgbClr val="FF0000"/>
          </a:solidFill>
          <a:ln w="9525">
            <a:solidFill>
              <a:schemeClr val="tx1"/>
            </a:solidFill>
            <a:miter lim="800000"/>
            <a:headEnd/>
            <a:tailEnd/>
          </a:ln>
        </p:spPr>
        <p:txBody>
          <a:bodyPr wrap="none" anchor="ctr">
            <a:spAutoFit/>
          </a:bodyPr>
          <a:lstStyle/>
          <a:p>
            <a:endParaRPr lang="es-ES"/>
          </a:p>
        </p:txBody>
      </p:sp>
      <p:sp>
        <p:nvSpPr>
          <p:cNvPr id="15411" name="Text Box 52"/>
          <p:cNvSpPr txBox="1">
            <a:spLocks noChangeArrowheads="1"/>
          </p:cNvSpPr>
          <p:nvPr/>
        </p:nvSpPr>
        <p:spPr bwMode="auto">
          <a:xfrm>
            <a:off x="3611563" y="3489871"/>
            <a:ext cx="600075" cy="336550"/>
          </a:xfrm>
          <a:prstGeom prst="rect">
            <a:avLst/>
          </a:prstGeom>
          <a:noFill/>
          <a:ln w="9525" algn="ctr">
            <a:noFill/>
            <a:miter lim="800000"/>
            <a:headEnd/>
            <a:tailEnd/>
          </a:ln>
        </p:spPr>
        <p:txBody>
          <a:bodyPr wrap="none">
            <a:spAutoFit/>
          </a:bodyPr>
          <a:lstStyle/>
          <a:p>
            <a:pPr algn="ctr" eaLnBrk="0" hangingPunct="0">
              <a:spcBef>
                <a:spcPct val="20000"/>
              </a:spcBef>
            </a:pPr>
            <a:r>
              <a:rPr lang="es-ES_tradnl" sz="1600" b="1">
                <a:latin typeface="Times New Roman" pitchFamily="18" charset="0"/>
              </a:rPr>
              <a:t>PDR</a:t>
            </a:r>
            <a:endParaRPr lang="es-ES" sz="1600" b="1">
              <a:latin typeface="Times New Roman" pitchFamily="18" charset="0"/>
            </a:endParaRPr>
          </a:p>
        </p:txBody>
      </p:sp>
      <p:sp>
        <p:nvSpPr>
          <p:cNvPr id="15412" name="Line 55"/>
          <p:cNvSpPr>
            <a:spLocks noChangeShapeType="1"/>
          </p:cNvSpPr>
          <p:nvPr/>
        </p:nvSpPr>
        <p:spPr bwMode="auto">
          <a:xfrm flipH="1">
            <a:off x="-36513" y="5074196"/>
            <a:ext cx="3168651" cy="0"/>
          </a:xfrm>
          <a:prstGeom prst="line">
            <a:avLst/>
          </a:prstGeom>
          <a:noFill/>
          <a:ln w="57150">
            <a:solidFill>
              <a:schemeClr val="tx1"/>
            </a:solidFill>
            <a:round/>
            <a:headEnd/>
            <a:tailEnd/>
          </a:ln>
        </p:spPr>
        <p:txBody>
          <a:bodyPr/>
          <a:lstStyle/>
          <a:p>
            <a:endParaRPr lang="es-ES"/>
          </a:p>
        </p:txBody>
      </p:sp>
      <p:sp>
        <p:nvSpPr>
          <p:cNvPr id="15413" name="Text Box 56"/>
          <p:cNvSpPr txBox="1">
            <a:spLocks noChangeArrowheads="1"/>
          </p:cNvSpPr>
          <p:nvPr/>
        </p:nvSpPr>
        <p:spPr bwMode="auto">
          <a:xfrm>
            <a:off x="395288" y="5098008"/>
            <a:ext cx="1296987" cy="336550"/>
          </a:xfrm>
          <a:prstGeom prst="rect">
            <a:avLst/>
          </a:prstGeom>
          <a:noFill/>
          <a:ln w="9525">
            <a:noFill/>
            <a:miter lim="800000"/>
            <a:headEnd/>
            <a:tailEnd/>
          </a:ln>
        </p:spPr>
        <p:txBody>
          <a:bodyPr anchor="ctr">
            <a:spAutoFit/>
          </a:bodyPr>
          <a:lstStyle/>
          <a:p>
            <a:pPr eaLnBrk="0" hangingPunct="0"/>
            <a:r>
              <a:rPr lang="en-US" sz="1600" b="1">
                <a:latin typeface="Times New Roman" pitchFamily="18" charset="0"/>
              </a:rPr>
              <a:t>Sci. .Comm</a:t>
            </a:r>
            <a:endParaRPr lang="en-GB" sz="1600">
              <a:latin typeface="Times New Roman" pitchFamily="18" charset="0"/>
            </a:endParaRPr>
          </a:p>
        </p:txBody>
      </p:sp>
      <p:sp>
        <p:nvSpPr>
          <p:cNvPr id="15414" name="Line 57"/>
          <p:cNvSpPr>
            <a:spLocks noChangeShapeType="1"/>
          </p:cNvSpPr>
          <p:nvPr/>
        </p:nvSpPr>
        <p:spPr bwMode="auto">
          <a:xfrm>
            <a:off x="2555875" y="4858296"/>
            <a:ext cx="0" cy="863600"/>
          </a:xfrm>
          <a:prstGeom prst="line">
            <a:avLst/>
          </a:prstGeom>
          <a:noFill/>
          <a:ln w="9525">
            <a:solidFill>
              <a:schemeClr val="tx1"/>
            </a:solidFill>
            <a:round/>
            <a:headEnd/>
            <a:tailEnd type="triangle" w="med" len="med"/>
          </a:ln>
        </p:spPr>
        <p:txBody>
          <a:bodyPr/>
          <a:lstStyle/>
          <a:p>
            <a:endParaRPr lang="es-ES"/>
          </a:p>
        </p:txBody>
      </p:sp>
      <p:sp>
        <p:nvSpPr>
          <p:cNvPr id="15415" name="AutoShape 58"/>
          <p:cNvSpPr>
            <a:spLocks noChangeArrowheads="1"/>
          </p:cNvSpPr>
          <p:nvPr/>
        </p:nvSpPr>
        <p:spPr bwMode="auto">
          <a:xfrm>
            <a:off x="2436813" y="5796508"/>
            <a:ext cx="190500" cy="141288"/>
          </a:xfrm>
          <a:prstGeom prst="flowChartExtract">
            <a:avLst/>
          </a:prstGeom>
          <a:solidFill>
            <a:srgbClr val="FF0000"/>
          </a:solidFill>
          <a:ln w="9525">
            <a:solidFill>
              <a:schemeClr val="tx1"/>
            </a:solidFill>
            <a:miter lim="800000"/>
            <a:headEnd/>
            <a:tailEnd/>
          </a:ln>
        </p:spPr>
        <p:txBody>
          <a:bodyPr wrap="none" anchor="ctr">
            <a:spAutoFit/>
          </a:bodyPr>
          <a:lstStyle/>
          <a:p>
            <a:endParaRPr lang="es-ES"/>
          </a:p>
        </p:txBody>
      </p:sp>
      <p:sp>
        <p:nvSpPr>
          <p:cNvPr id="15416" name="Text Box 60"/>
          <p:cNvSpPr txBox="1">
            <a:spLocks noChangeArrowheads="1"/>
          </p:cNvSpPr>
          <p:nvPr/>
        </p:nvSpPr>
        <p:spPr bwMode="auto">
          <a:xfrm>
            <a:off x="2627313" y="5366296"/>
            <a:ext cx="1439862" cy="825500"/>
          </a:xfrm>
          <a:prstGeom prst="rect">
            <a:avLst/>
          </a:prstGeom>
          <a:noFill/>
          <a:ln w="9525">
            <a:noFill/>
            <a:miter lim="800000"/>
            <a:headEnd/>
            <a:tailEnd/>
          </a:ln>
        </p:spPr>
        <p:txBody>
          <a:bodyPr anchor="ctr">
            <a:spAutoFit/>
          </a:bodyPr>
          <a:lstStyle/>
          <a:p>
            <a:pPr eaLnBrk="0" hangingPunct="0"/>
            <a:r>
              <a:rPr lang="en-US" sz="1600" b="1">
                <a:latin typeface="Times New Roman" pitchFamily="18" charset="0"/>
              </a:rPr>
              <a:t>First GIS prototype +</a:t>
            </a:r>
          </a:p>
          <a:p>
            <a:pPr eaLnBrk="0" hangingPunct="0"/>
            <a:r>
              <a:rPr lang="en-US" sz="1600" b="1">
                <a:latin typeface="Times New Roman" pitchFamily="18" charset="0"/>
              </a:rPr>
              <a:t>Simulator</a:t>
            </a:r>
            <a:endParaRPr lang="en-GB" sz="1600">
              <a:latin typeface="Times New Roman" pitchFamily="18" charset="0"/>
            </a:endParaRPr>
          </a:p>
        </p:txBody>
      </p:sp>
      <p:sp>
        <p:nvSpPr>
          <p:cNvPr id="15417" name="Text Box 61"/>
          <p:cNvSpPr txBox="1">
            <a:spLocks noChangeArrowheads="1"/>
          </p:cNvSpPr>
          <p:nvPr/>
        </p:nvSpPr>
        <p:spPr bwMode="auto">
          <a:xfrm>
            <a:off x="3419475" y="4953546"/>
            <a:ext cx="1008063" cy="336550"/>
          </a:xfrm>
          <a:prstGeom prst="rect">
            <a:avLst/>
          </a:prstGeom>
          <a:noFill/>
          <a:ln w="9525">
            <a:noFill/>
            <a:miter lim="800000"/>
            <a:headEnd/>
            <a:tailEnd/>
          </a:ln>
        </p:spPr>
        <p:txBody>
          <a:bodyPr anchor="ctr">
            <a:spAutoFit/>
          </a:bodyPr>
          <a:lstStyle/>
          <a:p>
            <a:pPr eaLnBrk="0" hangingPunct="0"/>
            <a:r>
              <a:rPr lang="en-US" sz="1600" b="1">
                <a:latin typeface="Times New Roman" pitchFamily="18" charset="0"/>
              </a:rPr>
              <a:t>MLA</a:t>
            </a:r>
            <a:endParaRPr lang="en-GB" sz="1600">
              <a:latin typeface="Times New Roman" pitchFamily="18" charset="0"/>
            </a:endParaRPr>
          </a:p>
        </p:txBody>
      </p:sp>
      <p:sp>
        <p:nvSpPr>
          <p:cNvPr id="15418" name="Text Box 63"/>
          <p:cNvSpPr txBox="1">
            <a:spLocks noChangeArrowheads="1"/>
          </p:cNvSpPr>
          <p:nvPr/>
        </p:nvSpPr>
        <p:spPr bwMode="auto">
          <a:xfrm>
            <a:off x="4859338" y="3561308"/>
            <a:ext cx="622300" cy="336550"/>
          </a:xfrm>
          <a:prstGeom prst="rect">
            <a:avLst/>
          </a:prstGeom>
          <a:noFill/>
          <a:ln w="9525" algn="ctr">
            <a:noFill/>
            <a:miter lim="800000"/>
            <a:headEnd/>
            <a:tailEnd/>
          </a:ln>
        </p:spPr>
        <p:txBody>
          <a:bodyPr wrap="none">
            <a:spAutoFit/>
          </a:bodyPr>
          <a:lstStyle/>
          <a:p>
            <a:pPr algn="ctr" eaLnBrk="0" hangingPunct="0">
              <a:spcBef>
                <a:spcPct val="20000"/>
              </a:spcBef>
            </a:pPr>
            <a:r>
              <a:rPr lang="es-ES_tradnl" sz="1600" b="1">
                <a:latin typeface="Times New Roman" pitchFamily="18" charset="0"/>
              </a:rPr>
              <a:t>CDR</a:t>
            </a:r>
            <a:endParaRPr lang="es-ES" sz="1600" b="1">
              <a:latin typeface="Times New Roman" pitchFamily="18" charset="0"/>
            </a:endParaRPr>
          </a:p>
        </p:txBody>
      </p:sp>
      <p:sp>
        <p:nvSpPr>
          <p:cNvPr id="15419" name="AutoShape 64"/>
          <p:cNvSpPr>
            <a:spLocks noChangeArrowheads="1"/>
          </p:cNvSpPr>
          <p:nvPr/>
        </p:nvSpPr>
        <p:spPr bwMode="auto">
          <a:xfrm>
            <a:off x="5100638" y="3418433"/>
            <a:ext cx="192087" cy="141288"/>
          </a:xfrm>
          <a:prstGeom prst="flowChartExtract">
            <a:avLst/>
          </a:prstGeom>
          <a:solidFill>
            <a:srgbClr val="FF0000"/>
          </a:solidFill>
          <a:ln w="9525">
            <a:solidFill>
              <a:schemeClr val="tx1"/>
            </a:solidFill>
            <a:miter lim="800000"/>
            <a:headEnd/>
            <a:tailEnd/>
          </a:ln>
        </p:spPr>
        <p:txBody>
          <a:bodyPr wrap="none" anchor="ctr">
            <a:spAutoFit/>
          </a:bodyPr>
          <a:lstStyle/>
          <a:p>
            <a:endParaRPr lang="es-ES"/>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4"/>
          <p:cNvSpPr>
            <a:spLocks noChangeArrowheads="1"/>
          </p:cNvSpPr>
          <p:nvPr/>
        </p:nvSpPr>
        <p:spPr bwMode="auto">
          <a:xfrm>
            <a:off x="323850" y="1699741"/>
            <a:ext cx="8675688" cy="3960813"/>
          </a:xfrm>
          <a:prstGeom prst="rect">
            <a:avLst/>
          </a:prstGeom>
          <a:noFill/>
          <a:ln w="9525">
            <a:noFill/>
            <a:miter lim="800000"/>
            <a:headEnd/>
            <a:tailEnd/>
          </a:ln>
        </p:spPr>
        <p:txBody>
          <a:bodyPr lIns="90000" tIns="46800" rIns="90000" bIns="46800"/>
          <a:lstStyle/>
          <a:p>
            <a:pPr marL="342900" indent="-342900" algn="l">
              <a:spcBef>
                <a:spcPct val="20000"/>
              </a:spcBef>
              <a:buFontTx/>
              <a:buChar char="•"/>
            </a:pPr>
            <a:r>
              <a:rPr lang="en-US" dirty="0" smtClean="0">
                <a:solidFill>
                  <a:srgbClr val="3366CC"/>
                </a:solidFill>
                <a:latin typeface="Arial" charset="0"/>
              </a:rPr>
              <a:t>First version almost ready</a:t>
            </a:r>
          </a:p>
          <a:p>
            <a:pPr marL="342900" indent="-342900" algn="l">
              <a:spcBef>
                <a:spcPct val="20000"/>
              </a:spcBef>
              <a:buFontTx/>
              <a:buChar char="•"/>
            </a:pPr>
            <a:endParaRPr lang="en-US" dirty="0" smtClean="0">
              <a:solidFill>
                <a:srgbClr val="3366CC"/>
              </a:solidFill>
              <a:latin typeface="Arial" charset="0"/>
            </a:endParaRPr>
          </a:p>
          <a:p>
            <a:pPr marL="342900" indent="-342900" algn="l">
              <a:spcBef>
                <a:spcPct val="20000"/>
              </a:spcBef>
              <a:buFontTx/>
              <a:buChar char="•"/>
            </a:pPr>
            <a:r>
              <a:rPr lang="en-US" dirty="0" smtClean="0">
                <a:solidFill>
                  <a:srgbClr val="3366CC"/>
                </a:solidFill>
                <a:latin typeface="Arial" charset="0"/>
              </a:rPr>
              <a:t>It defines the CU9 structure and schedule</a:t>
            </a:r>
          </a:p>
          <a:p>
            <a:pPr marL="342900" indent="-342900" algn="l">
              <a:spcBef>
                <a:spcPct val="20000"/>
              </a:spcBef>
              <a:buFontTx/>
              <a:buChar char="•"/>
            </a:pPr>
            <a:endParaRPr lang="en-US" dirty="0" smtClean="0">
              <a:solidFill>
                <a:srgbClr val="3366CC"/>
              </a:solidFill>
              <a:latin typeface="Arial" charset="0"/>
            </a:endParaRPr>
          </a:p>
          <a:p>
            <a:pPr marL="342900" indent="-342900" algn="l">
              <a:spcBef>
                <a:spcPct val="20000"/>
              </a:spcBef>
              <a:buFontTx/>
              <a:buChar char="•"/>
            </a:pPr>
            <a:r>
              <a:rPr lang="en-US" dirty="0" smtClean="0">
                <a:solidFill>
                  <a:srgbClr val="3366CC"/>
                </a:solidFill>
                <a:latin typeface="Arial" charset="0"/>
              </a:rPr>
              <a:t>Basic reference for GENIUS work</a:t>
            </a:r>
            <a:endParaRPr lang="en-IE" dirty="0">
              <a:solidFill>
                <a:srgbClr val="3366CC"/>
              </a:solidFill>
              <a:latin typeface="Arial" charset="0"/>
            </a:endParaRPr>
          </a:p>
        </p:txBody>
      </p:sp>
      <p:sp>
        <p:nvSpPr>
          <p:cNvPr id="616453" name="Text Box 5"/>
          <p:cNvSpPr txBox="1">
            <a:spLocks noChangeArrowheads="1"/>
          </p:cNvSpPr>
          <p:nvPr/>
        </p:nvSpPr>
        <p:spPr bwMode="auto">
          <a:xfrm>
            <a:off x="323974" y="764704"/>
            <a:ext cx="8208466" cy="503237"/>
          </a:xfrm>
          <a:prstGeom prst="rect">
            <a:avLst/>
          </a:prstGeom>
          <a:noFill/>
          <a:ln w="9525">
            <a:noFill/>
            <a:miter lim="800000"/>
            <a:headEnd/>
            <a:tailEnd/>
          </a:ln>
        </p:spPr>
        <p:txBody>
          <a:bodyPr wrap="square">
            <a:spAutoFit/>
          </a:bodyPr>
          <a:lstStyle/>
          <a:p>
            <a:pPr algn="l">
              <a:lnSpc>
                <a:spcPct val="90000"/>
              </a:lnSpc>
            </a:pPr>
            <a:r>
              <a:rPr lang="en-US" sz="3000" b="1" i="1" dirty="0" smtClean="0">
                <a:solidFill>
                  <a:schemeClr val="hlink"/>
                </a:solidFill>
                <a:latin typeface="Arial Black" pitchFamily="34" charset="0"/>
              </a:rPr>
              <a:t>CU9 Software Development Plan</a:t>
            </a:r>
            <a:endParaRPr lang="en-US" sz="2400" b="1" i="1" dirty="0">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wd">
                                    <p:tmPct val="100000"/>
                                  </p:iterate>
                                  <p:childTnLst>
                                    <p:set>
                                      <p:cBhvr>
                                        <p:cTn id="6" dur="1" fill="hold">
                                          <p:stCondLst>
                                            <p:cond delay="0"/>
                                          </p:stCondLst>
                                        </p:cTn>
                                        <p:tgtEl>
                                          <p:spTgt spid="616453"/>
                                        </p:tgtEl>
                                        <p:attrNameLst>
                                          <p:attrName>style.visibility</p:attrName>
                                        </p:attrNameLst>
                                      </p:cBhvr>
                                      <p:to>
                                        <p:strVal val="visible"/>
                                      </p:to>
                                    </p:set>
                                    <p:anim calcmode="lin" valueType="num">
                                      <p:cBhvr>
                                        <p:cTn id="7" dur="300" fill="hold"/>
                                        <p:tgtEl>
                                          <p:spTgt spid="616453"/>
                                        </p:tgtEl>
                                        <p:attrNameLst>
                                          <p:attrName>ppt_w</p:attrName>
                                        </p:attrNameLst>
                                      </p:cBhvr>
                                      <p:tavLst>
                                        <p:tav tm="0">
                                          <p:val>
                                            <p:strVal val="4/3*#ppt_w"/>
                                          </p:val>
                                        </p:tav>
                                        <p:tav tm="100000">
                                          <p:val>
                                            <p:strVal val="#ppt_w"/>
                                          </p:val>
                                        </p:tav>
                                      </p:tavLst>
                                    </p:anim>
                                    <p:anim calcmode="lin" valueType="num">
                                      <p:cBhvr>
                                        <p:cTn id="8" dur="300" fill="hold"/>
                                        <p:tgtEl>
                                          <p:spTgt spid="616453"/>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6453"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ChangeArrowheads="1"/>
          </p:cNvSpPr>
          <p:nvPr/>
        </p:nvSpPr>
        <p:spPr bwMode="auto">
          <a:xfrm>
            <a:off x="798512" y="-27384"/>
            <a:ext cx="8382000" cy="5334000"/>
          </a:xfrm>
          <a:prstGeom prst="rect">
            <a:avLst/>
          </a:prstGeom>
          <a:noFill/>
          <a:ln w="9525">
            <a:noFill/>
            <a:miter lim="800000"/>
            <a:headEnd/>
            <a:tailEnd/>
          </a:ln>
        </p:spPr>
        <p:txBody>
          <a:bodyPr lIns="90000" tIns="46800" rIns="90000" bIns="46800"/>
          <a:lstStyle/>
          <a:p>
            <a:pPr marL="339725" indent="-339725" algn="l">
              <a:lnSpc>
                <a:spcPct val="200000"/>
              </a:lnSpc>
              <a:spcBef>
                <a:spcPts val="400"/>
              </a:spcBef>
            </a:pPr>
            <a:endParaRPr lang="en-US" sz="1000">
              <a:solidFill>
                <a:srgbClr val="4D4F53"/>
              </a:solidFill>
            </a:endParaRPr>
          </a:p>
        </p:txBody>
      </p:sp>
      <p:pic>
        <p:nvPicPr>
          <p:cNvPr id="5124" name="Picture 29" descr="F_0057_H"/>
          <p:cNvPicPr>
            <a:picLocks noChangeAspect="1" noChangeArrowheads="1"/>
          </p:cNvPicPr>
          <p:nvPr/>
        </p:nvPicPr>
        <p:blipFill>
          <a:blip r:embed="rId3" cstate="print"/>
          <a:srcRect/>
          <a:stretch>
            <a:fillRect/>
          </a:stretch>
        </p:blipFill>
        <p:spPr bwMode="auto">
          <a:xfrm>
            <a:off x="4660900" y="1342629"/>
            <a:ext cx="1684337" cy="1262062"/>
          </a:xfrm>
          <a:prstGeom prst="rect">
            <a:avLst/>
          </a:prstGeom>
          <a:noFill/>
          <a:ln w="9525">
            <a:noFill/>
            <a:miter lim="800000"/>
            <a:headEnd/>
            <a:tailEnd/>
          </a:ln>
        </p:spPr>
      </p:pic>
      <p:pic>
        <p:nvPicPr>
          <p:cNvPr id="5125" name="Picture 30" descr="GaiaSatellite_600"/>
          <p:cNvPicPr>
            <a:picLocks noChangeAspect="1" noChangeArrowheads="1"/>
          </p:cNvPicPr>
          <p:nvPr/>
        </p:nvPicPr>
        <p:blipFill>
          <a:blip r:embed="rId4" cstate="print"/>
          <a:srcRect/>
          <a:stretch>
            <a:fillRect/>
          </a:stretch>
        </p:blipFill>
        <p:spPr bwMode="auto">
          <a:xfrm>
            <a:off x="2568575" y="1339454"/>
            <a:ext cx="1687512" cy="1270000"/>
          </a:xfrm>
          <a:prstGeom prst="rect">
            <a:avLst/>
          </a:prstGeom>
          <a:noFill/>
          <a:ln w="9525">
            <a:noFill/>
            <a:miter lim="800000"/>
            <a:headEnd/>
            <a:tailEnd/>
          </a:ln>
        </p:spPr>
      </p:pic>
      <p:pic>
        <p:nvPicPr>
          <p:cNvPr id="5126" name="Picture 31" descr="ESAC_building_C_June_2008_01_H"/>
          <p:cNvPicPr>
            <a:picLocks noChangeAspect="1" noChangeArrowheads="1"/>
          </p:cNvPicPr>
          <p:nvPr/>
        </p:nvPicPr>
        <p:blipFill>
          <a:blip r:embed="rId5" cstate="print"/>
          <a:srcRect/>
          <a:stretch>
            <a:fillRect/>
          </a:stretch>
        </p:blipFill>
        <p:spPr bwMode="auto">
          <a:xfrm>
            <a:off x="3392487" y="3498454"/>
            <a:ext cx="2232025" cy="1676400"/>
          </a:xfrm>
          <a:prstGeom prst="rect">
            <a:avLst/>
          </a:prstGeom>
          <a:noFill/>
          <a:ln w="9525">
            <a:solidFill>
              <a:schemeClr val="tx1"/>
            </a:solidFill>
            <a:miter lim="800000"/>
            <a:headEnd/>
            <a:tailEnd/>
          </a:ln>
        </p:spPr>
      </p:pic>
      <p:pic>
        <p:nvPicPr>
          <p:cNvPr id="5127" name="Picture 33" descr="cryosat-2_launch_training_esa-esoc_08122009_003,0"/>
          <p:cNvPicPr>
            <a:picLocks noChangeAspect="1" noChangeArrowheads="1"/>
          </p:cNvPicPr>
          <p:nvPr/>
        </p:nvPicPr>
        <p:blipFill>
          <a:blip r:embed="rId6" cstate="print"/>
          <a:srcRect/>
          <a:stretch>
            <a:fillRect/>
          </a:stretch>
        </p:blipFill>
        <p:spPr bwMode="auto">
          <a:xfrm>
            <a:off x="6777037" y="1339454"/>
            <a:ext cx="1674813" cy="1270000"/>
          </a:xfrm>
          <a:prstGeom prst="rect">
            <a:avLst/>
          </a:prstGeom>
          <a:noFill/>
          <a:ln w="9525">
            <a:noFill/>
            <a:miter lim="800000"/>
            <a:headEnd/>
            <a:tailEnd/>
          </a:ln>
        </p:spPr>
      </p:pic>
      <p:pic>
        <p:nvPicPr>
          <p:cNvPr id="5128" name="Picture 8"/>
          <p:cNvPicPr>
            <a:picLocks noChangeAspect="1" noChangeArrowheads="1"/>
          </p:cNvPicPr>
          <p:nvPr/>
        </p:nvPicPr>
        <p:blipFill>
          <a:blip r:embed="rId7" cstate="print"/>
          <a:srcRect l="37006" t="24393" r="25781" b="21463"/>
          <a:stretch>
            <a:fillRect/>
          </a:stretch>
        </p:blipFill>
        <p:spPr bwMode="auto">
          <a:xfrm>
            <a:off x="439737" y="1339454"/>
            <a:ext cx="1679575" cy="1268412"/>
          </a:xfrm>
          <a:prstGeom prst="rect">
            <a:avLst/>
          </a:prstGeom>
          <a:noFill/>
          <a:ln w="9525">
            <a:noFill/>
            <a:miter lim="800000"/>
            <a:headEnd/>
            <a:tailEnd/>
          </a:ln>
        </p:spPr>
      </p:pic>
      <p:sp>
        <p:nvSpPr>
          <p:cNvPr id="5129" name="Text Box 9"/>
          <p:cNvSpPr txBox="1">
            <a:spLocks noChangeArrowheads="1"/>
          </p:cNvSpPr>
          <p:nvPr/>
        </p:nvSpPr>
        <p:spPr bwMode="auto">
          <a:xfrm>
            <a:off x="2997200" y="760016"/>
            <a:ext cx="3076575" cy="396875"/>
          </a:xfrm>
          <a:prstGeom prst="rect">
            <a:avLst/>
          </a:prstGeom>
          <a:noFill/>
          <a:ln w="9525">
            <a:noFill/>
            <a:miter lim="800000"/>
            <a:headEnd/>
            <a:tailEnd/>
          </a:ln>
        </p:spPr>
        <p:txBody>
          <a:bodyPr wrap="none">
            <a:spAutoFit/>
          </a:bodyPr>
          <a:lstStyle/>
          <a:p>
            <a:pPr eaLnBrk="0" hangingPunct="0">
              <a:buClrTx/>
              <a:buSzTx/>
              <a:buFontTx/>
              <a:buNone/>
            </a:pPr>
            <a:r>
              <a:rPr lang="en-US" sz="2000">
                <a:solidFill>
                  <a:srgbClr val="0000FF"/>
                </a:solidFill>
                <a:latin typeface="Arial" charset="0"/>
                <a:ea typeface="Arial Unicode MS" pitchFamily="34" charset="-128"/>
              </a:rPr>
              <a:t>Industry/ESA CSG/ESOC</a:t>
            </a:r>
          </a:p>
        </p:txBody>
      </p:sp>
      <p:sp>
        <p:nvSpPr>
          <p:cNvPr id="5130" name="Text Box 10"/>
          <p:cNvSpPr txBox="1">
            <a:spLocks noChangeArrowheads="1"/>
          </p:cNvSpPr>
          <p:nvPr/>
        </p:nvSpPr>
        <p:spPr bwMode="auto">
          <a:xfrm>
            <a:off x="2857500" y="2920604"/>
            <a:ext cx="3244850" cy="396875"/>
          </a:xfrm>
          <a:prstGeom prst="rect">
            <a:avLst/>
          </a:prstGeom>
          <a:noFill/>
          <a:ln w="9525">
            <a:noFill/>
            <a:miter lim="800000"/>
            <a:headEnd/>
            <a:tailEnd/>
          </a:ln>
        </p:spPr>
        <p:txBody>
          <a:bodyPr wrap="none">
            <a:spAutoFit/>
          </a:bodyPr>
          <a:lstStyle/>
          <a:p>
            <a:pPr eaLnBrk="0" hangingPunct="0">
              <a:buClrTx/>
              <a:buSzTx/>
              <a:buFontTx/>
              <a:buNone/>
            </a:pPr>
            <a:r>
              <a:rPr lang="en-US" sz="2000">
                <a:solidFill>
                  <a:srgbClr val="0000FF"/>
                </a:solidFill>
                <a:latin typeface="Arial" charset="0"/>
                <a:ea typeface="Arial Unicode MS" pitchFamily="34" charset="-128"/>
              </a:rPr>
              <a:t>One consortium: the DPAC</a:t>
            </a:r>
          </a:p>
        </p:txBody>
      </p:sp>
      <p:cxnSp>
        <p:nvCxnSpPr>
          <p:cNvPr id="5131" name="AutoShape 11"/>
          <p:cNvCxnSpPr>
            <a:cxnSpLocks noChangeShapeType="1"/>
          </p:cNvCxnSpPr>
          <p:nvPr/>
        </p:nvCxnSpPr>
        <p:spPr bwMode="auto">
          <a:xfrm>
            <a:off x="2119312" y="1974454"/>
            <a:ext cx="449263" cy="0"/>
          </a:xfrm>
          <a:prstGeom prst="straightConnector1">
            <a:avLst/>
          </a:prstGeom>
          <a:noFill/>
          <a:ln w="9525">
            <a:solidFill>
              <a:srgbClr val="99CCFF"/>
            </a:solidFill>
            <a:round/>
            <a:headEnd/>
            <a:tailEnd type="triangle" w="med" len="med"/>
          </a:ln>
        </p:spPr>
      </p:cxnSp>
      <p:cxnSp>
        <p:nvCxnSpPr>
          <p:cNvPr id="5132" name="AutoShape 12"/>
          <p:cNvCxnSpPr>
            <a:cxnSpLocks noChangeShapeType="1"/>
          </p:cNvCxnSpPr>
          <p:nvPr/>
        </p:nvCxnSpPr>
        <p:spPr bwMode="auto">
          <a:xfrm>
            <a:off x="4256087" y="1974454"/>
            <a:ext cx="404813" cy="0"/>
          </a:xfrm>
          <a:prstGeom prst="straightConnector1">
            <a:avLst/>
          </a:prstGeom>
          <a:noFill/>
          <a:ln w="9525">
            <a:solidFill>
              <a:srgbClr val="99CCFF"/>
            </a:solidFill>
            <a:round/>
            <a:headEnd/>
            <a:tailEnd type="triangle" w="med" len="med"/>
          </a:ln>
        </p:spPr>
      </p:cxnSp>
      <p:cxnSp>
        <p:nvCxnSpPr>
          <p:cNvPr id="5133" name="AutoShape 13"/>
          <p:cNvCxnSpPr>
            <a:cxnSpLocks noChangeShapeType="1"/>
          </p:cNvCxnSpPr>
          <p:nvPr/>
        </p:nvCxnSpPr>
        <p:spPr bwMode="auto">
          <a:xfrm>
            <a:off x="6345237" y="1974454"/>
            <a:ext cx="431800" cy="0"/>
          </a:xfrm>
          <a:prstGeom prst="straightConnector1">
            <a:avLst/>
          </a:prstGeom>
          <a:noFill/>
          <a:ln w="9525">
            <a:solidFill>
              <a:srgbClr val="99CCFF"/>
            </a:solidFill>
            <a:round/>
            <a:headEnd/>
            <a:tailEnd type="triangle" w="med" len="med"/>
          </a:ln>
        </p:spPr>
      </p:cxnSp>
      <p:cxnSp>
        <p:nvCxnSpPr>
          <p:cNvPr id="5134" name="AutoShape 14"/>
          <p:cNvCxnSpPr>
            <a:cxnSpLocks noChangeShapeType="1"/>
          </p:cNvCxnSpPr>
          <p:nvPr/>
        </p:nvCxnSpPr>
        <p:spPr bwMode="auto">
          <a:xfrm rot="5400000">
            <a:off x="4640262" y="1361679"/>
            <a:ext cx="1727200" cy="4222750"/>
          </a:xfrm>
          <a:prstGeom prst="bentConnector4">
            <a:avLst>
              <a:gd name="adj1" fmla="val 38139"/>
              <a:gd name="adj2" fmla="val 115037"/>
            </a:avLst>
          </a:prstGeom>
          <a:noFill/>
          <a:ln w="9525">
            <a:solidFill>
              <a:srgbClr val="99CCFF"/>
            </a:solidFill>
            <a:miter lim="800000"/>
            <a:headEnd type="triangle" w="med" len="med"/>
            <a:tailEnd type="triangle" w="med" len="med"/>
          </a:ln>
        </p:spPr>
      </p:cxnSp>
      <p:pic>
        <p:nvPicPr>
          <p:cNvPr id="5135" name="Picture 15"/>
          <p:cNvPicPr>
            <a:picLocks noChangeAspect="1" noChangeArrowheads="1"/>
          </p:cNvPicPr>
          <p:nvPr/>
        </p:nvPicPr>
        <p:blipFill>
          <a:blip r:embed="rId8" cstate="print"/>
          <a:srcRect l="12500" t="51974" r="74219" b="27365"/>
          <a:stretch>
            <a:fillRect/>
          </a:stretch>
        </p:blipFill>
        <p:spPr bwMode="auto">
          <a:xfrm>
            <a:off x="6992937" y="3581004"/>
            <a:ext cx="1619250" cy="1511300"/>
          </a:xfrm>
          <a:prstGeom prst="rect">
            <a:avLst/>
          </a:prstGeom>
          <a:noFill/>
          <a:ln w="9525">
            <a:noFill/>
            <a:miter lim="800000"/>
            <a:headEnd/>
            <a:tailEnd/>
          </a:ln>
        </p:spPr>
      </p:pic>
      <p:cxnSp>
        <p:nvCxnSpPr>
          <p:cNvPr id="5136" name="AutoShape 16"/>
          <p:cNvCxnSpPr>
            <a:cxnSpLocks noChangeShapeType="1"/>
          </p:cNvCxnSpPr>
          <p:nvPr/>
        </p:nvCxnSpPr>
        <p:spPr bwMode="auto">
          <a:xfrm>
            <a:off x="5624512" y="4336654"/>
            <a:ext cx="1368425" cy="0"/>
          </a:xfrm>
          <a:prstGeom prst="straightConnector1">
            <a:avLst/>
          </a:prstGeom>
          <a:noFill/>
          <a:ln w="9525">
            <a:solidFill>
              <a:srgbClr val="99CCFF"/>
            </a:solidFill>
            <a:round/>
            <a:headEnd/>
            <a:tailEnd type="triangle" w="med" len="med"/>
          </a:ln>
        </p:spPr>
      </p:cxnSp>
      <p:sp>
        <p:nvSpPr>
          <p:cNvPr id="5137" name="Text Box 17"/>
          <p:cNvSpPr txBox="1">
            <a:spLocks noChangeArrowheads="1"/>
          </p:cNvSpPr>
          <p:nvPr/>
        </p:nvSpPr>
        <p:spPr bwMode="auto">
          <a:xfrm>
            <a:off x="825500" y="2633266"/>
            <a:ext cx="695325" cy="304800"/>
          </a:xfrm>
          <a:prstGeom prst="rect">
            <a:avLst/>
          </a:prstGeom>
          <a:noFill/>
          <a:ln w="9525">
            <a:noFill/>
            <a:miter lim="800000"/>
            <a:headEnd/>
            <a:tailEnd/>
          </a:ln>
        </p:spPr>
        <p:txBody>
          <a:bodyPr wrap="none">
            <a:spAutoFit/>
          </a:bodyPr>
          <a:lstStyle/>
          <a:p>
            <a:pPr eaLnBrk="0" hangingPunct="0">
              <a:buClrTx/>
              <a:buSzTx/>
              <a:buFontTx/>
              <a:buNone/>
            </a:pPr>
            <a:r>
              <a:rPr lang="en-US" sz="1400" i="1">
                <a:solidFill>
                  <a:srgbClr val="0000FF"/>
                </a:solidFill>
                <a:latin typeface="Arial" charset="0"/>
                <a:ea typeface="Arial Unicode MS" pitchFamily="34" charset="-128"/>
              </a:rPr>
              <a:t>(2013)</a:t>
            </a:r>
          </a:p>
        </p:txBody>
      </p:sp>
      <p:pic>
        <p:nvPicPr>
          <p:cNvPr id="5138" name="Picture 18"/>
          <p:cNvPicPr>
            <a:picLocks noChangeAspect="1" noChangeArrowheads="1"/>
          </p:cNvPicPr>
          <p:nvPr/>
        </p:nvPicPr>
        <p:blipFill>
          <a:blip r:embed="rId9" cstate="print"/>
          <a:srcRect l="80116" t="52951" r="2162" b="34245"/>
          <a:stretch>
            <a:fillRect/>
          </a:stretch>
        </p:blipFill>
        <p:spPr bwMode="auto">
          <a:xfrm>
            <a:off x="3824287" y="331391"/>
            <a:ext cx="1079500" cy="468313"/>
          </a:xfrm>
          <a:prstGeom prst="rect">
            <a:avLst/>
          </a:prstGeom>
          <a:noFill/>
          <a:ln w="9525">
            <a:noFill/>
            <a:miter lim="800000"/>
            <a:headEnd/>
            <a:tailEnd/>
          </a:ln>
        </p:spPr>
      </p:pic>
      <p:sp>
        <p:nvSpPr>
          <p:cNvPr id="5139" name="Text Box 19"/>
          <p:cNvSpPr txBox="1">
            <a:spLocks noChangeArrowheads="1"/>
          </p:cNvSpPr>
          <p:nvPr/>
        </p:nvSpPr>
        <p:spPr bwMode="auto">
          <a:xfrm>
            <a:off x="179512" y="3212976"/>
            <a:ext cx="2520280" cy="1200329"/>
          </a:xfrm>
          <a:prstGeom prst="rect">
            <a:avLst/>
          </a:prstGeom>
          <a:noFill/>
          <a:ln w="9525" algn="ctr">
            <a:noFill/>
            <a:miter lim="800000"/>
            <a:headEnd/>
            <a:tailEnd/>
          </a:ln>
        </p:spPr>
        <p:txBody>
          <a:bodyPr wrap="square">
            <a:spAutoFit/>
          </a:bodyPr>
          <a:lstStyle/>
          <a:p>
            <a:pPr algn="l"/>
            <a:r>
              <a:rPr lang="en-US" sz="1800" b="1" dirty="0" smtClean="0">
                <a:solidFill>
                  <a:srgbClr val="FF0000"/>
                </a:solidFill>
              </a:rPr>
              <a:t>The </a:t>
            </a:r>
            <a:r>
              <a:rPr lang="en-US" sz="1800" b="1" dirty="0">
                <a:solidFill>
                  <a:srgbClr val="FF0000"/>
                </a:solidFill>
              </a:rPr>
              <a:t>final responsibility</a:t>
            </a:r>
          </a:p>
          <a:p>
            <a:pPr algn="l"/>
            <a:r>
              <a:rPr lang="en-US" sz="1800" b="1" dirty="0">
                <a:solidFill>
                  <a:srgbClr val="FF0000"/>
                </a:solidFill>
              </a:rPr>
              <a:t> of the Mission is</a:t>
            </a:r>
          </a:p>
          <a:p>
            <a:pPr algn="l"/>
            <a:r>
              <a:rPr lang="en-US" sz="1800" b="1" dirty="0">
                <a:solidFill>
                  <a:srgbClr val="FF0000"/>
                </a:solidFill>
              </a:rPr>
              <a:t> in the hands of ESA</a:t>
            </a:r>
          </a:p>
        </p:txBody>
      </p:sp>
      <p:sp>
        <p:nvSpPr>
          <p:cNvPr id="21" name="20 Rectángulo"/>
          <p:cNvSpPr/>
          <p:nvPr/>
        </p:nvSpPr>
        <p:spPr>
          <a:xfrm>
            <a:off x="179512" y="4615968"/>
            <a:ext cx="2664296" cy="1477328"/>
          </a:xfrm>
          <a:prstGeom prst="rect">
            <a:avLst/>
          </a:prstGeom>
        </p:spPr>
        <p:txBody>
          <a:bodyPr wrap="square">
            <a:spAutoFit/>
          </a:bodyPr>
          <a:lstStyle/>
          <a:p>
            <a:pPr algn="l"/>
            <a:r>
              <a:rPr lang="en-US" sz="1800" b="1" dirty="0" smtClean="0">
                <a:solidFill>
                  <a:srgbClr val="FF0000"/>
                </a:solidFill>
              </a:rPr>
              <a:t>Data reduction is a responsibility of the scientific community, funded by the member states</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4"/>
          <p:cNvSpPr>
            <a:spLocks noChangeArrowheads="1"/>
          </p:cNvSpPr>
          <p:nvPr/>
        </p:nvSpPr>
        <p:spPr bwMode="auto">
          <a:xfrm>
            <a:off x="323850" y="1699741"/>
            <a:ext cx="8675688" cy="3960813"/>
          </a:xfrm>
          <a:prstGeom prst="rect">
            <a:avLst/>
          </a:prstGeom>
          <a:noFill/>
          <a:ln w="9525">
            <a:noFill/>
            <a:miter lim="800000"/>
            <a:headEnd/>
            <a:tailEnd/>
          </a:ln>
        </p:spPr>
        <p:txBody>
          <a:bodyPr lIns="90000" tIns="46800" rIns="90000" bIns="46800"/>
          <a:lstStyle/>
          <a:p>
            <a:pPr marL="342900" indent="-342900" algn="l">
              <a:spcBef>
                <a:spcPct val="20000"/>
              </a:spcBef>
              <a:buFontTx/>
              <a:buChar char="•"/>
            </a:pPr>
            <a:r>
              <a:rPr lang="en-US" dirty="0">
                <a:solidFill>
                  <a:srgbClr val="3366CC"/>
                </a:solidFill>
                <a:latin typeface="Arial" charset="0"/>
              </a:rPr>
              <a:t>Formed to answer the Announcement of Opportunity (AO) for Gaia data processing</a:t>
            </a:r>
          </a:p>
          <a:p>
            <a:pPr marL="342900" indent="-342900" algn="l">
              <a:spcBef>
                <a:spcPct val="20000"/>
              </a:spcBef>
              <a:buFontTx/>
              <a:buChar char="•"/>
            </a:pPr>
            <a:endParaRPr lang="en-US" dirty="0">
              <a:solidFill>
                <a:srgbClr val="3366CC"/>
              </a:solidFill>
              <a:latin typeface="Arial" charset="0"/>
            </a:endParaRPr>
          </a:p>
          <a:p>
            <a:pPr marL="342900" indent="-342900" algn="l">
              <a:spcBef>
                <a:spcPct val="20000"/>
              </a:spcBef>
              <a:buFontTx/>
              <a:buChar char="•"/>
            </a:pPr>
            <a:r>
              <a:rPr lang="en-US" dirty="0">
                <a:solidFill>
                  <a:srgbClr val="3366CC"/>
                </a:solidFill>
                <a:latin typeface="Arial" charset="0"/>
              </a:rPr>
              <a:t>Involves large number of European institutes and observatories </a:t>
            </a:r>
            <a:r>
              <a:rPr lang="en-US" dirty="0" smtClean="0">
                <a:solidFill>
                  <a:srgbClr val="3366CC"/>
                </a:solidFill>
                <a:latin typeface="Arial" charset="0"/>
              </a:rPr>
              <a:t>(&gt;400 people, &gt;20 institutes)</a:t>
            </a:r>
            <a:endParaRPr lang="en-US" dirty="0">
              <a:solidFill>
                <a:srgbClr val="3366CC"/>
              </a:solidFill>
              <a:latin typeface="Arial" charset="0"/>
            </a:endParaRPr>
          </a:p>
          <a:p>
            <a:pPr marL="342900" indent="-342900" algn="l">
              <a:spcBef>
                <a:spcPct val="20000"/>
              </a:spcBef>
              <a:buFontTx/>
              <a:buChar char="•"/>
            </a:pPr>
            <a:endParaRPr lang="en-US" dirty="0">
              <a:solidFill>
                <a:srgbClr val="3366CC"/>
              </a:solidFill>
              <a:latin typeface="Arial" charset="0"/>
            </a:endParaRPr>
          </a:p>
          <a:p>
            <a:pPr marL="342900" indent="-342900" algn="l">
              <a:spcBef>
                <a:spcPct val="20000"/>
              </a:spcBef>
              <a:buFontTx/>
              <a:buChar char="•"/>
            </a:pPr>
            <a:r>
              <a:rPr lang="en-US" dirty="0">
                <a:solidFill>
                  <a:srgbClr val="3366CC"/>
                </a:solidFill>
                <a:latin typeface="Arial" charset="0"/>
              </a:rPr>
              <a:t>The science community must fund the majority of the Gaia processing (not ESA)</a:t>
            </a:r>
            <a:endParaRPr lang="en-IE" dirty="0">
              <a:solidFill>
                <a:srgbClr val="3366CC"/>
              </a:solidFill>
              <a:latin typeface="Arial" charset="0"/>
            </a:endParaRPr>
          </a:p>
        </p:txBody>
      </p:sp>
      <p:sp>
        <p:nvSpPr>
          <p:cNvPr id="616453" name="Text Box 5"/>
          <p:cNvSpPr txBox="1">
            <a:spLocks noChangeArrowheads="1"/>
          </p:cNvSpPr>
          <p:nvPr/>
        </p:nvSpPr>
        <p:spPr bwMode="auto">
          <a:xfrm>
            <a:off x="107950" y="764704"/>
            <a:ext cx="9072563" cy="503237"/>
          </a:xfrm>
          <a:prstGeom prst="rect">
            <a:avLst/>
          </a:prstGeom>
          <a:noFill/>
          <a:ln w="9525">
            <a:noFill/>
            <a:miter lim="800000"/>
            <a:headEnd/>
            <a:tailEnd/>
          </a:ln>
        </p:spPr>
        <p:txBody>
          <a:bodyPr>
            <a:spAutoFit/>
          </a:bodyPr>
          <a:lstStyle/>
          <a:p>
            <a:pPr algn="l">
              <a:lnSpc>
                <a:spcPct val="90000"/>
              </a:lnSpc>
            </a:pPr>
            <a:r>
              <a:rPr lang="en-US" sz="3000" b="1" i="1" dirty="0">
                <a:solidFill>
                  <a:schemeClr val="hlink"/>
                </a:solidFill>
                <a:latin typeface="Arial Black" pitchFamily="34" charset="0"/>
              </a:rPr>
              <a:t>Data Processing and Analysis Consortium</a:t>
            </a:r>
            <a:endParaRPr lang="en-US" sz="2400" b="1" i="1" dirty="0">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wd">
                                    <p:tmPct val="100000"/>
                                  </p:iterate>
                                  <p:childTnLst>
                                    <p:set>
                                      <p:cBhvr>
                                        <p:cTn id="6" dur="1" fill="hold">
                                          <p:stCondLst>
                                            <p:cond delay="0"/>
                                          </p:stCondLst>
                                        </p:cTn>
                                        <p:tgtEl>
                                          <p:spTgt spid="616453"/>
                                        </p:tgtEl>
                                        <p:attrNameLst>
                                          <p:attrName>style.visibility</p:attrName>
                                        </p:attrNameLst>
                                      </p:cBhvr>
                                      <p:to>
                                        <p:strVal val="visible"/>
                                      </p:to>
                                    </p:set>
                                    <p:anim calcmode="lin" valueType="num">
                                      <p:cBhvr>
                                        <p:cTn id="7" dur="300" fill="hold"/>
                                        <p:tgtEl>
                                          <p:spTgt spid="616453"/>
                                        </p:tgtEl>
                                        <p:attrNameLst>
                                          <p:attrName>ppt_w</p:attrName>
                                        </p:attrNameLst>
                                      </p:cBhvr>
                                      <p:tavLst>
                                        <p:tav tm="0">
                                          <p:val>
                                            <p:strVal val="4/3*#ppt_w"/>
                                          </p:val>
                                        </p:tav>
                                        <p:tav tm="100000">
                                          <p:val>
                                            <p:strVal val="#ppt_w"/>
                                          </p:val>
                                        </p:tav>
                                      </p:tavLst>
                                    </p:anim>
                                    <p:anim calcmode="lin" valueType="num">
                                      <p:cBhvr>
                                        <p:cTn id="8" dur="300" fill="hold"/>
                                        <p:tgtEl>
                                          <p:spTgt spid="616453"/>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6453"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srcRect l="45164" t="11470" r="14691" b="3651"/>
          <a:stretch>
            <a:fillRect/>
          </a:stretch>
        </p:blipFill>
        <p:spPr bwMode="auto">
          <a:xfrm>
            <a:off x="72008" y="260648"/>
            <a:ext cx="4427984" cy="5851265"/>
          </a:xfrm>
          <a:prstGeom prst="rect">
            <a:avLst/>
          </a:prstGeom>
          <a:noFill/>
          <a:ln w="9525">
            <a:noFill/>
            <a:miter lim="800000"/>
            <a:headEnd/>
            <a:tailEnd/>
          </a:ln>
        </p:spPr>
      </p:pic>
      <p:sp>
        <p:nvSpPr>
          <p:cNvPr id="5" name="4 Rectángulo"/>
          <p:cNvSpPr/>
          <p:nvPr/>
        </p:nvSpPr>
        <p:spPr>
          <a:xfrm>
            <a:off x="4572000" y="711313"/>
            <a:ext cx="4572000" cy="4832092"/>
          </a:xfrm>
          <a:prstGeom prst="rect">
            <a:avLst/>
          </a:prstGeom>
        </p:spPr>
        <p:txBody>
          <a:bodyPr>
            <a:spAutoFit/>
          </a:bodyPr>
          <a:lstStyle/>
          <a:p>
            <a:r>
              <a:rPr lang="en-US" dirty="0" smtClean="0">
                <a:solidFill>
                  <a:srgbClr val="3366CC"/>
                </a:solidFill>
                <a:latin typeface="Arial" charset="0"/>
              </a:rPr>
              <a:t>AO response (2006)</a:t>
            </a:r>
          </a:p>
          <a:p>
            <a:endParaRPr lang="en-US" dirty="0" smtClean="0">
              <a:solidFill>
                <a:srgbClr val="3366CC"/>
              </a:solidFill>
              <a:latin typeface="Arial" charset="0"/>
            </a:endParaRPr>
          </a:p>
          <a:p>
            <a:pPr marL="177800" indent="-177800" algn="l">
              <a:buFont typeface="Arial" pitchFamily="34" charset="0"/>
              <a:buChar char="•"/>
            </a:pPr>
            <a:r>
              <a:rPr lang="en-US" dirty="0" smtClean="0">
                <a:solidFill>
                  <a:srgbClr val="3366CC"/>
                </a:solidFill>
                <a:latin typeface="Arial" charset="0"/>
              </a:rPr>
              <a:t>711 pages</a:t>
            </a:r>
          </a:p>
          <a:p>
            <a:pPr marL="177800" indent="-177800" algn="l">
              <a:buFont typeface="Arial" pitchFamily="34" charset="0"/>
              <a:buChar char="•"/>
            </a:pPr>
            <a:r>
              <a:rPr lang="en-US" dirty="0" smtClean="0">
                <a:solidFill>
                  <a:srgbClr val="3366CC"/>
                </a:solidFill>
                <a:latin typeface="Arial" charset="0"/>
              </a:rPr>
              <a:t>Presents the initial design for the processing of the Gaia data </a:t>
            </a:r>
          </a:p>
          <a:p>
            <a:pPr marL="177800" indent="-177800" algn="l">
              <a:buFont typeface="Arial" pitchFamily="34" charset="0"/>
              <a:buChar char="•"/>
            </a:pPr>
            <a:r>
              <a:rPr lang="en-US" dirty="0" smtClean="0">
                <a:solidFill>
                  <a:srgbClr val="3366CC"/>
                </a:solidFill>
                <a:latin typeface="Arial" charset="0"/>
              </a:rPr>
              <a:t>Also defines the structure of DPAC</a:t>
            </a:r>
          </a:p>
          <a:p>
            <a:pPr marL="177800" indent="-177800" algn="l">
              <a:buFont typeface="Arial" pitchFamily="34" charset="0"/>
              <a:buChar char="•"/>
            </a:pPr>
            <a:r>
              <a:rPr lang="en-US" dirty="0" smtClean="0">
                <a:solidFill>
                  <a:srgbClr val="3366CC"/>
                </a:solidFill>
                <a:latin typeface="Arial" charset="0"/>
              </a:rPr>
              <a:t>Concepts have evolved since then</a:t>
            </a:r>
          </a:p>
          <a:p>
            <a:endParaRPr lang="es-E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179389" y="404664"/>
            <a:ext cx="3888556" cy="5256212"/>
          </a:xfrm>
          <a:noFill/>
        </p:spPr>
        <p:txBody>
          <a:bodyPr/>
          <a:lstStyle/>
          <a:p>
            <a:pPr marL="177800" indent="-165100">
              <a:buFont typeface="Times New Roman" pitchFamily="18" charset="0"/>
              <a:buChar char="•"/>
            </a:pPr>
            <a:r>
              <a:rPr lang="fr-FR" sz="2000" dirty="0" smtClean="0">
                <a:solidFill>
                  <a:srgbClr val="FF6600"/>
                </a:solidFill>
                <a:latin typeface="Arial" pitchFamily="34" charset="0"/>
                <a:ea typeface="ＭＳ Ｐゴシック" pitchFamily="34" charset="-128"/>
                <a:cs typeface="Arial" pitchFamily="34" charset="0"/>
              </a:rPr>
              <a:t>459 </a:t>
            </a:r>
            <a:r>
              <a:rPr lang="fr-FR" sz="2000" dirty="0" err="1" smtClean="0">
                <a:latin typeface="Arial" pitchFamily="34" charset="0"/>
                <a:ea typeface="ＭＳ Ｐゴシック" pitchFamily="34" charset="-128"/>
                <a:cs typeface="Arial" pitchFamily="34" charset="0"/>
              </a:rPr>
              <a:t>members</a:t>
            </a:r>
            <a:endParaRPr lang="fr-FR" sz="2000" dirty="0" smtClean="0">
              <a:latin typeface="Arial" pitchFamily="34" charset="0"/>
              <a:ea typeface="ＭＳ Ｐゴシック" pitchFamily="34" charset="-128"/>
              <a:cs typeface="Arial" pitchFamily="34" charset="0"/>
            </a:endParaRPr>
          </a:p>
          <a:p>
            <a:pPr marL="177800" indent="-165100">
              <a:buFont typeface="Times New Roman" pitchFamily="18" charset="0"/>
              <a:buChar char="•"/>
            </a:pPr>
            <a:r>
              <a:rPr lang="fr-FR" sz="2000" dirty="0" smtClean="0">
                <a:solidFill>
                  <a:srgbClr val="FF6600"/>
                </a:solidFill>
                <a:latin typeface="Arial" pitchFamily="34" charset="0"/>
                <a:ea typeface="ＭＳ Ｐゴシック" pitchFamily="34" charset="-128"/>
                <a:cs typeface="Arial" pitchFamily="34" charset="0"/>
              </a:rPr>
              <a:t>24 </a:t>
            </a:r>
            <a:r>
              <a:rPr lang="fr-FR" sz="2000" dirty="0" err="1" smtClean="0">
                <a:latin typeface="Arial" pitchFamily="34" charset="0"/>
                <a:ea typeface="ＭＳ Ｐゴシック" pitchFamily="34" charset="-128"/>
                <a:cs typeface="Arial" pitchFamily="34" charset="0"/>
              </a:rPr>
              <a:t>Funding</a:t>
            </a:r>
            <a:r>
              <a:rPr lang="fr-FR" sz="2000" dirty="0" smtClean="0">
                <a:latin typeface="Arial" pitchFamily="34" charset="0"/>
                <a:ea typeface="ＭＳ Ｐゴシック" pitchFamily="34" charset="-128"/>
                <a:cs typeface="Arial" pitchFamily="34" charset="0"/>
              </a:rPr>
              <a:t> </a:t>
            </a:r>
            <a:r>
              <a:rPr lang="fr-FR" sz="2000" dirty="0" err="1" smtClean="0">
                <a:latin typeface="Arial" pitchFamily="34" charset="0"/>
                <a:ea typeface="ＭＳ Ｐゴシック" pitchFamily="34" charset="-128"/>
                <a:cs typeface="Arial" pitchFamily="34" charset="0"/>
              </a:rPr>
              <a:t>Agencies</a:t>
            </a:r>
            <a:endParaRPr lang="fr-FR" sz="2000" dirty="0" smtClean="0">
              <a:latin typeface="Arial" pitchFamily="34" charset="0"/>
              <a:ea typeface="ＭＳ Ｐゴシック" pitchFamily="34" charset="-128"/>
              <a:cs typeface="Arial" pitchFamily="34" charset="0"/>
            </a:endParaRPr>
          </a:p>
          <a:p>
            <a:pPr marL="177800" indent="-165100">
              <a:buFont typeface="Times New Roman" pitchFamily="18" charset="0"/>
              <a:buChar char="•"/>
            </a:pPr>
            <a:r>
              <a:rPr lang="fr-FR" sz="2000" dirty="0" smtClean="0">
                <a:solidFill>
                  <a:srgbClr val="FF6600"/>
                </a:solidFill>
                <a:latin typeface="Arial" pitchFamily="34" charset="0"/>
                <a:ea typeface="ＭＳ Ｐゴシック" pitchFamily="34" charset="-128"/>
                <a:cs typeface="Arial" pitchFamily="34" charset="0"/>
              </a:rPr>
              <a:t>93%</a:t>
            </a:r>
            <a:r>
              <a:rPr lang="fr-FR" sz="2000" dirty="0" smtClean="0">
                <a:latin typeface="Arial" pitchFamily="34" charset="0"/>
                <a:ea typeface="ＭＳ Ｐゴシック" pitchFamily="34" charset="-128"/>
                <a:cs typeface="Arial" pitchFamily="34" charset="0"/>
              </a:rPr>
              <a:t> in the 10 </a:t>
            </a:r>
            <a:r>
              <a:rPr lang="fr-FR" sz="2000" dirty="0" err="1" smtClean="0">
                <a:latin typeface="Arial" pitchFamily="34" charset="0"/>
                <a:ea typeface="ＭＳ Ｐゴシック" pitchFamily="34" charset="-128"/>
                <a:cs typeface="Arial" pitchFamily="34" charset="0"/>
              </a:rPr>
              <a:t>largest</a:t>
            </a:r>
            <a:endParaRPr lang="fr-FR" sz="2000" dirty="0" smtClean="0">
              <a:latin typeface="Arial" pitchFamily="34" charset="0"/>
              <a:ea typeface="ＭＳ Ｐゴシック" pitchFamily="34" charset="-128"/>
              <a:cs typeface="Arial" pitchFamily="34" charset="0"/>
            </a:endParaRPr>
          </a:p>
          <a:p>
            <a:pPr marL="177800" indent="-165100">
              <a:buFont typeface="Times New Roman" pitchFamily="18" charset="0"/>
              <a:buChar char="•"/>
            </a:pPr>
            <a:endParaRPr lang="fr-FR" sz="1500" dirty="0" smtClean="0">
              <a:latin typeface="Arial" pitchFamily="34" charset="0"/>
              <a:ea typeface="ＭＳ Ｐゴシック" pitchFamily="34" charset="-128"/>
              <a:cs typeface="Arial" pitchFamily="34" charset="0"/>
            </a:endParaRPr>
          </a:p>
          <a:p>
            <a:pPr marL="177800" indent="-165100">
              <a:buFont typeface="Times New Roman" pitchFamily="18" charset="0"/>
              <a:buChar char="•"/>
            </a:pPr>
            <a:endParaRPr lang="fr-FR" sz="1500" dirty="0" smtClean="0">
              <a:latin typeface="Arial" pitchFamily="34" charset="0"/>
              <a:ea typeface="ＭＳ Ｐゴシック" pitchFamily="34" charset="-128"/>
              <a:cs typeface="Arial" pitchFamily="34" charset="0"/>
            </a:endParaRPr>
          </a:p>
          <a:p>
            <a:pPr marL="177800" indent="-165100">
              <a:buFont typeface="Times New Roman" pitchFamily="18" charset="0"/>
              <a:buChar char="•"/>
            </a:pPr>
            <a:endParaRPr lang="fr-FR" sz="1500" dirty="0" smtClean="0">
              <a:latin typeface="Arial" pitchFamily="34" charset="0"/>
              <a:ea typeface="ＭＳ Ｐゴシック" pitchFamily="34" charset="-128"/>
              <a:cs typeface="Arial" pitchFamily="34" charset="0"/>
            </a:endParaRPr>
          </a:p>
          <a:p>
            <a:pPr marL="177800" indent="-165100">
              <a:buFont typeface="Times New Roman" pitchFamily="18" charset="0"/>
              <a:buChar char="•"/>
            </a:pPr>
            <a:endParaRPr lang="fr-FR" sz="1500" dirty="0" smtClean="0">
              <a:latin typeface="Arial" pitchFamily="34" charset="0"/>
              <a:ea typeface="ＭＳ Ｐゴシック" pitchFamily="34" charset="-128"/>
              <a:cs typeface="Arial" pitchFamily="34" charset="0"/>
            </a:endParaRPr>
          </a:p>
          <a:p>
            <a:pPr marL="177800" indent="-165100">
              <a:buFont typeface="Times New Roman" pitchFamily="18" charset="0"/>
              <a:buChar char="•"/>
            </a:pPr>
            <a:endParaRPr lang="fr-FR" sz="1500" dirty="0" smtClean="0">
              <a:latin typeface="Arial" pitchFamily="34" charset="0"/>
              <a:ea typeface="ＭＳ Ｐゴシック" pitchFamily="34" charset="-128"/>
              <a:cs typeface="Arial" pitchFamily="34" charset="0"/>
            </a:endParaRPr>
          </a:p>
          <a:p>
            <a:pPr marL="177800" indent="-165100">
              <a:buFont typeface="Times New Roman" pitchFamily="18" charset="0"/>
              <a:buChar char="•"/>
            </a:pPr>
            <a:endParaRPr lang="fr-FR" sz="1500" dirty="0" smtClean="0">
              <a:latin typeface="Arial" pitchFamily="34" charset="0"/>
              <a:ea typeface="ＭＳ Ｐゴシック" pitchFamily="34" charset="-128"/>
              <a:cs typeface="Arial" pitchFamily="34" charset="0"/>
            </a:endParaRPr>
          </a:p>
          <a:p>
            <a:pPr marL="177800" indent="-165100">
              <a:buFont typeface="Times New Roman" pitchFamily="18" charset="0"/>
              <a:buChar char="•"/>
            </a:pPr>
            <a:endParaRPr lang="fr-FR" sz="1500" dirty="0" smtClean="0">
              <a:latin typeface="Arial" pitchFamily="34" charset="0"/>
              <a:ea typeface="ＭＳ Ｐゴシック" pitchFamily="34" charset="-128"/>
              <a:cs typeface="Arial" pitchFamily="34" charset="0"/>
            </a:endParaRPr>
          </a:p>
          <a:p>
            <a:pPr marL="177800" indent="-165100">
              <a:buFont typeface="Times New Roman" pitchFamily="18" charset="0"/>
              <a:buChar char="•"/>
            </a:pPr>
            <a:endParaRPr lang="fr-FR" sz="1500" dirty="0" smtClean="0">
              <a:latin typeface="Arial" pitchFamily="34" charset="0"/>
              <a:ea typeface="ＭＳ Ｐゴシック" pitchFamily="34" charset="-128"/>
              <a:cs typeface="Arial" pitchFamily="34" charset="0"/>
            </a:endParaRPr>
          </a:p>
          <a:p>
            <a:pPr marL="177800" indent="-165100">
              <a:buFont typeface="Times New Roman" pitchFamily="18" charset="0"/>
              <a:buChar char="•"/>
            </a:pPr>
            <a:endParaRPr lang="fr-FR" sz="1500" dirty="0" smtClean="0">
              <a:latin typeface="Arial" pitchFamily="34" charset="0"/>
              <a:ea typeface="ＭＳ Ｐゴシック" pitchFamily="34" charset="-128"/>
              <a:cs typeface="Arial" pitchFamily="34" charset="0"/>
            </a:endParaRPr>
          </a:p>
          <a:p>
            <a:pPr marL="177800" indent="-165100">
              <a:buFont typeface="Times New Roman" pitchFamily="18" charset="0"/>
              <a:buChar char="•"/>
            </a:pPr>
            <a:endParaRPr lang="fr-FR" sz="1500" dirty="0" smtClean="0">
              <a:latin typeface="Arial" pitchFamily="34" charset="0"/>
              <a:ea typeface="ＭＳ Ｐゴシック" pitchFamily="34" charset="-128"/>
              <a:cs typeface="Arial" pitchFamily="34" charset="0"/>
            </a:endParaRPr>
          </a:p>
          <a:p>
            <a:pPr marL="177800" indent="-165100">
              <a:buFont typeface="Times New Roman" pitchFamily="18" charset="0"/>
              <a:buChar char="•"/>
            </a:pPr>
            <a:endParaRPr lang="fr-FR" sz="1500" dirty="0" smtClean="0">
              <a:latin typeface="Arial" pitchFamily="34" charset="0"/>
              <a:ea typeface="ＭＳ Ｐゴシック" pitchFamily="34" charset="-128"/>
              <a:cs typeface="Arial" pitchFamily="34" charset="0"/>
            </a:endParaRPr>
          </a:p>
          <a:p>
            <a:pPr marL="177800" indent="-165100">
              <a:buFont typeface="Times New Roman" pitchFamily="18" charset="0"/>
              <a:buChar char="•"/>
            </a:pPr>
            <a:r>
              <a:rPr lang="fr-FR" sz="1800" dirty="0" err="1" smtClean="0">
                <a:latin typeface="Arial" pitchFamily="34" charset="0"/>
                <a:ea typeface="ＭＳ Ｐゴシック" pitchFamily="34" charset="-128"/>
                <a:cs typeface="Arial" pitchFamily="34" charset="0"/>
              </a:rPr>
              <a:t>With</a:t>
            </a:r>
            <a:r>
              <a:rPr lang="fr-FR" sz="1800" dirty="0" smtClean="0">
                <a:latin typeface="Arial" pitchFamily="34" charset="0"/>
                <a:ea typeface="ＭＳ Ｐゴシック" pitchFamily="34" charset="-128"/>
                <a:cs typeface="Arial" pitchFamily="34" charset="0"/>
              </a:rPr>
              <a:t> a </a:t>
            </a:r>
            <a:r>
              <a:rPr lang="fr-FR" sz="1800" dirty="0" smtClean="0">
                <a:solidFill>
                  <a:srgbClr val="FF6600"/>
                </a:solidFill>
                <a:latin typeface="Arial" pitchFamily="34" charset="0"/>
                <a:ea typeface="ＭＳ Ｐゴシック" pitchFamily="34" charset="-128"/>
                <a:cs typeface="Arial" pitchFamily="34" charset="0"/>
              </a:rPr>
              <a:t>5</a:t>
            </a:r>
            <a:r>
              <a:rPr lang="fr-FR" sz="1800" dirty="0" smtClean="0">
                <a:latin typeface="Arial" pitchFamily="34" charset="0"/>
                <a:ea typeface="ＭＳ Ｐゴシック" pitchFamily="34" charset="-128"/>
                <a:cs typeface="Arial" pitchFamily="34" charset="0"/>
              </a:rPr>
              <a:t> </a:t>
            </a:r>
            <a:r>
              <a:rPr lang="fr-FR" sz="1800" dirty="0" err="1" smtClean="0">
                <a:latin typeface="Arial" pitchFamily="34" charset="0"/>
                <a:ea typeface="ＭＳ Ｐゴシック" pitchFamily="34" charset="-128"/>
                <a:cs typeface="Arial" pitchFamily="34" charset="0"/>
              </a:rPr>
              <a:t>years</a:t>
            </a:r>
            <a:r>
              <a:rPr lang="fr-FR" sz="1800" dirty="0" smtClean="0">
                <a:latin typeface="Arial" pitchFamily="34" charset="0"/>
                <a:ea typeface="ＭＳ Ｐゴシック" pitchFamily="34" charset="-128"/>
                <a:cs typeface="Arial" pitchFamily="34" charset="0"/>
              </a:rPr>
              <a:t> mission, </a:t>
            </a:r>
            <a:r>
              <a:rPr lang="fr-FR" sz="1800" dirty="0" smtClean="0">
                <a:solidFill>
                  <a:srgbClr val="FF6600"/>
                </a:solidFill>
                <a:latin typeface="Arial" pitchFamily="34" charset="0"/>
                <a:ea typeface="ＭＳ Ｐゴシック" pitchFamily="34" charset="-128"/>
                <a:cs typeface="Arial" pitchFamily="34" charset="0"/>
              </a:rPr>
              <a:t>~33%</a:t>
            </a:r>
            <a:r>
              <a:rPr lang="fr-FR" sz="1800" dirty="0" smtClean="0">
                <a:latin typeface="Arial" pitchFamily="34" charset="0"/>
                <a:ea typeface="ＭＳ Ｐゴシック" pitchFamily="34" charset="-128"/>
                <a:cs typeface="Arial" pitchFamily="34" charset="0"/>
              </a:rPr>
              <a:t> of DPAC </a:t>
            </a:r>
            <a:r>
              <a:rPr lang="fr-FR" sz="1800" dirty="0" err="1" smtClean="0">
                <a:latin typeface="Arial" pitchFamily="34" charset="0"/>
                <a:ea typeface="ＭＳ Ｐゴシック" pitchFamily="34" charset="-128"/>
                <a:cs typeface="Arial" pitchFamily="34" charset="0"/>
              </a:rPr>
              <a:t>cost</a:t>
            </a:r>
            <a:r>
              <a:rPr lang="fr-FR" sz="1800" dirty="0" smtClean="0">
                <a:latin typeface="Arial" pitchFamily="34" charset="0"/>
                <a:ea typeface="ＭＳ Ｐゴシック" pitchFamily="34" charset="-128"/>
                <a:cs typeface="Arial" pitchFamily="34" charset="0"/>
              </a:rPr>
              <a:t> </a:t>
            </a:r>
            <a:r>
              <a:rPr lang="fr-FR" sz="1800" dirty="0" err="1" smtClean="0">
                <a:latin typeface="Arial" pitchFamily="34" charset="0"/>
                <a:ea typeface="ＭＳ Ｐゴシック" pitchFamily="34" charset="-128"/>
                <a:cs typeface="Arial" pitchFamily="34" charset="0"/>
              </a:rPr>
              <a:t>will</a:t>
            </a:r>
            <a:r>
              <a:rPr lang="fr-FR" sz="1800" dirty="0" smtClean="0">
                <a:latin typeface="Arial" pitchFamily="34" charset="0"/>
                <a:ea typeface="ＭＳ Ｐゴシック" pitchFamily="34" charset="-128"/>
                <a:cs typeface="Arial" pitchFamily="34" charset="0"/>
              </a:rPr>
              <a:t> </a:t>
            </a:r>
            <a:r>
              <a:rPr lang="fr-FR" sz="1800" dirty="0" err="1" smtClean="0">
                <a:latin typeface="Arial" pitchFamily="34" charset="0"/>
                <a:ea typeface="ＭＳ Ｐゴシック" pitchFamily="34" charset="-128"/>
                <a:cs typeface="Arial" pitchFamily="34" charset="0"/>
              </a:rPr>
              <a:t>be</a:t>
            </a:r>
            <a:r>
              <a:rPr lang="fr-FR" sz="1800" dirty="0" smtClean="0">
                <a:latin typeface="Arial" pitchFamily="34" charset="0"/>
                <a:ea typeface="ＭＳ Ｐゴシック" pitchFamily="34" charset="-128"/>
                <a:cs typeface="Arial" pitchFamily="34" charset="0"/>
              </a:rPr>
              <a:t> </a:t>
            </a:r>
            <a:r>
              <a:rPr lang="fr-FR" sz="1800" dirty="0" err="1" smtClean="0">
                <a:latin typeface="Arial" pitchFamily="34" charset="0"/>
                <a:ea typeface="ＭＳ Ｐゴシック" pitchFamily="34" charset="-128"/>
                <a:cs typeface="Arial" pitchFamily="34" charset="0"/>
              </a:rPr>
              <a:t>dedicated</a:t>
            </a:r>
            <a:r>
              <a:rPr lang="fr-FR" sz="1800" dirty="0" smtClean="0">
                <a:latin typeface="Arial" pitchFamily="34" charset="0"/>
                <a:ea typeface="ＭＳ Ｐゴシック" pitchFamily="34" charset="-128"/>
                <a:cs typeface="Arial" pitchFamily="34" charset="0"/>
              </a:rPr>
              <a:t> to Operations</a:t>
            </a:r>
          </a:p>
        </p:txBody>
      </p:sp>
      <p:grpSp>
        <p:nvGrpSpPr>
          <p:cNvPr id="2" name="Group 4"/>
          <p:cNvGrpSpPr>
            <a:grpSpLocks/>
          </p:cNvGrpSpPr>
          <p:nvPr/>
        </p:nvGrpSpPr>
        <p:grpSpPr bwMode="auto">
          <a:xfrm>
            <a:off x="3995936" y="404664"/>
            <a:ext cx="4968875" cy="3933825"/>
            <a:chOff x="2517" y="799"/>
            <a:chExt cx="3130" cy="2478"/>
          </a:xfrm>
        </p:grpSpPr>
        <p:pic>
          <p:nvPicPr>
            <p:cNvPr id="6156" name="Picture 5"/>
            <p:cNvPicPr>
              <a:picLocks noChangeAspect="1" noChangeArrowheads="1"/>
            </p:cNvPicPr>
            <p:nvPr/>
          </p:nvPicPr>
          <p:blipFill>
            <a:blip r:embed="rId3" cstate="print"/>
            <a:srcRect l="15742" t="28342" r="45131" b="15538"/>
            <a:stretch>
              <a:fillRect/>
            </a:stretch>
          </p:blipFill>
          <p:spPr bwMode="auto">
            <a:xfrm>
              <a:off x="2517" y="799"/>
              <a:ext cx="3130" cy="2478"/>
            </a:xfrm>
            <a:prstGeom prst="rect">
              <a:avLst/>
            </a:prstGeom>
            <a:noFill/>
            <a:ln w="9525">
              <a:noFill/>
              <a:miter lim="800000"/>
              <a:headEnd/>
              <a:tailEnd/>
            </a:ln>
          </p:spPr>
        </p:pic>
        <p:pic>
          <p:nvPicPr>
            <p:cNvPr id="6157" name="Picture 6" descr="Allemagne_tn"/>
            <p:cNvPicPr>
              <a:picLocks noChangeAspect="1" noChangeArrowheads="1"/>
            </p:cNvPicPr>
            <p:nvPr/>
          </p:nvPicPr>
          <p:blipFill>
            <a:blip r:embed="rId4" cstate="print"/>
            <a:srcRect/>
            <a:stretch>
              <a:fillRect/>
            </a:stretch>
          </p:blipFill>
          <p:spPr bwMode="auto">
            <a:xfrm>
              <a:off x="4093" y="1888"/>
              <a:ext cx="163" cy="114"/>
            </a:xfrm>
            <a:prstGeom prst="rect">
              <a:avLst/>
            </a:prstGeom>
            <a:noFill/>
            <a:ln w="9525">
              <a:noFill/>
              <a:miter lim="800000"/>
              <a:headEnd/>
              <a:tailEnd/>
            </a:ln>
          </p:spPr>
        </p:pic>
        <p:pic>
          <p:nvPicPr>
            <p:cNvPr id="6158" name="Picture 7" descr="Angleterre-Irlande-du-Nord_tn"/>
            <p:cNvPicPr>
              <a:picLocks noChangeAspect="1" noChangeArrowheads="1"/>
            </p:cNvPicPr>
            <p:nvPr/>
          </p:nvPicPr>
          <p:blipFill>
            <a:blip r:embed="rId5" cstate="print"/>
            <a:srcRect/>
            <a:stretch>
              <a:fillRect/>
            </a:stretch>
          </p:blipFill>
          <p:spPr bwMode="auto">
            <a:xfrm>
              <a:off x="3352" y="1752"/>
              <a:ext cx="163" cy="112"/>
            </a:xfrm>
            <a:prstGeom prst="rect">
              <a:avLst/>
            </a:prstGeom>
            <a:noFill/>
            <a:ln w="9525">
              <a:noFill/>
              <a:miter lim="800000"/>
              <a:headEnd/>
              <a:tailEnd/>
            </a:ln>
          </p:spPr>
        </p:pic>
        <p:pic>
          <p:nvPicPr>
            <p:cNvPr id="6159" name="Picture 8" descr="belgique_tn"/>
            <p:cNvPicPr>
              <a:picLocks noChangeAspect="1" noChangeArrowheads="1"/>
            </p:cNvPicPr>
            <p:nvPr/>
          </p:nvPicPr>
          <p:blipFill>
            <a:blip r:embed="rId6" cstate="print"/>
            <a:srcRect/>
            <a:stretch>
              <a:fillRect/>
            </a:stretch>
          </p:blipFill>
          <p:spPr bwMode="auto">
            <a:xfrm>
              <a:off x="3548" y="1979"/>
              <a:ext cx="163" cy="112"/>
            </a:xfrm>
            <a:prstGeom prst="rect">
              <a:avLst/>
            </a:prstGeom>
            <a:noFill/>
            <a:ln w="9525">
              <a:noFill/>
              <a:miter lim="800000"/>
              <a:headEnd/>
              <a:tailEnd/>
            </a:ln>
          </p:spPr>
        </p:pic>
        <p:pic>
          <p:nvPicPr>
            <p:cNvPr id="6160" name="Picture 9" descr="Espagne_tn"/>
            <p:cNvPicPr>
              <a:picLocks noChangeAspect="1" noChangeArrowheads="1"/>
            </p:cNvPicPr>
            <p:nvPr/>
          </p:nvPicPr>
          <p:blipFill>
            <a:blip r:embed="rId7" cstate="print"/>
            <a:srcRect/>
            <a:stretch>
              <a:fillRect/>
            </a:stretch>
          </p:blipFill>
          <p:spPr bwMode="auto">
            <a:xfrm>
              <a:off x="3035" y="2659"/>
              <a:ext cx="163" cy="112"/>
            </a:xfrm>
            <a:prstGeom prst="rect">
              <a:avLst/>
            </a:prstGeom>
            <a:noFill/>
            <a:ln w="9525">
              <a:noFill/>
              <a:miter lim="800000"/>
              <a:headEnd/>
              <a:tailEnd/>
            </a:ln>
          </p:spPr>
        </p:pic>
        <p:pic>
          <p:nvPicPr>
            <p:cNvPr id="6161" name="Picture 10" descr="france_tn"/>
            <p:cNvPicPr>
              <a:picLocks noChangeAspect="1" noChangeArrowheads="1"/>
            </p:cNvPicPr>
            <p:nvPr/>
          </p:nvPicPr>
          <p:blipFill>
            <a:blip r:embed="rId8" cstate="print"/>
            <a:srcRect/>
            <a:stretch>
              <a:fillRect/>
            </a:stretch>
          </p:blipFill>
          <p:spPr bwMode="auto">
            <a:xfrm>
              <a:off x="3533" y="2320"/>
              <a:ext cx="163" cy="112"/>
            </a:xfrm>
            <a:prstGeom prst="rect">
              <a:avLst/>
            </a:prstGeom>
            <a:noFill/>
            <a:ln w="9525">
              <a:noFill/>
              <a:miter lim="800000"/>
              <a:headEnd/>
              <a:tailEnd/>
            </a:ln>
          </p:spPr>
        </p:pic>
        <p:pic>
          <p:nvPicPr>
            <p:cNvPr id="6162" name="Picture 11" descr="grece_tn"/>
            <p:cNvPicPr>
              <a:picLocks noChangeAspect="1" noChangeArrowheads="1"/>
            </p:cNvPicPr>
            <p:nvPr/>
          </p:nvPicPr>
          <p:blipFill>
            <a:blip r:embed="rId9" cstate="print"/>
            <a:srcRect/>
            <a:stretch>
              <a:fillRect/>
            </a:stretch>
          </p:blipFill>
          <p:spPr bwMode="auto">
            <a:xfrm>
              <a:off x="4712" y="2841"/>
              <a:ext cx="163" cy="114"/>
            </a:xfrm>
            <a:prstGeom prst="rect">
              <a:avLst/>
            </a:prstGeom>
            <a:noFill/>
            <a:ln w="9525">
              <a:noFill/>
              <a:miter lim="800000"/>
              <a:headEnd/>
              <a:tailEnd/>
            </a:ln>
          </p:spPr>
        </p:pic>
        <p:pic>
          <p:nvPicPr>
            <p:cNvPr id="6163" name="Picture 12" descr="italy_tn"/>
            <p:cNvPicPr>
              <a:picLocks noChangeAspect="1" noChangeArrowheads="1"/>
            </p:cNvPicPr>
            <p:nvPr/>
          </p:nvPicPr>
          <p:blipFill>
            <a:blip r:embed="rId10" cstate="print"/>
            <a:srcRect/>
            <a:stretch>
              <a:fillRect/>
            </a:stretch>
          </p:blipFill>
          <p:spPr bwMode="auto">
            <a:xfrm>
              <a:off x="4123" y="2638"/>
              <a:ext cx="163" cy="112"/>
            </a:xfrm>
            <a:prstGeom prst="rect">
              <a:avLst/>
            </a:prstGeom>
            <a:noFill/>
            <a:ln w="9525">
              <a:noFill/>
              <a:miter lim="800000"/>
              <a:headEnd/>
              <a:tailEnd/>
            </a:ln>
          </p:spPr>
        </p:pic>
        <p:pic>
          <p:nvPicPr>
            <p:cNvPr id="6164" name="Picture 13" descr="pays_bas_tn"/>
            <p:cNvPicPr>
              <a:picLocks noChangeAspect="1" noChangeArrowheads="1"/>
            </p:cNvPicPr>
            <p:nvPr/>
          </p:nvPicPr>
          <p:blipFill>
            <a:blip r:embed="rId11" cstate="print"/>
            <a:srcRect/>
            <a:stretch>
              <a:fillRect/>
            </a:stretch>
          </p:blipFill>
          <p:spPr bwMode="auto">
            <a:xfrm>
              <a:off x="3775" y="1843"/>
              <a:ext cx="163" cy="112"/>
            </a:xfrm>
            <a:prstGeom prst="rect">
              <a:avLst/>
            </a:prstGeom>
            <a:noFill/>
            <a:ln w="9525">
              <a:noFill/>
              <a:miter lim="800000"/>
              <a:headEnd/>
              <a:tailEnd/>
            </a:ln>
          </p:spPr>
        </p:pic>
        <p:pic>
          <p:nvPicPr>
            <p:cNvPr id="6165" name="Picture 14" descr="portugal_tn"/>
            <p:cNvPicPr>
              <a:picLocks noChangeAspect="1" noChangeArrowheads="1"/>
            </p:cNvPicPr>
            <p:nvPr/>
          </p:nvPicPr>
          <p:blipFill>
            <a:blip r:embed="rId12" cstate="print"/>
            <a:srcRect/>
            <a:stretch>
              <a:fillRect/>
            </a:stretch>
          </p:blipFill>
          <p:spPr bwMode="auto">
            <a:xfrm>
              <a:off x="2653" y="2749"/>
              <a:ext cx="163" cy="112"/>
            </a:xfrm>
            <a:prstGeom prst="rect">
              <a:avLst/>
            </a:prstGeom>
            <a:noFill/>
            <a:ln w="9525">
              <a:noFill/>
              <a:miter lim="800000"/>
              <a:headEnd/>
              <a:tailEnd/>
            </a:ln>
          </p:spPr>
        </p:pic>
        <p:pic>
          <p:nvPicPr>
            <p:cNvPr id="6166" name="Picture 15" descr="suede_tn"/>
            <p:cNvPicPr>
              <a:picLocks noChangeAspect="1" noChangeArrowheads="1"/>
            </p:cNvPicPr>
            <p:nvPr/>
          </p:nvPicPr>
          <p:blipFill>
            <a:blip r:embed="rId13" cstate="print"/>
            <a:srcRect/>
            <a:stretch>
              <a:fillRect/>
            </a:stretch>
          </p:blipFill>
          <p:spPr bwMode="auto">
            <a:xfrm>
              <a:off x="4047" y="1525"/>
              <a:ext cx="162" cy="109"/>
            </a:xfrm>
            <a:prstGeom prst="rect">
              <a:avLst/>
            </a:prstGeom>
            <a:noFill/>
            <a:ln w="9525">
              <a:noFill/>
              <a:miter lim="800000"/>
              <a:headEnd/>
              <a:tailEnd/>
            </a:ln>
          </p:spPr>
        </p:pic>
        <p:pic>
          <p:nvPicPr>
            <p:cNvPr id="6167" name="Picture 16" descr="canada"/>
            <p:cNvPicPr>
              <a:picLocks noChangeAspect="1" noChangeArrowheads="1"/>
            </p:cNvPicPr>
            <p:nvPr/>
          </p:nvPicPr>
          <p:blipFill>
            <a:blip r:embed="rId14" cstate="print"/>
            <a:srcRect/>
            <a:stretch>
              <a:fillRect/>
            </a:stretch>
          </p:blipFill>
          <p:spPr bwMode="auto">
            <a:xfrm>
              <a:off x="2562" y="1344"/>
              <a:ext cx="181" cy="121"/>
            </a:xfrm>
            <a:prstGeom prst="rect">
              <a:avLst/>
            </a:prstGeom>
            <a:noFill/>
            <a:ln w="9525">
              <a:noFill/>
              <a:miter lim="800000"/>
              <a:headEnd/>
              <a:tailEnd/>
            </a:ln>
          </p:spPr>
        </p:pic>
        <p:pic>
          <p:nvPicPr>
            <p:cNvPr id="6168" name="Picture 17" descr="israel"/>
            <p:cNvPicPr>
              <a:picLocks noChangeAspect="1" noChangeArrowheads="1"/>
            </p:cNvPicPr>
            <p:nvPr/>
          </p:nvPicPr>
          <p:blipFill>
            <a:blip r:embed="rId15" cstate="print"/>
            <a:srcRect/>
            <a:stretch>
              <a:fillRect/>
            </a:stretch>
          </p:blipFill>
          <p:spPr bwMode="auto">
            <a:xfrm>
              <a:off x="5408" y="2886"/>
              <a:ext cx="148" cy="108"/>
            </a:xfrm>
            <a:prstGeom prst="rect">
              <a:avLst/>
            </a:prstGeom>
            <a:noFill/>
            <a:ln w="9525">
              <a:noFill/>
              <a:miter lim="800000"/>
              <a:headEnd/>
              <a:tailEnd/>
            </a:ln>
          </p:spPr>
        </p:pic>
        <p:pic>
          <p:nvPicPr>
            <p:cNvPr id="6169" name="Picture 18" descr="bulgarie_tn"/>
            <p:cNvPicPr>
              <a:picLocks noChangeAspect="1" noChangeArrowheads="1"/>
            </p:cNvPicPr>
            <p:nvPr/>
          </p:nvPicPr>
          <p:blipFill>
            <a:blip r:embed="rId16" cstate="print"/>
            <a:srcRect/>
            <a:stretch>
              <a:fillRect/>
            </a:stretch>
          </p:blipFill>
          <p:spPr bwMode="auto">
            <a:xfrm>
              <a:off x="4939" y="2614"/>
              <a:ext cx="163" cy="110"/>
            </a:xfrm>
            <a:prstGeom prst="rect">
              <a:avLst/>
            </a:prstGeom>
            <a:noFill/>
            <a:ln w="9525">
              <a:noFill/>
              <a:miter lim="800000"/>
              <a:headEnd/>
              <a:tailEnd/>
            </a:ln>
          </p:spPr>
        </p:pic>
        <p:pic>
          <p:nvPicPr>
            <p:cNvPr id="6170" name="Picture 19"/>
            <p:cNvPicPr>
              <a:picLocks noChangeAspect="1" noChangeArrowheads="1"/>
            </p:cNvPicPr>
            <p:nvPr/>
          </p:nvPicPr>
          <p:blipFill>
            <a:blip r:embed="rId17" cstate="print"/>
            <a:srcRect l="80116" t="52951" r="2162" b="34245"/>
            <a:stretch>
              <a:fillRect/>
            </a:stretch>
          </p:blipFill>
          <p:spPr bwMode="auto">
            <a:xfrm>
              <a:off x="3730" y="1979"/>
              <a:ext cx="317" cy="138"/>
            </a:xfrm>
            <a:prstGeom prst="rect">
              <a:avLst/>
            </a:prstGeom>
            <a:noFill/>
            <a:ln w="9525">
              <a:noFill/>
              <a:miter lim="800000"/>
              <a:headEnd/>
              <a:tailEnd/>
            </a:ln>
          </p:spPr>
        </p:pic>
        <p:pic>
          <p:nvPicPr>
            <p:cNvPr id="6171" name="Picture 20" descr="MC900024346[1]"/>
            <p:cNvPicPr>
              <a:picLocks noChangeAspect="1" noChangeArrowheads="1"/>
            </p:cNvPicPr>
            <p:nvPr/>
          </p:nvPicPr>
          <p:blipFill>
            <a:blip r:embed="rId18" cstate="print"/>
            <a:srcRect/>
            <a:stretch>
              <a:fillRect/>
            </a:stretch>
          </p:blipFill>
          <p:spPr bwMode="auto">
            <a:xfrm>
              <a:off x="2562" y="1906"/>
              <a:ext cx="181" cy="118"/>
            </a:xfrm>
            <a:prstGeom prst="rect">
              <a:avLst/>
            </a:prstGeom>
            <a:noFill/>
            <a:ln w="9525">
              <a:noFill/>
              <a:miter lim="800000"/>
              <a:headEnd/>
              <a:tailEnd/>
            </a:ln>
          </p:spPr>
        </p:pic>
        <p:pic>
          <p:nvPicPr>
            <p:cNvPr id="6172" name="Picture 21"/>
            <p:cNvPicPr>
              <a:picLocks noChangeAspect="1" noChangeArrowheads="1"/>
            </p:cNvPicPr>
            <p:nvPr/>
          </p:nvPicPr>
          <p:blipFill>
            <a:blip r:embed="rId19" cstate="print"/>
            <a:srcRect l="58684" t="31584" r="18503" b="41862"/>
            <a:stretch>
              <a:fillRect/>
            </a:stretch>
          </p:blipFill>
          <p:spPr bwMode="auto">
            <a:xfrm>
              <a:off x="2564" y="1529"/>
              <a:ext cx="168" cy="117"/>
            </a:xfrm>
            <a:prstGeom prst="rect">
              <a:avLst/>
            </a:prstGeom>
            <a:noFill/>
            <a:ln w="9525">
              <a:noFill/>
              <a:miter lim="800000"/>
              <a:headEnd/>
              <a:tailEnd/>
            </a:ln>
          </p:spPr>
        </p:pic>
        <p:pic>
          <p:nvPicPr>
            <p:cNvPr id="6173" name="Picture 22"/>
            <p:cNvPicPr>
              <a:picLocks noChangeAspect="1" noChangeArrowheads="1"/>
            </p:cNvPicPr>
            <p:nvPr/>
          </p:nvPicPr>
          <p:blipFill>
            <a:blip r:embed="rId20" cstate="print"/>
            <a:srcRect l="79883" t="70140" r="3372" b="8659"/>
            <a:stretch>
              <a:fillRect/>
            </a:stretch>
          </p:blipFill>
          <p:spPr bwMode="auto">
            <a:xfrm>
              <a:off x="2562" y="2087"/>
              <a:ext cx="169" cy="119"/>
            </a:xfrm>
            <a:prstGeom prst="rect">
              <a:avLst/>
            </a:prstGeom>
            <a:noFill/>
            <a:ln w="9525">
              <a:noFill/>
              <a:miter lim="800000"/>
              <a:headEnd/>
              <a:tailEnd/>
            </a:ln>
          </p:spPr>
        </p:pic>
        <p:pic>
          <p:nvPicPr>
            <p:cNvPr id="6174" name="Picture 23"/>
            <p:cNvPicPr>
              <a:picLocks noChangeAspect="1" noChangeArrowheads="1"/>
            </p:cNvPicPr>
            <p:nvPr/>
          </p:nvPicPr>
          <p:blipFill>
            <a:blip r:embed="rId21" cstate="print"/>
            <a:srcRect l="8775" t="47049" r="67500" b="27365"/>
            <a:stretch>
              <a:fillRect/>
            </a:stretch>
          </p:blipFill>
          <p:spPr bwMode="auto">
            <a:xfrm>
              <a:off x="3833" y="2160"/>
              <a:ext cx="168" cy="112"/>
            </a:xfrm>
            <a:prstGeom prst="rect">
              <a:avLst/>
            </a:prstGeom>
            <a:noFill/>
            <a:ln w="9525">
              <a:noFill/>
              <a:miter lim="800000"/>
              <a:headEnd/>
              <a:tailEnd/>
            </a:ln>
          </p:spPr>
        </p:pic>
      </p:grpSp>
      <p:pic>
        <p:nvPicPr>
          <p:cNvPr id="6149" name="Picture 24"/>
          <p:cNvPicPr>
            <a:picLocks noChangeAspect="1" noChangeArrowheads="1"/>
          </p:cNvPicPr>
          <p:nvPr/>
        </p:nvPicPr>
        <p:blipFill>
          <a:blip r:embed="rId22" cstate="print"/>
          <a:srcRect l="40274" t="40147" r="39961" b="28125"/>
          <a:stretch>
            <a:fillRect/>
          </a:stretch>
        </p:blipFill>
        <p:spPr bwMode="auto">
          <a:xfrm>
            <a:off x="2460625" y="2781151"/>
            <a:ext cx="554608" cy="673100"/>
          </a:xfrm>
          <a:prstGeom prst="rect">
            <a:avLst/>
          </a:prstGeom>
          <a:noFill/>
          <a:ln w="9525">
            <a:noFill/>
            <a:miter lim="800000"/>
            <a:headEnd/>
            <a:tailEnd/>
          </a:ln>
        </p:spPr>
      </p:pic>
      <p:pic>
        <p:nvPicPr>
          <p:cNvPr id="6150" name="Picture 25"/>
          <p:cNvPicPr>
            <a:picLocks noChangeAspect="1" noChangeArrowheads="1"/>
          </p:cNvPicPr>
          <p:nvPr/>
        </p:nvPicPr>
        <p:blipFill>
          <a:blip r:embed="rId23" cstate="print"/>
          <a:srcRect l="33907" t="44011" r="45157" b="24739"/>
          <a:stretch>
            <a:fillRect/>
          </a:stretch>
        </p:blipFill>
        <p:spPr bwMode="auto">
          <a:xfrm>
            <a:off x="412750" y="1701651"/>
            <a:ext cx="722251" cy="814388"/>
          </a:xfrm>
          <a:prstGeom prst="rect">
            <a:avLst/>
          </a:prstGeom>
          <a:noFill/>
          <a:ln w="9525">
            <a:noFill/>
            <a:miter lim="800000"/>
            <a:headEnd/>
            <a:tailEnd/>
          </a:ln>
        </p:spPr>
      </p:pic>
      <p:pic>
        <p:nvPicPr>
          <p:cNvPr id="6151" name="Picture 26"/>
          <p:cNvPicPr>
            <a:picLocks noChangeAspect="1" noChangeArrowheads="1"/>
          </p:cNvPicPr>
          <p:nvPr/>
        </p:nvPicPr>
        <p:blipFill>
          <a:blip r:embed="rId24" cstate="print"/>
          <a:srcRect l="9050" t="42209" r="65950" b="32140"/>
          <a:stretch>
            <a:fillRect/>
          </a:stretch>
        </p:blipFill>
        <p:spPr bwMode="auto">
          <a:xfrm>
            <a:off x="2268539" y="1846114"/>
            <a:ext cx="859642" cy="666750"/>
          </a:xfrm>
          <a:prstGeom prst="rect">
            <a:avLst/>
          </a:prstGeom>
          <a:noFill/>
          <a:ln w="9525">
            <a:noFill/>
            <a:miter lim="800000"/>
            <a:headEnd/>
            <a:tailEnd/>
          </a:ln>
        </p:spPr>
      </p:pic>
      <p:pic>
        <p:nvPicPr>
          <p:cNvPr id="6152" name="Picture 27"/>
          <p:cNvPicPr>
            <a:picLocks noChangeAspect="1" noChangeArrowheads="1"/>
          </p:cNvPicPr>
          <p:nvPr/>
        </p:nvPicPr>
        <p:blipFill>
          <a:blip r:embed="rId25" cstate="print"/>
          <a:srcRect l="8455" t="47809" r="69531" b="21223"/>
          <a:stretch>
            <a:fillRect/>
          </a:stretch>
        </p:blipFill>
        <p:spPr bwMode="auto">
          <a:xfrm>
            <a:off x="430213" y="2636689"/>
            <a:ext cx="700822" cy="744537"/>
          </a:xfrm>
          <a:prstGeom prst="rect">
            <a:avLst/>
          </a:prstGeom>
          <a:noFill/>
          <a:ln w="9525">
            <a:noFill/>
            <a:miter lim="800000"/>
            <a:headEnd/>
            <a:tailEnd/>
          </a:ln>
        </p:spPr>
      </p:pic>
      <p:pic>
        <p:nvPicPr>
          <p:cNvPr id="6153" name="Picture 28"/>
          <p:cNvPicPr>
            <a:picLocks noChangeAspect="1" noChangeArrowheads="1"/>
          </p:cNvPicPr>
          <p:nvPr/>
        </p:nvPicPr>
        <p:blipFill>
          <a:blip r:embed="rId26" cstate="print"/>
          <a:srcRect l="28520" t="40147" r="39961" b="39171"/>
          <a:stretch>
            <a:fillRect/>
          </a:stretch>
        </p:blipFill>
        <p:spPr bwMode="auto">
          <a:xfrm>
            <a:off x="265113" y="3670151"/>
            <a:ext cx="966782" cy="479425"/>
          </a:xfrm>
          <a:prstGeom prst="rect">
            <a:avLst/>
          </a:prstGeom>
          <a:noFill/>
          <a:ln w="9525">
            <a:noFill/>
            <a:miter lim="800000"/>
            <a:headEnd/>
            <a:tailEnd/>
          </a:ln>
        </p:spPr>
      </p:pic>
      <p:pic>
        <p:nvPicPr>
          <p:cNvPr id="6154" name="Picture 29"/>
          <p:cNvPicPr>
            <a:picLocks noChangeAspect="1" noChangeArrowheads="1"/>
          </p:cNvPicPr>
          <p:nvPr/>
        </p:nvPicPr>
        <p:blipFill>
          <a:blip r:embed="rId27" cstate="print"/>
          <a:srcRect l="37006" t="63281" r="24844" b="20052"/>
          <a:stretch>
            <a:fillRect/>
          </a:stretch>
        </p:blipFill>
        <p:spPr bwMode="auto">
          <a:xfrm>
            <a:off x="1835151" y="3644751"/>
            <a:ext cx="1600800" cy="528638"/>
          </a:xfrm>
          <a:prstGeom prst="rect">
            <a:avLst/>
          </a:prstGeom>
          <a:noFill/>
          <a:ln w="9525">
            <a:noFill/>
            <a:miter lim="800000"/>
            <a:headEnd/>
            <a:tailEnd/>
          </a:ln>
        </p:spPr>
      </p:pic>
      <p:sp>
        <p:nvSpPr>
          <p:cNvPr id="6155" name="Text Box 30"/>
          <p:cNvSpPr txBox="1">
            <a:spLocks noChangeArrowheads="1"/>
          </p:cNvSpPr>
          <p:nvPr/>
        </p:nvSpPr>
        <p:spPr bwMode="auto">
          <a:xfrm>
            <a:off x="4009285" y="4697849"/>
            <a:ext cx="4955203" cy="1323439"/>
          </a:xfrm>
          <a:prstGeom prst="rect">
            <a:avLst/>
          </a:prstGeom>
          <a:noFill/>
          <a:ln w="9525">
            <a:noFill/>
            <a:miter lim="800000"/>
            <a:headEnd/>
            <a:tailEnd/>
          </a:ln>
        </p:spPr>
        <p:txBody>
          <a:bodyPr wrap="none">
            <a:spAutoFit/>
          </a:bodyPr>
          <a:lstStyle/>
          <a:p>
            <a:pPr algn="r" eaLnBrk="0" hangingPunct="0">
              <a:buClrTx/>
              <a:buSzTx/>
              <a:buFontTx/>
              <a:buNone/>
            </a:pPr>
            <a:r>
              <a:rPr lang="en-US" sz="2000" b="1" dirty="0">
                <a:solidFill>
                  <a:srgbClr val="FF0000"/>
                </a:solidFill>
                <a:latin typeface="Courier New" pitchFamily="49" charset="0"/>
                <a:ea typeface="Arial Unicode MS" pitchFamily="34" charset="-128"/>
              </a:rPr>
              <a:t>MLA duration: 2007-2022</a:t>
            </a:r>
          </a:p>
          <a:p>
            <a:pPr algn="r" eaLnBrk="0" hangingPunct="0">
              <a:buClrTx/>
              <a:buSzTx/>
              <a:buFontTx/>
              <a:buNone/>
            </a:pPr>
            <a:r>
              <a:rPr lang="en-US" sz="2000" b="1" dirty="0">
                <a:solidFill>
                  <a:srgbClr val="FF0000"/>
                </a:solidFill>
                <a:latin typeface="Courier New" pitchFamily="49" charset="0"/>
                <a:ea typeface="Arial Unicode MS" pitchFamily="34" charset="-128"/>
              </a:rPr>
              <a:t>FTEs/year up to 2011: </a:t>
            </a:r>
            <a:r>
              <a:rPr lang="en-US" sz="2000" b="1" dirty="0" smtClean="0">
                <a:solidFill>
                  <a:srgbClr val="FF0000"/>
                </a:solidFill>
                <a:latin typeface="Courier New" pitchFamily="49" charset="0"/>
                <a:ea typeface="Arial Unicode MS" pitchFamily="34" charset="-128"/>
              </a:rPr>
              <a:t>      270</a:t>
            </a:r>
            <a:endParaRPr lang="en-US" sz="2000" b="1" dirty="0">
              <a:solidFill>
                <a:srgbClr val="FF0000"/>
              </a:solidFill>
              <a:latin typeface="Courier New" pitchFamily="49" charset="0"/>
              <a:ea typeface="Arial Unicode MS" pitchFamily="34" charset="-128"/>
            </a:endParaRPr>
          </a:p>
          <a:p>
            <a:pPr algn="r" eaLnBrk="0" hangingPunct="0">
              <a:buClrTx/>
              <a:buSzTx/>
              <a:buFontTx/>
              <a:buNone/>
            </a:pPr>
            <a:r>
              <a:rPr lang="en-US" sz="2000" b="1" dirty="0">
                <a:solidFill>
                  <a:srgbClr val="FF0000"/>
                </a:solidFill>
                <a:latin typeface="Courier New" pitchFamily="49" charset="0"/>
                <a:ea typeface="Arial Unicode MS" pitchFamily="34" charset="-128"/>
              </a:rPr>
              <a:t>Average yearly cost: ~</a:t>
            </a:r>
            <a:r>
              <a:rPr lang="en-US" sz="2000" b="1" dirty="0" smtClean="0">
                <a:solidFill>
                  <a:srgbClr val="FF0000"/>
                </a:solidFill>
                <a:latin typeface="Courier New" pitchFamily="49" charset="0"/>
                <a:ea typeface="Arial Unicode MS" pitchFamily="34" charset="-128"/>
              </a:rPr>
              <a:t>30Meuros</a:t>
            </a:r>
          </a:p>
          <a:p>
            <a:pPr algn="r" eaLnBrk="0" hangingPunct="0">
              <a:buClrTx/>
              <a:buSzTx/>
              <a:buFontTx/>
              <a:buNone/>
            </a:pPr>
            <a:r>
              <a:rPr lang="en-US" sz="2000" b="1" dirty="0" smtClean="0">
                <a:solidFill>
                  <a:srgbClr val="FF0000"/>
                </a:solidFill>
                <a:latin typeface="Courier New" pitchFamily="49" charset="0"/>
                <a:ea typeface="Arial Unicode MS" pitchFamily="34" charset="-128"/>
              </a:rPr>
              <a:t>Global cost:    ~500M€</a:t>
            </a:r>
            <a:endParaRPr lang="en-US" sz="2000" b="1" dirty="0">
              <a:solidFill>
                <a:srgbClr val="FF0000"/>
              </a:solidFill>
              <a:ea typeface="Arial Unicode MS" pitchFamily="34" charset="-12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7"/>
          <p:cNvSpPr>
            <a:spLocks noChangeArrowheads="1"/>
          </p:cNvSpPr>
          <p:nvPr/>
        </p:nvSpPr>
        <p:spPr bwMode="auto">
          <a:xfrm>
            <a:off x="611188" y="2636168"/>
            <a:ext cx="2808287" cy="1871662"/>
          </a:xfrm>
          <a:prstGeom prst="rect">
            <a:avLst/>
          </a:prstGeom>
          <a:solidFill>
            <a:schemeClr val="folHlink"/>
          </a:solidFill>
          <a:ln w="9525">
            <a:noFill/>
            <a:miter lim="800000"/>
            <a:headEnd/>
            <a:tailEnd/>
          </a:ln>
        </p:spPr>
        <p:txBody>
          <a:bodyPr wrap="none" anchor="ctr"/>
          <a:lstStyle/>
          <a:p>
            <a:pPr eaLnBrk="0" hangingPunct="0">
              <a:buClrTx/>
              <a:buSzTx/>
              <a:buFontTx/>
              <a:buNone/>
            </a:pPr>
            <a:endParaRPr lang="en-US" sz="2000">
              <a:latin typeface="Times New Roman" pitchFamily="18" charset="0"/>
              <a:ea typeface="Arial Unicode MS" pitchFamily="34" charset="-128"/>
            </a:endParaRPr>
          </a:p>
        </p:txBody>
      </p:sp>
      <p:sp>
        <p:nvSpPr>
          <p:cNvPr id="9220" name="Rectangle 8"/>
          <p:cNvSpPr>
            <a:spLocks noChangeArrowheads="1"/>
          </p:cNvSpPr>
          <p:nvPr/>
        </p:nvSpPr>
        <p:spPr bwMode="auto">
          <a:xfrm>
            <a:off x="827088" y="3717255"/>
            <a:ext cx="576262" cy="431800"/>
          </a:xfrm>
          <a:prstGeom prst="rect">
            <a:avLst/>
          </a:prstGeom>
          <a:solidFill>
            <a:srgbClr val="FF9933"/>
          </a:solidFill>
          <a:ln w="9525">
            <a:solidFill>
              <a:srgbClr val="99CCFF"/>
            </a:solidFill>
            <a:miter lim="800000"/>
            <a:headEnd/>
            <a:tailEnd/>
          </a:ln>
        </p:spPr>
        <p:txBody>
          <a:bodyPr wrap="none" anchor="ctr"/>
          <a:lstStyle/>
          <a:p>
            <a:pPr eaLnBrk="0" hangingPunct="0">
              <a:buClrTx/>
              <a:buSzTx/>
              <a:buFontTx/>
              <a:buNone/>
            </a:pPr>
            <a:r>
              <a:rPr lang="en-US" sz="1400" b="1">
                <a:latin typeface="Arial" charset="0"/>
                <a:ea typeface="Arial Unicode MS" pitchFamily="34" charset="-128"/>
              </a:rPr>
              <a:t>MOC</a:t>
            </a:r>
          </a:p>
        </p:txBody>
      </p:sp>
      <p:sp>
        <p:nvSpPr>
          <p:cNvPr id="9221" name="Rectangle 9"/>
          <p:cNvSpPr>
            <a:spLocks noChangeArrowheads="1"/>
          </p:cNvSpPr>
          <p:nvPr/>
        </p:nvSpPr>
        <p:spPr bwMode="auto">
          <a:xfrm>
            <a:off x="1690688" y="3715668"/>
            <a:ext cx="576262" cy="431800"/>
          </a:xfrm>
          <a:prstGeom prst="rect">
            <a:avLst/>
          </a:prstGeom>
          <a:solidFill>
            <a:srgbClr val="FF9933"/>
          </a:solidFill>
          <a:ln w="9525">
            <a:solidFill>
              <a:srgbClr val="99CCFF"/>
            </a:solidFill>
            <a:miter lim="800000"/>
            <a:headEnd/>
            <a:tailEnd/>
          </a:ln>
        </p:spPr>
        <p:txBody>
          <a:bodyPr wrap="none" anchor="ctr"/>
          <a:lstStyle/>
          <a:p>
            <a:pPr eaLnBrk="0" hangingPunct="0">
              <a:buClrTx/>
              <a:buSzTx/>
              <a:buFontTx/>
              <a:buNone/>
            </a:pPr>
            <a:r>
              <a:rPr lang="en-US" sz="1200" b="1">
                <a:latin typeface="Arial" charset="0"/>
                <a:ea typeface="Arial Unicode MS" pitchFamily="34" charset="-128"/>
              </a:rPr>
              <a:t>Project</a:t>
            </a:r>
          </a:p>
          <a:p>
            <a:pPr eaLnBrk="0" hangingPunct="0">
              <a:buClrTx/>
              <a:buSzTx/>
              <a:buFontTx/>
              <a:buNone/>
            </a:pPr>
            <a:r>
              <a:rPr lang="en-US" sz="1200" b="1">
                <a:latin typeface="Arial" charset="0"/>
                <a:ea typeface="Arial Unicode MS" pitchFamily="34" charset="-128"/>
              </a:rPr>
              <a:t>team</a:t>
            </a:r>
          </a:p>
        </p:txBody>
      </p:sp>
      <p:grpSp>
        <p:nvGrpSpPr>
          <p:cNvPr id="2" name="Group 11"/>
          <p:cNvGrpSpPr>
            <a:grpSpLocks/>
          </p:cNvGrpSpPr>
          <p:nvPr/>
        </p:nvGrpSpPr>
        <p:grpSpPr bwMode="auto">
          <a:xfrm>
            <a:off x="1114425" y="3069555"/>
            <a:ext cx="1800225" cy="647700"/>
            <a:chOff x="884" y="2160"/>
            <a:chExt cx="1134" cy="408"/>
          </a:xfrm>
        </p:grpSpPr>
        <p:sp>
          <p:nvSpPr>
            <p:cNvPr id="9244" name="AutoShape 12"/>
            <p:cNvSpPr>
              <a:spLocks noChangeArrowheads="1"/>
            </p:cNvSpPr>
            <p:nvPr/>
          </p:nvSpPr>
          <p:spPr bwMode="auto">
            <a:xfrm rot="8480412">
              <a:off x="884" y="2387"/>
              <a:ext cx="408" cy="91"/>
            </a:xfrm>
            <a:prstGeom prst="rightArrow">
              <a:avLst>
                <a:gd name="adj1" fmla="val 53435"/>
                <a:gd name="adj2" fmla="val 61545"/>
              </a:avLst>
            </a:prstGeom>
            <a:solidFill>
              <a:srgbClr val="DA6D00"/>
            </a:solidFill>
            <a:ln w="9525">
              <a:noFill/>
              <a:miter lim="800000"/>
              <a:headEnd/>
              <a:tailEnd/>
            </a:ln>
          </p:spPr>
          <p:txBody>
            <a:bodyPr wrap="none" anchor="ctr"/>
            <a:lstStyle/>
            <a:p>
              <a:endParaRPr lang="es-ES"/>
            </a:p>
          </p:txBody>
        </p:sp>
        <p:sp>
          <p:nvSpPr>
            <p:cNvPr id="9245" name="AutoShape 13"/>
            <p:cNvSpPr>
              <a:spLocks noChangeArrowheads="1"/>
            </p:cNvSpPr>
            <p:nvPr/>
          </p:nvSpPr>
          <p:spPr bwMode="auto">
            <a:xfrm rot="2386804">
              <a:off x="1610" y="2387"/>
              <a:ext cx="408" cy="91"/>
            </a:xfrm>
            <a:prstGeom prst="rightArrow">
              <a:avLst>
                <a:gd name="adj1" fmla="val 53435"/>
                <a:gd name="adj2" fmla="val 61545"/>
              </a:avLst>
            </a:prstGeom>
            <a:solidFill>
              <a:srgbClr val="DA6D00"/>
            </a:solidFill>
            <a:ln w="9525">
              <a:noFill/>
              <a:miter lim="800000"/>
              <a:headEnd/>
              <a:tailEnd/>
            </a:ln>
          </p:spPr>
          <p:txBody>
            <a:bodyPr wrap="none" anchor="ctr"/>
            <a:lstStyle/>
            <a:p>
              <a:endParaRPr lang="es-ES"/>
            </a:p>
          </p:txBody>
        </p:sp>
        <p:sp>
          <p:nvSpPr>
            <p:cNvPr id="9246" name="AutoShape 14"/>
            <p:cNvSpPr>
              <a:spLocks noChangeArrowheads="1"/>
            </p:cNvSpPr>
            <p:nvPr/>
          </p:nvSpPr>
          <p:spPr bwMode="auto">
            <a:xfrm rot="5400000">
              <a:off x="1225" y="2318"/>
              <a:ext cx="408" cy="91"/>
            </a:xfrm>
            <a:prstGeom prst="rightArrow">
              <a:avLst>
                <a:gd name="adj1" fmla="val 53435"/>
                <a:gd name="adj2" fmla="val 61545"/>
              </a:avLst>
            </a:prstGeom>
            <a:solidFill>
              <a:srgbClr val="DA6D00"/>
            </a:solidFill>
            <a:ln w="9525">
              <a:noFill/>
              <a:miter lim="800000"/>
              <a:headEnd/>
              <a:tailEnd/>
            </a:ln>
          </p:spPr>
          <p:txBody>
            <a:bodyPr wrap="none" anchor="ctr"/>
            <a:lstStyle/>
            <a:p>
              <a:endParaRPr lang="es-ES"/>
            </a:p>
          </p:txBody>
        </p:sp>
      </p:grpSp>
      <p:sp>
        <p:nvSpPr>
          <p:cNvPr id="9223" name="Rectangle 15"/>
          <p:cNvSpPr>
            <a:spLocks noChangeArrowheads="1"/>
          </p:cNvSpPr>
          <p:nvPr/>
        </p:nvSpPr>
        <p:spPr bwMode="auto">
          <a:xfrm>
            <a:off x="682625" y="2998118"/>
            <a:ext cx="2663825" cy="431800"/>
          </a:xfrm>
          <a:prstGeom prst="rect">
            <a:avLst/>
          </a:prstGeom>
          <a:solidFill>
            <a:srgbClr val="FF9933"/>
          </a:solidFill>
          <a:ln w="9525">
            <a:solidFill>
              <a:srgbClr val="99CCFF"/>
            </a:solidFill>
            <a:miter lim="800000"/>
            <a:headEnd/>
            <a:tailEnd/>
          </a:ln>
        </p:spPr>
        <p:txBody>
          <a:bodyPr wrap="none" anchor="ctr"/>
          <a:lstStyle/>
          <a:p>
            <a:pPr eaLnBrk="0" hangingPunct="0">
              <a:buClrTx/>
              <a:buSzTx/>
              <a:buFontTx/>
              <a:buNone/>
            </a:pPr>
            <a:r>
              <a:rPr lang="en-US" sz="2000" b="1">
                <a:latin typeface="Arial" charset="0"/>
                <a:ea typeface="Arial Unicode MS" pitchFamily="34" charset="-128"/>
              </a:rPr>
              <a:t>Gaia Project</a:t>
            </a:r>
          </a:p>
        </p:txBody>
      </p:sp>
      <p:sp>
        <p:nvSpPr>
          <p:cNvPr id="9224" name="AutoShape 18"/>
          <p:cNvSpPr>
            <a:spLocks noChangeArrowheads="1"/>
          </p:cNvSpPr>
          <p:nvPr/>
        </p:nvSpPr>
        <p:spPr bwMode="auto">
          <a:xfrm rot="5400000">
            <a:off x="5765800" y="2102768"/>
            <a:ext cx="792163" cy="274637"/>
          </a:xfrm>
          <a:prstGeom prst="rightArrow">
            <a:avLst>
              <a:gd name="adj1" fmla="val 50000"/>
              <a:gd name="adj2" fmla="val 72110"/>
            </a:avLst>
          </a:prstGeom>
          <a:solidFill>
            <a:srgbClr val="0066CC"/>
          </a:solidFill>
          <a:ln w="9525">
            <a:solidFill>
              <a:schemeClr val="hlink"/>
            </a:solidFill>
            <a:miter lim="800000"/>
            <a:headEnd/>
            <a:tailEnd/>
          </a:ln>
        </p:spPr>
        <p:txBody>
          <a:bodyPr wrap="none" anchor="ctr"/>
          <a:lstStyle/>
          <a:p>
            <a:endParaRPr lang="es-ES"/>
          </a:p>
        </p:txBody>
      </p:sp>
      <p:sp>
        <p:nvSpPr>
          <p:cNvPr id="9225" name="Rectangle 19"/>
          <p:cNvSpPr>
            <a:spLocks noChangeArrowheads="1"/>
          </p:cNvSpPr>
          <p:nvPr/>
        </p:nvSpPr>
        <p:spPr bwMode="auto">
          <a:xfrm>
            <a:off x="5003800" y="1340768"/>
            <a:ext cx="2376488" cy="504825"/>
          </a:xfrm>
          <a:prstGeom prst="rect">
            <a:avLst/>
          </a:prstGeom>
          <a:solidFill>
            <a:srgbClr val="0066CC"/>
          </a:solidFill>
          <a:ln w="9525">
            <a:solidFill>
              <a:srgbClr val="99CCFF"/>
            </a:solidFill>
            <a:miter lim="800000"/>
            <a:headEnd/>
            <a:tailEnd/>
          </a:ln>
        </p:spPr>
        <p:txBody>
          <a:bodyPr wrap="none" anchor="ctr"/>
          <a:lstStyle/>
          <a:p>
            <a:pPr eaLnBrk="0" hangingPunct="0">
              <a:buClrTx/>
              <a:buSzTx/>
              <a:buFontTx/>
              <a:buNone/>
            </a:pPr>
            <a:r>
              <a:rPr lang="en-US" sz="2000" b="1">
                <a:solidFill>
                  <a:schemeClr val="hlink"/>
                </a:solidFill>
                <a:latin typeface="Arial" charset="0"/>
                <a:ea typeface="Arial Unicode MS" pitchFamily="34" charset="-128"/>
              </a:rPr>
              <a:t>MLA SC</a:t>
            </a:r>
          </a:p>
        </p:txBody>
      </p:sp>
      <p:grpSp>
        <p:nvGrpSpPr>
          <p:cNvPr id="3" name="Group 20"/>
          <p:cNvGrpSpPr>
            <a:grpSpLocks/>
          </p:cNvGrpSpPr>
          <p:nvPr/>
        </p:nvGrpSpPr>
        <p:grpSpPr bwMode="auto">
          <a:xfrm>
            <a:off x="3995738" y="2620293"/>
            <a:ext cx="4391025" cy="2536825"/>
            <a:chOff x="2699" y="1787"/>
            <a:chExt cx="2766" cy="1598"/>
          </a:xfrm>
        </p:grpSpPr>
        <p:sp>
          <p:nvSpPr>
            <p:cNvPr id="9237" name="Rectangle 21"/>
            <p:cNvSpPr>
              <a:spLocks noChangeArrowheads="1"/>
            </p:cNvSpPr>
            <p:nvPr/>
          </p:nvSpPr>
          <p:spPr bwMode="auto">
            <a:xfrm>
              <a:off x="2699" y="1797"/>
              <a:ext cx="2721" cy="1588"/>
            </a:xfrm>
            <a:prstGeom prst="rect">
              <a:avLst/>
            </a:prstGeom>
            <a:solidFill>
              <a:srgbClr val="BCDCC1"/>
            </a:solidFill>
            <a:ln w="9525">
              <a:noFill/>
              <a:miter lim="800000"/>
              <a:headEnd/>
              <a:tailEnd/>
            </a:ln>
          </p:spPr>
          <p:txBody>
            <a:bodyPr wrap="none" anchor="ctr"/>
            <a:lstStyle/>
            <a:p>
              <a:endParaRPr lang="es-ES"/>
            </a:p>
          </p:txBody>
        </p:sp>
        <p:sp>
          <p:nvSpPr>
            <p:cNvPr id="9238" name="AutoShape 22"/>
            <p:cNvSpPr>
              <a:spLocks noChangeArrowheads="1"/>
            </p:cNvSpPr>
            <p:nvPr/>
          </p:nvSpPr>
          <p:spPr bwMode="auto">
            <a:xfrm rot="5400000">
              <a:off x="3674" y="2319"/>
              <a:ext cx="816" cy="408"/>
            </a:xfrm>
            <a:prstGeom prst="rightArrow">
              <a:avLst>
                <a:gd name="adj1" fmla="val 53435"/>
                <a:gd name="adj2" fmla="val 27454"/>
              </a:avLst>
            </a:prstGeom>
            <a:solidFill>
              <a:srgbClr val="58A865"/>
            </a:solidFill>
            <a:ln w="9525">
              <a:noFill/>
              <a:miter lim="800000"/>
              <a:headEnd/>
              <a:tailEnd/>
            </a:ln>
          </p:spPr>
          <p:txBody>
            <a:bodyPr wrap="none" anchor="ctr"/>
            <a:lstStyle/>
            <a:p>
              <a:endParaRPr lang="es-ES"/>
            </a:p>
          </p:txBody>
        </p:sp>
        <p:sp>
          <p:nvSpPr>
            <p:cNvPr id="9239" name="Rectangle 23"/>
            <p:cNvSpPr>
              <a:spLocks noChangeArrowheads="1"/>
            </p:cNvSpPr>
            <p:nvPr/>
          </p:nvSpPr>
          <p:spPr bwMode="auto">
            <a:xfrm>
              <a:off x="2834" y="2024"/>
              <a:ext cx="2495" cy="272"/>
            </a:xfrm>
            <a:prstGeom prst="rect">
              <a:avLst/>
            </a:prstGeom>
            <a:solidFill>
              <a:srgbClr val="CCFF99"/>
            </a:solidFill>
            <a:ln w="9525">
              <a:solidFill>
                <a:srgbClr val="99CCFF"/>
              </a:solidFill>
              <a:miter lim="800000"/>
              <a:headEnd/>
              <a:tailEnd/>
            </a:ln>
          </p:spPr>
          <p:txBody>
            <a:bodyPr wrap="none" anchor="ctr"/>
            <a:lstStyle/>
            <a:p>
              <a:pPr eaLnBrk="0" hangingPunct="0">
                <a:buClrTx/>
                <a:buSzTx/>
                <a:buFontTx/>
                <a:buNone/>
              </a:pPr>
              <a:r>
                <a:rPr lang="en-US" sz="2000" b="1">
                  <a:latin typeface="Arial" charset="0"/>
                  <a:ea typeface="Arial Unicode MS" pitchFamily="34" charset="-128"/>
                </a:rPr>
                <a:t>Executive Committee</a:t>
              </a:r>
            </a:p>
          </p:txBody>
        </p:sp>
        <p:sp>
          <p:nvSpPr>
            <p:cNvPr id="9240" name="Rectangle 24"/>
            <p:cNvSpPr>
              <a:spLocks noChangeArrowheads="1"/>
            </p:cNvSpPr>
            <p:nvPr/>
          </p:nvSpPr>
          <p:spPr bwMode="auto">
            <a:xfrm>
              <a:off x="3107" y="2478"/>
              <a:ext cx="1905" cy="272"/>
            </a:xfrm>
            <a:prstGeom prst="rect">
              <a:avLst/>
            </a:prstGeom>
            <a:solidFill>
              <a:srgbClr val="CCFF99"/>
            </a:solidFill>
            <a:ln w="9525">
              <a:solidFill>
                <a:srgbClr val="99CCFF"/>
              </a:solidFill>
              <a:miter lim="800000"/>
              <a:headEnd/>
              <a:tailEnd/>
            </a:ln>
          </p:spPr>
          <p:txBody>
            <a:bodyPr wrap="none" anchor="ctr"/>
            <a:lstStyle/>
            <a:p>
              <a:pPr eaLnBrk="0" hangingPunct="0">
                <a:buClrTx/>
                <a:buSzTx/>
                <a:buFontTx/>
                <a:buNone/>
              </a:pPr>
              <a:r>
                <a:rPr lang="en-US" sz="2000" b="1">
                  <a:latin typeface="Arial" charset="0"/>
                  <a:ea typeface="Arial Unicode MS" pitchFamily="34" charset="-128"/>
                </a:rPr>
                <a:t>Project Office</a:t>
              </a:r>
            </a:p>
          </p:txBody>
        </p:sp>
        <p:sp>
          <p:nvSpPr>
            <p:cNvPr id="9241" name="Rectangle 25"/>
            <p:cNvSpPr>
              <a:spLocks noChangeArrowheads="1"/>
            </p:cNvSpPr>
            <p:nvPr/>
          </p:nvSpPr>
          <p:spPr bwMode="auto">
            <a:xfrm>
              <a:off x="3515" y="2931"/>
              <a:ext cx="1769" cy="272"/>
            </a:xfrm>
            <a:prstGeom prst="rect">
              <a:avLst/>
            </a:prstGeom>
            <a:solidFill>
              <a:srgbClr val="CCFF99"/>
            </a:solidFill>
            <a:ln w="9525">
              <a:solidFill>
                <a:srgbClr val="99CCFF"/>
              </a:solidFill>
              <a:miter lim="800000"/>
              <a:headEnd/>
              <a:tailEnd/>
            </a:ln>
          </p:spPr>
          <p:txBody>
            <a:bodyPr wrap="none" anchor="ctr"/>
            <a:lstStyle/>
            <a:p>
              <a:pPr eaLnBrk="0" hangingPunct="0">
                <a:buClrTx/>
                <a:buSzTx/>
                <a:buFontTx/>
                <a:buNone/>
              </a:pPr>
              <a:r>
                <a:rPr lang="en-US" sz="2000" b="1">
                  <a:latin typeface="Arial" charset="0"/>
                  <a:ea typeface="Arial Unicode MS" pitchFamily="34" charset="-128"/>
                </a:rPr>
                <a:t>CUs+DPCs</a:t>
              </a:r>
            </a:p>
          </p:txBody>
        </p:sp>
        <p:sp>
          <p:nvSpPr>
            <p:cNvPr id="9242" name="Text Box 26"/>
            <p:cNvSpPr txBox="1">
              <a:spLocks noChangeArrowheads="1"/>
            </p:cNvSpPr>
            <p:nvPr/>
          </p:nvSpPr>
          <p:spPr bwMode="auto">
            <a:xfrm>
              <a:off x="5037" y="1787"/>
              <a:ext cx="428" cy="192"/>
            </a:xfrm>
            <a:prstGeom prst="rect">
              <a:avLst/>
            </a:prstGeom>
            <a:noFill/>
            <a:ln w="9525">
              <a:noFill/>
              <a:miter lim="800000"/>
              <a:headEnd/>
              <a:tailEnd/>
            </a:ln>
          </p:spPr>
          <p:txBody>
            <a:bodyPr wrap="none">
              <a:spAutoFit/>
            </a:bodyPr>
            <a:lstStyle/>
            <a:p>
              <a:pPr eaLnBrk="0" hangingPunct="0">
                <a:buClrTx/>
                <a:buSzTx/>
                <a:buFontTx/>
                <a:buNone/>
              </a:pPr>
              <a:r>
                <a:rPr lang="en-US" sz="1400">
                  <a:solidFill>
                    <a:srgbClr val="58A865"/>
                  </a:solidFill>
                  <a:latin typeface="Arial" charset="0"/>
                  <a:ea typeface="Arial Unicode MS" pitchFamily="34" charset="-128"/>
                </a:rPr>
                <a:t>DPAC</a:t>
              </a:r>
            </a:p>
          </p:txBody>
        </p:sp>
        <p:sp>
          <p:nvSpPr>
            <p:cNvPr id="9243" name="Rectangle 27"/>
            <p:cNvSpPr>
              <a:spLocks noChangeArrowheads="1"/>
            </p:cNvSpPr>
            <p:nvPr/>
          </p:nvSpPr>
          <p:spPr bwMode="auto">
            <a:xfrm>
              <a:off x="3107" y="2931"/>
              <a:ext cx="363" cy="272"/>
            </a:xfrm>
            <a:prstGeom prst="rect">
              <a:avLst/>
            </a:prstGeom>
            <a:solidFill>
              <a:srgbClr val="CCFF99"/>
            </a:solidFill>
            <a:ln w="9525">
              <a:solidFill>
                <a:srgbClr val="99CCFF"/>
              </a:solidFill>
              <a:miter lim="800000"/>
              <a:headEnd/>
              <a:tailEnd/>
            </a:ln>
          </p:spPr>
          <p:txBody>
            <a:bodyPr wrap="none" anchor="ctr"/>
            <a:lstStyle/>
            <a:p>
              <a:pPr eaLnBrk="0" hangingPunct="0">
                <a:buClrTx/>
                <a:buSzTx/>
                <a:buFontTx/>
                <a:buNone/>
              </a:pPr>
              <a:r>
                <a:rPr lang="en-US" sz="1400" b="1">
                  <a:latin typeface="Arial" charset="0"/>
                  <a:ea typeface="Arial Unicode MS" pitchFamily="34" charset="-128"/>
                </a:rPr>
                <a:t>WGs</a:t>
              </a:r>
            </a:p>
          </p:txBody>
        </p:sp>
      </p:grpSp>
      <p:grpSp>
        <p:nvGrpSpPr>
          <p:cNvPr id="4" name="Group 28"/>
          <p:cNvGrpSpPr>
            <a:grpSpLocks/>
          </p:cNvGrpSpPr>
          <p:nvPr/>
        </p:nvGrpSpPr>
        <p:grpSpPr bwMode="auto">
          <a:xfrm>
            <a:off x="3203575" y="4149055"/>
            <a:ext cx="1295400" cy="352425"/>
            <a:chOff x="2245" y="2614"/>
            <a:chExt cx="590" cy="334"/>
          </a:xfrm>
        </p:grpSpPr>
        <p:sp>
          <p:nvSpPr>
            <p:cNvPr id="9233" name="Rectangle 29"/>
            <p:cNvSpPr>
              <a:spLocks noChangeArrowheads="1"/>
            </p:cNvSpPr>
            <p:nvPr/>
          </p:nvSpPr>
          <p:spPr bwMode="auto">
            <a:xfrm>
              <a:off x="2245" y="2614"/>
              <a:ext cx="590" cy="272"/>
            </a:xfrm>
            <a:prstGeom prst="rect">
              <a:avLst/>
            </a:prstGeom>
            <a:solidFill>
              <a:srgbClr val="CCFF99">
                <a:alpha val="50195"/>
              </a:srgbClr>
            </a:solidFill>
            <a:ln w="9525">
              <a:solidFill>
                <a:srgbClr val="99CCFF"/>
              </a:solidFill>
              <a:miter lim="800000"/>
              <a:headEnd/>
              <a:tailEnd/>
            </a:ln>
          </p:spPr>
          <p:txBody>
            <a:bodyPr wrap="none" anchor="ctr"/>
            <a:lstStyle/>
            <a:p>
              <a:pPr eaLnBrk="0" hangingPunct="0">
                <a:buClrTx/>
                <a:buSzTx/>
                <a:buFontTx/>
                <a:buNone/>
              </a:pPr>
              <a:endParaRPr lang="en-US" sz="1400" b="1">
                <a:latin typeface="Arial" charset="0"/>
                <a:ea typeface="Arial Unicode MS" pitchFamily="34" charset="-128"/>
              </a:endParaRPr>
            </a:p>
          </p:txBody>
        </p:sp>
        <p:grpSp>
          <p:nvGrpSpPr>
            <p:cNvPr id="5" name="Group 30"/>
            <p:cNvGrpSpPr>
              <a:grpSpLocks/>
            </p:cNvGrpSpPr>
            <p:nvPr/>
          </p:nvGrpSpPr>
          <p:grpSpPr bwMode="auto">
            <a:xfrm>
              <a:off x="2245" y="2614"/>
              <a:ext cx="590" cy="334"/>
              <a:chOff x="2245" y="2614"/>
              <a:chExt cx="590" cy="334"/>
            </a:xfrm>
          </p:grpSpPr>
          <p:sp>
            <p:nvSpPr>
              <p:cNvPr id="9235" name="AutoShape 31"/>
              <p:cNvSpPr>
                <a:spLocks noChangeArrowheads="1"/>
              </p:cNvSpPr>
              <p:nvPr/>
            </p:nvSpPr>
            <p:spPr bwMode="auto">
              <a:xfrm>
                <a:off x="2245" y="2614"/>
                <a:ext cx="590" cy="272"/>
              </a:xfrm>
              <a:prstGeom prst="rtTriangle">
                <a:avLst/>
              </a:prstGeom>
              <a:solidFill>
                <a:srgbClr val="FF9933">
                  <a:alpha val="70195"/>
                </a:srgbClr>
              </a:solidFill>
              <a:ln w="9525">
                <a:noFill/>
                <a:miter lim="800000"/>
                <a:headEnd/>
                <a:tailEnd/>
              </a:ln>
            </p:spPr>
            <p:txBody>
              <a:bodyPr wrap="none" anchor="ctr"/>
              <a:lstStyle/>
              <a:p>
                <a:pPr eaLnBrk="0" hangingPunct="0">
                  <a:buClrTx/>
                  <a:buSzTx/>
                  <a:buFontTx/>
                  <a:buNone/>
                </a:pPr>
                <a:endParaRPr lang="en-US" sz="1400" b="1">
                  <a:latin typeface="Arial" charset="0"/>
                  <a:ea typeface="Arial Unicode MS" pitchFamily="34" charset="-128"/>
                </a:endParaRPr>
              </a:p>
            </p:txBody>
          </p:sp>
          <p:sp>
            <p:nvSpPr>
              <p:cNvPr id="9236" name="Text Box 32"/>
              <p:cNvSpPr txBox="1">
                <a:spLocks noChangeArrowheads="1"/>
              </p:cNvSpPr>
              <p:nvPr/>
            </p:nvSpPr>
            <p:spPr bwMode="auto">
              <a:xfrm>
                <a:off x="2387" y="2659"/>
                <a:ext cx="268" cy="289"/>
              </a:xfrm>
              <a:prstGeom prst="rect">
                <a:avLst/>
              </a:prstGeom>
              <a:noFill/>
              <a:ln w="9525">
                <a:noFill/>
                <a:miter lim="800000"/>
                <a:headEnd/>
                <a:tailEnd/>
              </a:ln>
            </p:spPr>
            <p:txBody>
              <a:bodyPr wrap="none">
                <a:spAutoFit/>
              </a:bodyPr>
              <a:lstStyle/>
              <a:p>
                <a:pPr eaLnBrk="0" hangingPunct="0">
                  <a:buClrTx/>
                  <a:buSzTx/>
                  <a:buFontTx/>
                  <a:buNone/>
                </a:pPr>
                <a:r>
                  <a:rPr lang="en-US" sz="1400" b="1">
                    <a:latin typeface="Arial" charset="0"/>
                    <a:ea typeface="Arial Unicode MS" pitchFamily="34" charset="-128"/>
                  </a:rPr>
                  <a:t>WGs</a:t>
                </a:r>
                <a:endParaRPr lang="en-US" sz="1400">
                  <a:latin typeface="Arial" charset="0"/>
                  <a:ea typeface="Arial Unicode MS" pitchFamily="34" charset="-128"/>
                </a:endParaRPr>
              </a:p>
            </p:txBody>
          </p:sp>
        </p:grpSp>
      </p:grpSp>
      <p:grpSp>
        <p:nvGrpSpPr>
          <p:cNvPr id="6" name="Group 33"/>
          <p:cNvGrpSpPr>
            <a:grpSpLocks/>
          </p:cNvGrpSpPr>
          <p:nvPr/>
        </p:nvGrpSpPr>
        <p:grpSpPr bwMode="auto">
          <a:xfrm>
            <a:off x="2770188" y="3717255"/>
            <a:ext cx="1728787" cy="363538"/>
            <a:chOff x="2245" y="2614"/>
            <a:chExt cx="590" cy="281"/>
          </a:xfrm>
        </p:grpSpPr>
        <p:sp>
          <p:nvSpPr>
            <p:cNvPr id="9229" name="Rectangle 34"/>
            <p:cNvSpPr>
              <a:spLocks noChangeArrowheads="1"/>
            </p:cNvSpPr>
            <p:nvPr/>
          </p:nvSpPr>
          <p:spPr bwMode="auto">
            <a:xfrm>
              <a:off x="2245" y="2614"/>
              <a:ext cx="590" cy="272"/>
            </a:xfrm>
            <a:prstGeom prst="rect">
              <a:avLst/>
            </a:prstGeom>
            <a:solidFill>
              <a:srgbClr val="CCFF99">
                <a:alpha val="50195"/>
              </a:srgbClr>
            </a:solidFill>
            <a:ln w="9525">
              <a:solidFill>
                <a:srgbClr val="99CCFF"/>
              </a:solidFill>
              <a:miter lim="800000"/>
              <a:headEnd/>
              <a:tailEnd/>
            </a:ln>
          </p:spPr>
          <p:txBody>
            <a:bodyPr wrap="none" anchor="ctr"/>
            <a:lstStyle/>
            <a:p>
              <a:pPr eaLnBrk="0" hangingPunct="0">
                <a:buClrTx/>
                <a:buSzTx/>
                <a:buFontTx/>
                <a:buNone/>
              </a:pPr>
              <a:endParaRPr lang="en-US" sz="1400" b="1">
                <a:latin typeface="Arial" charset="0"/>
                <a:ea typeface="Arial Unicode MS" pitchFamily="34" charset="-128"/>
              </a:endParaRPr>
            </a:p>
          </p:txBody>
        </p:sp>
        <p:grpSp>
          <p:nvGrpSpPr>
            <p:cNvPr id="7" name="Group 35"/>
            <p:cNvGrpSpPr>
              <a:grpSpLocks/>
            </p:cNvGrpSpPr>
            <p:nvPr/>
          </p:nvGrpSpPr>
          <p:grpSpPr bwMode="auto">
            <a:xfrm>
              <a:off x="2245" y="2614"/>
              <a:ext cx="590" cy="281"/>
              <a:chOff x="2245" y="2614"/>
              <a:chExt cx="590" cy="281"/>
            </a:xfrm>
          </p:grpSpPr>
          <p:sp>
            <p:nvSpPr>
              <p:cNvPr id="9231" name="AutoShape 36"/>
              <p:cNvSpPr>
                <a:spLocks noChangeArrowheads="1"/>
              </p:cNvSpPr>
              <p:nvPr/>
            </p:nvSpPr>
            <p:spPr bwMode="auto">
              <a:xfrm>
                <a:off x="2245" y="2614"/>
                <a:ext cx="590" cy="272"/>
              </a:xfrm>
              <a:prstGeom prst="rtTriangle">
                <a:avLst/>
              </a:prstGeom>
              <a:solidFill>
                <a:srgbClr val="FF9933">
                  <a:alpha val="70195"/>
                </a:srgbClr>
              </a:solidFill>
              <a:ln w="9525">
                <a:noFill/>
                <a:miter lim="800000"/>
                <a:headEnd/>
                <a:tailEnd/>
              </a:ln>
            </p:spPr>
            <p:txBody>
              <a:bodyPr wrap="none" anchor="ctr"/>
              <a:lstStyle/>
              <a:p>
                <a:pPr eaLnBrk="0" hangingPunct="0">
                  <a:buClrTx/>
                  <a:buSzTx/>
                  <a:buFontTx/>
                  <a:buNone/>
                </a:pPr>
                <a:endParaRPr lang="en-US" sz="1400" b="1">
                  <a:latin typeface="Arial" charset="0"/>
                  <a:ea typeface="Arial Unicode MS" pitchFamily="34" charset="-128"/>
                </a:endParaRPr>
              </a:p>
            </p:txBody>
          </p:sp>
          <p:sp>
            <p:nvSpPr>
              <p:cNvPr id="9232" name="Text Box 37"/>
              <p:cNvSpPr txBox="1">
                <a:spLocks noChangeArrowheads="1"/>
              </p:cNvSpPr>
              <p:nvPr/>
            </p:nvSpPr>
            <p:spPr bwMode="auto">
              <a:xfrm>
                <a:off x="2387" y="2659"/>
                <a:ext cx="268" cy="236"/>
              </a:xfrm>
              <a:prstGeom prst="rect">
                <a:avLst/>
              </a:prstGeom>
              <a:noFill/>
              <a:ln w="9525">
                <a:noFill/>
                <a:miter lim="800000"/>
                <a:headEnd/>
                <a:tailEnd/>
              </a:ln>
            </p:spPr>
            <p:txBody>
              <a:bodyPr>
                <a:spAutoFit/>
              </a:bodyPr>
              <a:lstStyle/>
              <a:p>
                <a:pPr eaLnBrk="0" hangingPunct="0">
                  <a:buClrTx/>
                  <a:buSzTx/>
                  <a:buFontTx/>
                  <a:buNone/>
                </a:pPr>
                <a:r>
                  <a:rPr lang="en-US" sz="1400" b="1">
                    <a:latin typeface="Arial" charset="0"/>
                    <a:ea typeface="Arial Unicode MS" pitchFamily="34" charset="-128"/>
                  </a:rPr>
                  <a:t>SOC</a:t>
                </a:r>
                <a:endParaRPr lang="en-US" sz="1400">
                  <a:latin typeface="Arial" charset="0"/>
                  <a:ea typeface="Arial Unicode MS" pitchFamily="34" charset="-128"/>
                </a:endParaRPr>
              </a:p>
            </p:txBody>
          </p:sp>
        </p:gr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39862" t="42165" r="25000" b="23815"/>
          <a:stretch>
            <a:fillRect/>
          </a:stretch>
        </p:blipFill>
        <p:spPr bwMode="auto">
          <a:xfrm>
            <a:off x="467544" y="332656"/>
            <a:ext cx="8388424" cy="5075950"/>
          </a:xfrm>
          <a:prstGeom prst="rect">
            <a:avLst/>
          </a:prstGeom>
          <a:noFill/>
          <a:ln w="9525">
            <a:noFill/>
            <a:miter lim="800000"/>
            <a:headEnd/>
            <a:tailEnd/>
          </a:ln>
        </p:spPr>
      </p:pic>
      <p:sp>
        <p:nvSpPr>
          <p:cNvPr id="25605" name="Text Box 5"/>
          <p:cNvSpPr txBox="1">
            <a:spLocks noChangeArrowheads="1"/>
          </p:cNvSpPr>
          <p:nvPr/>
        </p:nvSpPr>
        <p:spPr bwMode="auto">
          <a:xfrm>
            <a:off x="3491880" y="5118283"/>
            <a:ext cx="2376264" cy="830997"/>
          </a:xfrm>
          <a:prstGeom prst="rect">
            <a:avLst/>
          </a:prstGeom>
          <a:noFill/>
          <a:ln w="9525">
            <a:noFill/>
            <a:miter lim="800000"/>
            <a:headEnd/>
            <a:tailEnd/>
          </a:ln>
        </p:spPr>
        <p:txBody>
          <a:bodyPr wrap="square">
            <a:spAutoFit/>
          </a:bodyPr>
          <a:lstStyle/>
          <a:p>
            <a:r>
              <a:rPr lang="en-IE" sz="2400" dirty="0" smtClean="0">
                <a:solidFill>
                  <a:srgbClr val="3366CC"/>
                </a:solidFill>
                <a:latin typeface="Arial" charset="0"/>
              </a:rPr>
              <a:t>Coordination</a:t>
            </a:r>
          </a:p>
          <a:p>
            <a:r>
              <a:rPr lang="en-IE" sz="2400" dirty="0" smtClean="0">
                <a:solidFill>
                  <a:srgbClr val="3366CC"/>
                </a:solidFill>
                <a:latin typeface="Arial" charset="0"/>
              </a:rPr>
              <a:t>units</a:t>
            </a:r>
            <a:endParaRPr lang="en-IE" sz="2400" dirty="0">
              <a:solidFill>
                <a:srgbClr val="3366CC"/>
              </a:solidFill>
              <a:latin typeface="Arial" charset="0"/>
            </a:endParaRPr>
          </a:p>
        </p:txBody>
      </p:sp>
      <p:sp>
        <p:nvSpPr>
          <p:cNvPr id="25606" name="Text Box 6"/>
          <p:cNvSpPr txBox="1">
            <a:spLocks noChangeArrowheads="1"/>
          </p:cNvSpPr>
          <p:nvPr/>
        </p:nvSpPr>
        <p:spPr bwMode="auto">
          <a:xfrm>
            <a:off x="6156176" y="5085184"/>
            <a:ext cx="2736353" cy="830997"/>
          </a:xfrm>
          <a:prstGeom prst="rect">
            <a:avLst/>
          </a:prstGeom>
          <a:noFill/>
          <a:ln w="9525">
            <a:noFill/>
            <a:miter lim="800000"/>
            <a:headEnd/>
            <a:tailEnd/>
          </a:ln>
        </p:spPr>
        <p:txBody>
          <a:bodyPr wrap="square">
            <a:spAutoFit/>
          </a:bodyPr>
          <a:lstStyle/>
          <a:p>
            <a:r>
              <a:rPr lang="en-IE" sz="2400" dirty="0">
                <a:solidFill>
                  <a:srgbClr val="3366CC"/>
                </a:solidFill>
                <a:latin typeface="Arial" charset="0"/>
              </a:rPr>
              <a:t>Data </a:t>
            </a:r>
            <a:r>
              <a:rPr lang="en-IE" sz="2400" dirty="0" smtClean="0">
                <a:solidFill>
                  <a:srgbClr val="3366CC"/>
                </a:solidFill>
                <a:latin typeface="Arial" charset="0"/>
              </a:rPr>
              <a:t>processing</a:t>
            </a:r>
          </a:p>
          <a:p>
            <a:r>
              <a:rPr lang="en-IE" sz="2400" dirty="0" err="1" smtClean="0">
                <a:solidFill>
                  <a:srgbClr val="3366CC"/>
                </a:solidFill>
                <a:latin typeface="Arial" charset="0"/>
              </a:rPr>
              <a:t>centers</a:t>
            </a:r>
            <a:endParaRPr lang="en-IE" sz="2400" dirty="0">
              <a:solidFill>
                <a:srgbClr val="3366CC"/>
              </a:solidFill>
              <a:latin typeface="Arial"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4"/>
          <p:cNvSpPr>
            <a:spLocks noChangeArrowheads="1"/>
          </p:cNvSpPr>
          <p:nvPr/>
        </p:nvSpPr>
        <p:spPr bwMode="auto">
          <a:xfrm>
            <a:off x="468313" y="620688"/>
            <a:ext cx="8067675" cy="5329238"/>
          </a:xfrm>
          <a:prstGeom prst="rect">
            <a:avLst/>
          </a:prstGeom>
          <a:noFill/>
          <a:ln w="9525">
            <a:noFill/>
            <a:miter lim="800000"/>
            <a:headEnd/>
            <a:tailEnd/>
          </a:ln>
        </p:spPr>
        <p:txBody>
          <a:bodyPr lIns="90000" tIns="46800" rIns="90000" bIns="46800"/>
          <a:lstStyle/>
          <a:p>
            <a:pPr marL="342900" indent="-342900" algn="l">
              <a:spcBef>
                <a:spcPct val="20000"/>
              </a:spcBef>
              <a:buFontTx/>
              <a:buChar char="•"/>
            </a:pPr>
            <a:r>
              <a:rPr lang="en-US" sz="3200" dirty="0" smtClean="0">
                <a:solidFill>
                  <a:srgbClr val="3366CC"/>
                </a:solidFill>
                <a:latin typeface="Arial" charset="0"/>
              </a:rPr>
              <a:t>The leaders </a:t>
            </a:r>
            <a:r>
              <a:rPr lang="en-US" sz="3200" dirty="0">
                <a:solidFill>
                  <a:srgbClr val="3366CC"/>
                </a:solidFill>
                <a:latin typeface="Arial" charset="0"/>
              </a:rPr>
              <a:t>of CUs </a:t>
            </a:r>
            <a:r>
              <a:rPr lang="en-US" sz="3200" dirty="0" smtClean="0">
                <a:solidFill>
                  <a:srgbClr val="3366CC"/>
                </a:solidFill>
                <a:latin typeface="Arial" charset="0"/>
              </a:rPr>
              <a:t>and the PO + </a:t>
            </a:r>
            <a:r>
              <a:rPr lang="en-US" sz="3200" dirty="0">
                <a:solidFill>
                  <a:srgbClr val="3366CC"/>
                </a:solidFill>
                <a:latin typeface="Arial" charset="0"/>
              </a:rPr>
              <a:t>very few others</a:t>
            </a:r>
          </a:p>
          <a:p>
            <a:pPr marL="742950" lvl="1" indent="-285750" algn="l">
              <a:spcBef>
                <a:spcPct val="20000"/>
              </a:spcBef>
              <a:buFontTx/>
              <a:buChar char="–"/>
            </a:pPr>
            <a:r>
              <a:rPr lang="en-US" dirty="0">
                <a:solidFill>
                  <a:srgbClr val="3366CC"/>
                </a:solidFill>
                <a:latin typeface="Arial" charset="0"/>
              </a:rPr>
              <a:t>organize the work</a:t>
            </a:r>
          </a:p>
          <a:p>
            <a:pPr marL="742950" lvl="1" indent="-285750" algn="l">
              <a:spcBef>
                <a:spcPct val="20000"/>
              </a:spcBef>
              <a:buFontTx/>
              <a:buChar char="–"/>
            </a:pPr>
            <a:r>
              <a:rPr lang="en-US" dirty="0">
                <a:solidFill>
                  <a:srgbClr val="3366CC"/>
                </a:solidFill>
                <a:latin typeface="Arial" charset="0"/>
              </a:rPr>
              <a:t>see it is carried out</a:t>
            </a:r>
          </a:p>
          <a:p>
            <a:pPr marL="742950" lvl="1" indent="-285750" algn="l">
              <a:spcBef>
                <a:spcPct val="20000"/>
              </a:spcBef>
              <a:buFontTx/>
              <a:buChar char="–"/>
            </a:pPr>
            <a:r>
              <a:rPr lang="en-US" dirty="0">
                <a:solidFill>
                  <a:srgbClr val="3366CC"/>
                </a:solidFill>
                <a:latin typeface="Arial" charset="0"/>
              </a:rPr>
              <a:t>resolve schedule conflicts/dependencies</a:t>
            </a:r>
          </a:p>
          <a:p>
            <a:pPr marL="742950" lvl="1" indent="-285750" algn="l">
              <a:spcBef>
                <a:spcPct val="20000"/>
              </a:spcBef>
              <a:buFontTx/>
              <a:buChar char="–"/>
            </a:pPr>
            <a:endParaRPr lang="en-US" dirty="0">
              <a:solidFill>
                <a:srgbClr val="3366CC"/>
              </a:solidFill>
              <a:latin typeface="Arial" charset="0"/>
            </a:endParaRPr>
          </a:p>
          <a:p>
            <a:pPr marL="342900" indent="-342900" algn="l">
              <a:spcBef>
                <a:spcPct val="20000"/>
              </a:spcBef>
              <a:buFontTx/>
              <a:buChar char="•"/>
            </a:pPr>
            <a:r>
              <a:rPr lang="en-US" sz="3200" dirty="0">
                <a:solidFill>
                  <a:srgbClr val="3366CC"/>
                </a:solidFill>
                <a:latin typeface="Arial" charset="0"/>
              </a:rPr>
              <a:t>The Gaia Science Team (GST)</a:t>
            </a:r>
          </a:p>
          <a:p>
            <a:pPr marL="742950" lvl="1" indent="-285750" algn="l">
              <a:spcBef>
                <a:spcPct val="20000"/>
              </a:spcBef>
              <a:buFontTx/>
              <a:buChar char="–"/>
            </a:pPr>
            <a:r>
              <a:rPr lang="en-US" dirty="0" smtClean="0">
                <a:solidFill>
                  <a:srgbClr val="3366CC"/>
                </a:solidFill>
                <a:latin typeface="Arial" charset="0"/>
              </a:rPr>
              <a:t>looks </a:t>
            </a:r>
            <a:r>
              <a:rPr lang="en-US" dirty="0">
                <a:solidFill>
                  <a:srgbClr val="3366CC"/>
                </a:solidFill>
                <a:latin typeface="Arial" charset="0"/>
              </a:rPr>
              <a:t>after the science</a:t>
            </a:r>
          </a:p>
          <a:p>
            <a:pPr marL="742950" lvl="1" indent="-285750" algn="l">
              <a:spcBef>
                <a:spcPct val="20000"/>
              </a:spcBef>
              <a:buFontTx/>
              <a:buChar char="–"/>
            </a:pPr>
            <a:r>
              <a:rPr lang="en-US" dirty="0" smtClean="0">
                <a:solidFill>
                  <a:srgbClr val="3366CC"/>
                </a:solidFill>
                <a:latin typeface="Arial" charset="0"/>
              </a:rPr>
              <a:t>ensures </a:t>
            </a:r>
            <a:r>
              <a:rPr lang="en-US" dirty="0">
                <a:solidFill>
                  <a:srgbClr val="3366CC"/>
                </a:solidFill>
                <a:latin typeface="Arial" charset="0"/>
              </a:rPr>
              <a:t>DPAC is on track</a:t>
            </a:r>
          </a:p>
          <a:p>
            <a:pPr marL="742950" lvl="1" indent="-285750" algn="l">
              <a:spcBef>
                <a:spcPct val="20000"/>
              </a:spcBef>
              <a:buFontTx/>
              <a:buChar char="–"/>
            </a:pPr>
            <a:r>
              <a:rPr lang="en-US" dirty="0">
                <a:solidFill>
                  <a:srgbClr val="3366CC"/>
                </a:solidFill>
                <a:latin typeface="Arial" charset="0"/>
              </a:rPr>
              <a:t>DPAC chair sits in GST</a:t>
            </a:r>
            <a:endParaRPr lang="en-IE" dirty="0">
              <a:solidFill>
                <a:srgbClr val="3366CC"/>
              </a:solidFill>
              <a:latin typeface="Arial"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lantilla JOCS'05">
  <a:themeElements>
    <a:clrScheme name="Plantilla JOCS'05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lantilla JOCS'05">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bg1"/>
            </a:gs>
            <a:gs pos="50000">
              <a:srgbClr val="FF6600"/>
            </a:gs>
            <a:gs pos="100000">
              <a:schemeClr val="bg1"/>
            </a:gs>
          </a:gsLst>
          <a:lin ang="0" scaled="1"/>
        </a:gradFill>
        <a:ln w="9525" cap="flat" cmpd="sng" algn="ctr">
          <a:noFill/>
          <a:prstDash val="solid"/>
          <a:round/>
          <a:headEnd type="none" w="med" len="med"/>
          <a:tailEnd type="none" w="med" len="med"/>
        </a:ln>
        <a:effectLst/>
      </a:spPr>
      <a:bodyPr vert="horz" wrap="square" lIns="90000" tIns="46800" rIns="90000" bIns="4680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2800" b="1" i="0" u="none" strike="noStrike" cap="none" normalizeH="0" baseline="0" smtClean="0">
            <a:ln>
              <a:noFill/>
            </a:ln>
            <a:solidFill>
              <a:srgbClr val="01ABA3"/>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gradFill rotWithShape="1">
          <a:gsLst>
            <a:gs pos="0">
              <a:schemeClr val="bg1"/>
            </a:gs>
            <a:gs pos="50000">
              <a:srgbClr val="FF6600"/>
            </a:gs>
            <a:gs pos="100000">
              <a:schemeClr val="bg1"/>
            </a:gs>
          </a:gsLst>
          <a:lin ang="0" scaled="1"/>
        </a:gradFill>
        <a:ln w="9525" cap="flat" cmpd="sng" algn="ctr">
          <a:noFill/>
          <a:prstDash val="solid"/>
          <a:round/>
          <a:headEnd type="none" w="med" len="med"/>
          <a:tailEnd type="none" w="med" len="med"/>
        </a:ln>
        <a:effectLst/>
      </a:spPr>
      <a:bodyPr vert="horz" wrap="square" lIns="90000" tIns="46800" rIns="90000" bIns="4680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s-ES" sz="2800" b="1" i="0" u="none" strike="noStrike" cap="none" normalizeH="0" baseline="0" smtClean="0">
            <a:ln>
              <a:noFill/>
            </a:ln>
            <a:solidFill>
              <a:srgbClr val="01ABA3"/>
            </a:solidFill>
            <a:effectLst>
              <a:outerShdw blurRad="38100" dist="38100" dir="2700000" algn="tl">
                <a:srgbClr val="000000">
                  <a:alpha val="43137"/>
                </a:srgbClr>
              </a:outerShdw>
            </a:effectLst>
            <a:latin typeface="Arial" charset="0"/>
          </a:defRPr>
        </a:defPPr>
      </a:lstStyle>
    </a:lnDef>
  </a:objectDefaults>
  <a:extraClrSchemeLst>
    <a:extraClrScheme>
      <a:clrScheme name="Plantilla JOCS'05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lantilla JOCS'05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lantilla JOCS'05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lantilla JOCS'05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lantilla JOCS'05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lantilla JOCS'05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lantilla JOCS'05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\\TIBIDABO\depts\Promocio\Documentacio\Congressos, jornades i trobades\2005\JOCS\PONÈNCIES\Plantilla JOCS'05.pot</Template>
  <TotalTime>952</TotalTime>
  <Words>1091</Words>
  <Application>Microsoft Office PowerPoint</Application>
  <PresentationFormat>Presentación en pantalla (4:3)</PresentationFormat>
  <Paragraphs>175</Paragraphs>
  <Slides>23</Slides>
  <Notes>5</Notes>
  <HiddenSlides>0</HiddenSlides>
  <MMClips>0</MMClips>
  <ScaleCrop>false</ScaleCrop>
  <HeadingPairs>
    <vt:vector size="4" baseType="variant">
      <vt:variant>
        <vt:lpstr>Tema</vt:lpstr>
      </vt:variant>
      <vt:variant>
        <vt:i4>1</vt:i4>
      </vt:variant>
      <vt:variant>
        <vt:lpstr>Títulos de diapositiva</vt:lpstr>
      </vt:variant>
      <vt:variant>
        <vt:i4>23</vt:i4>
      </vt:variant>
    </vt:vector>
  </HeadingPairs>
  <TitlesOfParts>
    <vt:vector size="24" baseType="lpstr">
      <vt:lpstr>Plantilla JOCS'05</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vector>
  </TitlesOfParts>
  <Company>CESCA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Títol Nom i cognoms Institució</dc:title>
  <dc:creator>ssalgado</dc:creator>
  <cp:lastModifiedBy>Xavier Luri</cp:lastModifiedBy>
  <cp:revision>239</cp:revision>
  <dcterms:created xsi:type="dcterms:W3CDTF">2007-07-27T09:26:22Z</dcterms:created>
  <dcterms:modified xsi:type="dcterms:W3CDTF">2013-12-03T23:31:19Z</dcterms:modified>
</cp:coreProperties>
</file>