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0"/>
  </p:notesMasterIdLst>
  <p:handoutMasterIdLst>
    <p:handoutMasterId r:id="rId11"/>
  </p:handoutMasterIdLst>
  <p:sldIdLst>
    <p:sldId id="257" r:id="rId2"/>
    <p:sldId id="324" r:id="rId3"/>
    <p:sldId id="323" r:id="rId4"/>
    <p:sldId id="314" r:id="rId5"/>
    <p:sldId id="316" r:id="rId6"/>
    <p:sldId id="319" r:id="rId7"/>
    <p:sldId id="318" r:id="rId8"/>
    <p:sldId id="322" r:id="rId9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  <a:srgbClr val="4FAED9"/>
    <a:srgbClr val="800000"/>
    <a:srgbClr val="990000"/>
    <a:srgbClr val="0D88A5"/>
    <a:srgbClr val="339933"/>
    <a:srgbClr val="FF7C80"/>
    <a:srgbClr val="096DB1"/>
    <a:srgbClr val="0C7A9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84" autoAdjust="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AE6C9ED-838A-479B-BAE9-28D9448E0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Haga clic para modificar el estilo de texto del patrón</a:t>
            </a:r>
          </a:p>
          <a:p>
            <a:pPr lvl="1"/>
            <a:r>
              <a:rPr lang="ca-ES" noProof="0" smtClean="0"/>
              <a:t>Segundo nivel</a:t>
            </a:r>
          </a:p>
          <a:p>
            <a:pPr lvl="2"/>
            <a:r>
              <a:rPr lang="ca-ES" noProof="0" smtClean="0"/>
              <a:t>Tercer nivel</a:t>
            </a:r>
          </a:p>
          <a:p>
            <a:pPr lvl="3"/>
            <a:r>
              <a:rPr lang="ca-ES" noProof="0" smtClean="0"/>
              <a:t>Cuarto nivel</a:t>
            </a:r>
          </a:p>
          <a:p>
            <a:pPr lvl="4"/>
            <a:r>
              <a:rPr lang="ca-ES" noProof="0" smtClean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CED3248-C18D-4BA3-A32F-08E1E45FD7C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(aquí pongo sólo para el caso CU3+DPCB)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Notas sobre los porcentajes:</a:t>
            </a:r>
          </a:p>
          <a:p>
            <a:pPr>
              <a:buFontTx/>
              <a:buChar char="-"/>
            </a:pPr>
            <a:r>
              <a:rPr lang="en-US" smtClean="0"/>
              <a:t>Desarrollos: IDT está muy maduro (podríamos ponerle un 80%), pero aún faltan un par de ciclos de desarrollo. Lo que está un poco más verde es IDU (pongamos 50%), pero para éste tenemos un poco más de tiempo.</a:t>
            </a:r>
          </a:p>
          <a:p>
            <a:pPr>
              <a:buFontTx/>
              <a:buChar char="-"/>
            </a:pPr>
            <a:r>
              <a:rPr lang="en-US" smtClean="0"/>
              <a:t>Tests: Parecido. Para IDT hemos corrido un montón (pongamos 80% - faltarían sobretodo tests con densidad realista, y tests de robustez). Para IDU sólo hemos corrido pequeños tests, así como unos de escalabilidad (con una versión  incompleta) – pongamos 30% para IDU.</a:t>
            </a:r>
          </a:p>
          <a:p>
            <a:r>
              <a:rPr lang="en-US" smtClean="0"/>
              <a:t>ATENCIÓN: Si preguntan por el “desequilibrio” entre IDT e IDU, se puede decir lo de siempre: IDT tiene más prioridad (al ser esencial para toda la misión); como no tenemos suficientes recursos, hemos tenido que usar para IDT algunos previamente asignados a IDU, lo que ha llevado a (aún más) retraso en IDU.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Lo mismo que para IDT+IDU:</a:t>
            </a:r>
          </a:p>
          <a:p>
            <a:pPr>
              <a:buFontTx/>
              <a:buChar char="-"/>
            </a:pPr>
            <a:r>
              <a:rPr lang="en-US" smtClean="0"/>
              <a:t>Datos simulados – se ha hecho un montón, por eso pongo un 90%. Dejo el 10 para indicar que falta el “gordo” (100M fuentes o lo que sea).</a:t>
            </a:r>
          </a:p>
          <a:p>
            <a:pPr>
              <a:buFontTx/>
              <a:buChar char="-"/>
            </a:pPr>
            <a:r>
              <a:rPr lang="en-US" smtClean="0"/>
              <a:t>2by2 – hemos hecho 1 etapa de 2, o sea, 50%.</a:t>
            </a:r>
          </a:p>
          <a:p>
            <a:pPr>
              <a:buFontTx/>
              <a:buChar char="-"/>
            </a:pPr>
            <a:r>
              <a:rPr lang="en-US" smtClean="0"/>
              <a:t>IDU, pues eso, se ha hecho poquitos tests y no del todo representativos (falta de personal!)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 Box 17"/>
          <p:cNvSpPr txBox="1">
            <a:spLocks noChangeArrowheads="1"/>
          </p:cNvSpPr>
          <p:nvPr userDrawn="1"/>
        </p:nvSpPr>
        <p:spPr bwMode="auto">
          <a:xfrm>
            <a:off x="3023096" y="6453336"/>
            <a:ext cx="3493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GENIUS </a:t>
            </a:r>
            <a:r>
              <a:rPr lang="es-ES" sz="140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kick</a:t>
            </a: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-off  -  </a:t>
            </a:r>
            <a:r>
              <a:rPr lang="es-ES" sz="140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November</a:t>
            </a:r>
            <a:r>
              <a:rPr lang="es-ES" sz="1400" baseline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2013</a:t>
            </a:r>
            <a:endParaRPr lang="en-US" sz="14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4580" name="AutoShape 4" descr="https://gaia.am.ub.es/Twiki/pub/GENIUS2012/WebPreferences/GENIUS-Logo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GENIUS-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321998"/>
            <a:ext cx="1115616" cy="5633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1714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5pPr>
      <a:lvl6pPr marL="23622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6pPr>
      <a:lvl7pPr marL="28194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7pPr>
      <a:lvl8pPr marL="32766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8pPr>
      <a:lvl9pPr marL="37338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782092"/>
            <a:ext cx="8569325" cy="129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GENIUS kick-off meeting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mtClean="0"/>
              <a:t>UB team</a:t>
            </a:r>
            <a:endParaRPr lang="en-US" dirty="0" smtClean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0825" y="5444331"/>
            <a:ext cx="8569325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 i="1" dirty="0">
                <a:solidFill>
                  <a:srgbClr val="3366CC"/>
                </a:solidFill>
              </a:rPr>
              <a:t>X. </a:t>
            </a:r>
            <a:r>
              <a:rPr lang="ca-ES" b="1" i="1" dirty="0" smtClean="0">
                <a:solidFill>
                  <a:srgbClr val="3366CC"/>
                </a:solidFill>
              </a:rPr>
              <a:t>Luri</a:t>
            </a:r>
            <a:endParaRPr lang="en-US" i="1" dirty="0">
              <a:solidFill>
                <a:srgbClr val="3366CC"/>
              </a:solidFill>
            </a:endParaRPr>
          </a:p>
        </p:txBody>
      </p:sp>
      <p:pic>
        <p:nvPicPr>
          <p:cNvPr id="6" name="5 Imagen" descr="GENIUS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924944"/>
            <a:ext cx="4264233" cy="215343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Título"/>
          <p:cNvSpPr>
            <a:spLocks/>
          </p:cNvSpPr>
          <p:nvPr/>
        </p:nvSpPr>
        <p:spPr bwMode="auto">
          <a:xfrm>
            <a:off x="179388" y="330671"/>
            <a:ext cx="8785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Gaia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" sz="2600" b="1" dirty="0">
                <a:solidFill>
                  <a:srgbClr val="00589A"/>
                </a:solidFill>
                <a:latin typeface="Arial" charset="0"/>
                <a:cs typeface="Arial" charset="0"/>
              </a:rPr>
              <a:t>UB – 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IEEC 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team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endParaRPr lang="es-ES" sz="2600" b="1" dirty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323850" y="692621"/>
            <a:ext cx="4176713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Jorge Torra Roca</a:t>
            </a:r>
            <a:r>
              <a:rPr lang="es-ES_tradnl" sz="1600" b="1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(catedrático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Carme Jordi Nebot (titular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Francesca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FIgueras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(titular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Xavier Luri Carrascoso (titular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Claus V.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Fabricius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(investigador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senior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IEEC)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Eduard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Masana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Fresno (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postdoc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Jordi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Portell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de Mora (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postdoc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Lola Balaguer Núñez (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postdoc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Jose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Manuel Carrasco Martínez (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postdoc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Holger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Voss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postdoc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Michael 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Weiler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</a:t>
            </a: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postdoc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Mercè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Romero Gómez (contratada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Daniel Molina (contratado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Javier Castañeda Pons (IEEC - PTA)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Francesc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Julbe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(contratado IEEC)</a:t>
            </a: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4644008" y="979958"/>
            <a:ext cx="4176142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Marcial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Clotet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(contratado IEEC)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Nora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Garralda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(contratada IEEC)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Juanjo González (contratado IEEC)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Eva 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Gallardo Pérez (contratada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Raul</a:t>
            </a:r>
            <a:r>
              <a:rPr lang="es-ES_tradnl" sz="16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Borrachero Sánchez (contratado UB)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Erika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Antiche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(contratada IEEC)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1600" dirty="0" smtClean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Maria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A.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Czekaj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(contratada IEEC)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Maria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Monguió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Montells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(beca FPI)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Santiago Roca (beca FPU)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Max Palmer (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PhD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GREAT)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Hoda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Abedi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PhD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GREAT)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Laia 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Casamiquela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(</a:t>
            </a:r>
            <a:r>
              <a:rPr lang="es-ES_tradnl" sz="16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PhD</a:t>
            </a:r>
            <a:r>
              <a:rPr lang="es-ES_tradnl" sz="16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)</a:t>
            </a: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59196" y="1052736"/>
            <a:ext cx="8877300" cy="3906838"/>
            <a:chOff x="68" y="1026"/>
            <a:chExt cx="5592" cy="2461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347" y="1026"/>
              <a:ext cx="1089" cy="1225"/>
              <a:chOff x="3197" y="527"/>
              <a:chExt cx="1089" cy="1225"/>
            </a:xfrm>
          </p:grpSpPr>
          <p:sp>
            <p:nvSpPr>
              <p:cNvPr id="32801" name="Rectangle 3"/>
              <p:cNvSpPr>
                <a:spLocks noChangeArrowheads="1"/>
              </p:cNvSpPr>
              <p:nvPr/>
            </p:nvSpPr>
            <p:spPr bwMode="auto">
              <a:xfrm>
                <a:off x="3197" y="527"/>
                <a:ext cx="817" cy="227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s-ES" sz="1400" dirty="0">
                    <a:solidFill>
                      <a:srgbClr val="00B050"/>
                    </a:solidFill>
                    <a:latin typeface="Arial" charset="0"/>
                  </a:rPr>
                  <a:t>CU2 </a:t>
                </a:r>
                <a:r>
                  <a:rPr lang="es-ES" sz="1400" dirty="0" smtClean="0">
                    <a:solidFill>
                      <a:srgbClr val="00B050"/>
                    </a:solidFill>
                    <a:latin typeface="Arial" charset="0"/>
                  </a:rPr>
                  <a:t>Simulator</a:t>
                </a:r>
                <a:endParaRPr lang="es-ES" sz="1400" dirty="0">
                  <a:solidFill>
                    <a:srgbClr val="00B050"/>
                  </a:solidFill>
                  <a:latin typeface="Arial" charset="0"/>
                </a:endParaRPr>
              </a:p>
            </p:txBody>
          </p:sp>
          <p:sp>
            <p:nvSpPr>
              <p:cNvPr id="32802" name="Rectangle 4"/>
              <p:cNvSpPr>
                <a:spLocks noChangeArrowheads="1"/>
              </p:cNvSpPr>
              <p:nvPr/>
            </p:nvSpPr>
            <p:spPr bwMode="auto">
              <a:xfrm>
                <a:off x="3197" y="754"/>
                <a:ext cx="1089" cy="27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s-ES" sz="1400">
                    <a:solidFill>
                      <a:srgbClr val="00B050"/>
                    </a:solidFill>
                    <a:latin typeface="Arial" charset="0"/>
                  </a:rPr>
                  <a:t>CU3 Core Processing</a:t>
                </a:r>
              </a:p>
            </p:txBody>
          </p:sp>
          <p:sp>
            <p:nvSpPr>
              <p:cNvPr id="32803" name="Rectangle 5"/>
              <p:cNvSpPr>
                <a:spLocks noChangeArrowheads="1"/>
              </p:cNvSpPr>
              <p:nvPr/>
            </p:nvSpPr>
            <p:spPr bwMode="auto">
              <a:xfrm>
                <a:off x="3198" y="1026"/>
                <a:ext cx="863" cy="27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s-ES" sz="1400">
                    <a:solidFill>
                      <a:srgbClr val="00B050"/>
                    </a:solidFill>
                    <a:latin typeface="Arial" charset="0"/>
                  </a:rPr>
                  <a:t>CU5 Photometry</a:t>
                </a:r>
              </a:p>
            </p:txBody>
          </p:sp>
          <p:sp>
            <p:nvSpPr>
              <p:cNvPr id="32804" name="Rectangle 6"/>
              <p:cNvSpPr>
                <a:spLocks noChangeArrowheads="1"/>
              </p:cNvSpPr>
              <p:nvPr/>
            </p:nvSpPr>
            <p:spPr bwMode="auto">
              <a:xfrm>
                <a:off x="3198" y="1298"/>
                <a:ext cx="817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s-ES" sz="1400">
                    <a:latin typeface="Arial" charset="0"/>
                  </a:rPr>
                  <a:t>CU8 Astr. Par.</a:t>
                </a:r>
              </a:p>
            </p:txBody>
          </p:sp>
          <p:sp>
            <p:nvSpPr>
              <p:cNvPr id="32805" name="Rectangle 7"/>
              <p:cNvSpPr>
                <a:spLocks noChangeArrowheads="1"/>
              </p:cNvSpPr>
              <p:nvPr/>
            </p:nvSpPr>
            <p:spPr bwMode="auto">
              <a:xfrm>
                <a:off x="3198" y="1525"/>
                <a:ext cx="817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s-ES" sz="1400">
                    <a:latin typeface="Arial" charset="0"/>
                  </a:rPr>
                  <a:t>CU9  Catalogue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896" y="1480"/>
              <a:ext cx="861" cy="272"/>
              <a:chOff x="1701" y="981"/>
              <a:chExt cx="861" cy="272"/>
            </a:xfrm>
          </p:grpSpPr>
          <p:sp>
            <p:nvSpPr>
              <p:cNvPr id="32799" name="Rectangle 10"/>
              <p:cNvSpPr>
                <a:spLocks noChangeArrowheads="1"/>
              </p:cNvSpPr>
              <p:nvPr/>
            </p:nvSpPr>
            <p:spPr bwMode="auto">
              <a:xfrm>
                <a:off x="1701" y="981"/>
                <a:ext cx="861" cy="2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00" name="Text Box 11"/>
              <p:cNvSpPr txBox="1">
                <a:spLocks noChangeArrowheads="1"/>
              </p:cNvSpPr>
              <p:nvPr/>
            </p:nvSpPr>
            <p:spPr bwMode="auto">
              <a:xfrm>
                <a:off x="1882" y="981"/>
                <a:ext cx="5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800">
                    <a:latin typeface="Arial" charset="0"/>
                  </a:rPr>
                  <a:t>DPAC</a:t>
                </a:r>
              </a:p>
            </p:txBody>
          </p:sp>
        </p:grp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625" y="2069"/>
              <a:ext cx="72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800">
                  <a:latin typeface="Arial" charset="0"/>
                </a:rPr>
                <a:t>MLA </a:t>
              </a:r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658" y="3080"/>
              <a:ext cx="803" cy="40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800">
                  <a:solidFill>
                    <a:srgbClr val="00B050"/>
                  </a:solidFill>
                  <a:latin typeface="Arial" charset="0"/>
                </a:rPr>
                <a:t>Scientific </a:t>
              </a:r>
            </a:p>
            <a:p>
              <a:r>
                <a:rPr lang="es-ES" sz="1800">
                  <a:solidFill>
                    <a:srgbClr val="00B050"/>
                  </a:solidFill>
                  <a:latin typeface="Arial" charset="0"/>
                </a:rPr>
                <a:t>Activities </a:t>
              </a:r>
            </a:p>
          </p:txBody>
        </p:sp>
        <p:sp>
          <p:nvSpPr>
            <p:cNvPr id="32782" name="Text Box 15"/>
            <p:cNvSpPr txBox="1">
              <a:spLocks noChangeArrowheads="1"/>
            </p:cNvSpPr>
            <p:nvPr/>
          </p:nvSpPr>
          <p:spPr bwMode="auto">
            <a:xfrm>
              <a:off x="1895" y="2478"/>
              <a:ext cx="1043" cy="5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800">
                  <a:solidFill>
                    <a:srgbClr val="00B050"/>
                  </a:solidFill>
                  <a:latin typeface="Arial" charset="0"/>
                </a:rPr>
                <a:t>Contribution </a:t>
              </a:r>
            </a:p>
            <a:p>
              <a:r>
                <a:rPr lang="es-ES" sz="1800">
                  <a:solidFill>
                    <a:srgbClr val="00B050"/>
                  </a:solidFill>
                  <a:latin typeface="Arial" charset="0"/>
                </a:rPr>
                <a:t>Project Office</a:t>
              </a:r>
            </a:p>
          </p:txBody>
        </p:sp>
        <p:cxnSp>
          <p:nvCxnSpPr>
            <p:cNvPr id="32783" name="AutoShape 16"/>
            <p:cNvCxnSpPr>
              <a:cxnSpLocks noChangeShapeType="1"/>
              <a:stCxn id="32799" idx="3"/>
              <a:endCxn id="32801" idx="1"/>
            </p:cNvCxnSpPr>
            <p:nvPr/>
          </p:nvCxnSpPr>
          <p:spPr bwMode="auto">
            <a:xfrm flipV="1">
              <a:off x="2757" y="1140"/>
              <a:ext cx="590" cy="4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4" name="AutoShape 17"/>
            <p:cNvCxnSpPr>
              <a:cxnSpLocks noChangeShapeType="1"/>
              <a:stCxn id="32799" idx="3"/>
              <a:endCxn id="32802" idx="1"/>
            </p:cNvCxnSpPr>
            <p:nvPr/>
          </p:nvCxnSpPr>
          <p:spPr bwMode="auto">
            <a:xfrm flipV="1">
              <a:off x="2757" y="1389"/>
              <a:ext cx="59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5" name="AutoShape 18"/>
            <p:cNvCxnSpPr>
              <a:cxnSpLocks noChangeShapeType="1"/>
              <a:stCxn id="32799" idx="3"/>
              <a:endCxn id="32803" idx="1"/>
            </p:cNvCxnSpPr>
            <p:nvPr/>
          </p:nvCxnSpPr>
          <p:spPr bwMode="auto">
            <a:xfrm>
              <a:off x="2757" y="1616"/>
              <a:ext cx="591" cy="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6" name="AutoShape 19"/>
            <p:cNvCxnSpPr>
              <a:cxnSpLocks noChangeShapeType="1"/>
              <a:stCxn id="32799" idx="3"/>
              <a:endCxn id="32804" idx="1"/>
            </p:cNvCxnSpPr>
            <p:nvPr/>
          </p:nvCxnSpPr>
          <p:spPr bwMode="auto">
            <a:xfrm>
              <a:off x="2757" y="1616"/>
              <a:ext cx="591" cy="29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787" name="AutoShape 20"/>
            <p:cNvCxnSpPr>
              <a:cxnSpLocks noChangeShapeType="1"/>
              <a:stCxn id="32799" idx="3"/>
            </p:cNvCxnSpPr>
            <p:nvPr/>
          </p:nvCxnSpPr>
          <p:spPr bwMode="auto">
            <a:xfrm>
              <a:off x="2757" y="1616"/>
              <a:ext cx="59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788" name="Text Box 22"/>
            <p:cNvSpPr txBox="1">
              <a:spLocks noChangeArrowheads="1"/>
            </p:cNvSpPr>
            <p:nvPr/>
          </p:nvSpPr>
          <p:spPr bwMode="auto">
            <a:xfrm>
              <a:off x="3405" y="3080"/>
              <a:ext cx="10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800">
                  <a:latin typeface="Arial" charset="0"/>
                </a:rPr>
                <a:t>Gaia Scientific </a:t>
              </a:r>
            </a:p>
            <a:p>
              <a:r>
                <a:rPr lang="es-ES" sz="1800">
                  <a:latin typeface="Arial" charset="0"/>
                </a:rPr>
                <a:t>Exploit. </a:t>
              </a:r>
            </a:p>
          </p:txBody>
        </p:sp>
        <p:sp>
          <p:nvSpPr>
            <p:cNvPr id="32789" name="Line 23"/>
            <p:cNvSpPr>
              <a:spLocks noChangeShapeType="1"/>
            </p:cNvSpPr>
            <p:nvPr/>
          </p:nvSpPr>
          <p:spPr bwMode="auto">
            <a:xfrm>
              <a:off x="1396" y="3294"/>
              <a:ext cx="1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790" name="Line 24"/>
            <p:cNvSpPr>
              <a:spLocks noChangeShapeType="1"/>
            </p:cNvSpPr>
            <p:nvPr/>
          </p:nvSpPr>
          <p:spPr bwMode="auto">
            <a:xfrm flipV="1">
              <a:off x="1351" y="1570"/>
              <a:ext cx="544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791" name="Line 25"/>
            <p:cNvSpPr>
              <a:spLocks noChangeShapeType="1"/>
            </p:cNvSpPr>
            <p:nvPr/>
          </p:nvSpPr>
          <p:spPr bwMode="auto">
            <a:xfrm>
              <a:off x="1351" y="2205"/>
              <a:ext cx="54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792" name="Text Box 26"/>
            <p:cNvSpPr txBox="1">
              <a:spLocks noChangeArrowheads="1"/>
            </p:cNvSpPr>
            <p:nvPr/>
          </p:nvSpPr>
          <p:spPr bwMode="auto">
            <a:xfrm>
              <a:off x="4707" y="1282"/>
              <a:ext cx="953" cy="1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400">
                  <a:solidFill>
                    <a:srgbClr val="00B050"/>
                  </a:solidFill>
                  <a:latin typeface="Arial" charset="0"/>
                </a:rPr>
                <a:t>BSC,CESCA</a:t>
              </a:r>
            </a:p>
          </p:txBody>
        </p:sp>
        <p:cxnSp>
          <p:nvCxnSpPr>
            <p:cNvPr id="32793" name="AutoShape 27"/>
            <p:cNvCxnSpPr>
              <a:cxnSpLocks noChangeShapeType="1"/>
              <a:stCxn id="32801" idx="3"/>
              <a:endCxn id="32792" idx="0"/>
            </p:cNvCxnSpPr>
            <p:nvPr/>
          </p:nvCxnSpPr>
          <p:spPr bwMode="auto">
            <a:xfrm>
              <a:off x="4164" y="1140"/>
              <a:ext cx="1020" cy="14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2794" name="AutoShape 28"/>
            <p:cNvCxnSpPr>
              <a:cxnSpLocks noChangeShapeType="1"/>
              <a:stCxn id="32805" idx="3"/>
              <a:endCxn id="32792" idx="2"/>
            </p:cNvCxnSpPr>
            <p:nvPr/>
          </p:nvCxnSpPr>
          <p:spPr bwMode="auto">
            <a:xfrm flipV="1">
              <a:off x="4165" y="1480"/>
              <a:ext cx="1019" cy="65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2795" name="Line 29"/>
            <p:cNvSpPr>
              <a:spLocks noChangeShapeType="1"/>
            </p:cNvSpPr>
            <p:nvPr/>
          </p:nvSpPr>
          <p:spPr bwMode="auto">
            <a:xfrm>
              <a:off x="4435" y="138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796" name="Text Box 30"/>
            <p:cNvSpPr txBox="1">
              <a:spLocks noChangeArrowheads="1"/>
            </p:cNvSpPr>
            <p:nvPr/>
          </p:nvSpPr>
          <p:spPr bwMode="auto">
            <a:xfrm>
              <a:off x="68" y="2363"/>
              <a:ext cx="234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800" dirty="0">
                  <a:latin typeface="Arial" charset="0"/>
                </a:rPr>
                <a:t>G</a:t>
              </a:r>
              <a:br>
                <a:rPr lang="es-ES" sz="1800" dirty="0">
                  <a:latin typeface="Arial" charset="0"/>
                </a:rPr>
              </a:br>
              <a:r>
                <a:rPr lang="es-ES" sz="1800" dirty="0">
                  <a:latin typeface="Arial" charset="0"/>
                </a:rPr>
                <a:t>A</a:t>
              </a:r>
              <a:br>
                <a:rPr lang="es-ES" sz="1800" dirty="0">
                  <a:latin typeface="Arial" charset="0"/>
                </a:rPr>
              </a:br>
              <a:r>
                <a:rPr lang="es-ES" sz="1800" dirty="0">
                  <a:latin typeface="Arial" charset="0"/>
                </a:rPr>
                <a:t>I</a:t>
              </a:r>
              <a:br>
                <a:rPr lang="es-ES" sz="1800" dirty="0">
                  <a:latin typeface="Arial" charset="0"/>
                </a:rPr>
              </a:br>
              <a:r>
                <a:rPr lang="es-ES" sz="1800" dirty="0">
                  <a:latin typeface="Arial" charset="0"/>
                </a:rPr>
                <a:t>A</a:t>
              </a:r>
            </a:p>
          </p:txBody>
        </p:sp>
        <p:sp>
          <p:nvSpPr>
            <p:cNvPr id="32797" name="Line 31"/>
            <p:cNvSpPr>
              <a:spLocks noChangeShapeType="1"/>
            </p:cNvSpPr>
            <p:nvPr/>
          </p:nvSpPr>
          <p:spPr bwMode="auto">
            <a:xfrm flipV="1">
              <a:off x="308" y="2205"/>
              <a:ext cx="317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798" name="Line 32"/>
            <p:cNvSpPr>
              <a:spLocks noChangeShapeType="1"/>
            </p:cNvSpPr>
            <p:nvPr/>
          </p:nvSpPr>
          <p:spPr bwMode="auto">
            <a:xfrm>
              <a:off x="308" y="2704"/>
              <a:ext cx="317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2772" name="Rectangle 33"/>
          <p:cNvSpPr>
            <a:spLocks noChangeArrowheads="1"/>
          </p:cNvSpPr>
          <p:nvPr/>
        </p:nvSpPr>
        <p:spPr bwMode="auto">
          <a:xfrm>
            <a:off x="2823021" y="5229449"/>
            <a:ext cx="9144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REG</a:t>
            </a:r>
          </a:p>
        </p:txBody>
      </p:sp>
      <p:sp>
        <p:nvSpPr>
          <p:cNvPr id="32773" name="Rectangle 34"/>
          <p:cNvSpPr>
            <a:spLocks noChangeArrowheads="1"/>
          </p:cNvSpPr>
          <p:nvPr/>
        </p:nvSpPr>
        <p:spPr bwMode="auto">
          <a:xfrm>
            <a:off x="3831084" y="5229449"/>
            <a:ext cx="1347787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GREAT</a:t>
            </a:r>
          </a:p>
        </p:txBody>
      </p:sp>
      <p:sp>
        <p:nvSpPr>
          <p:cNvPr id="32774" name="Rectangle 35"/>
          <p:cNvSpPr>
            <a:spLocks noChangeArrowheads="1"/>
          </p:cNvSpPr>
          <p:nvPr/>
        </p:nvSpPr>
        <p:spPr bwMode="auto">
          <a:xfrm>
            <a:off x="5270946" y="5227861"/>
            <a:ext cx="914400" cy="914400"/>
          </a:xfrm>
          <a:prstGeom prst="rect">
            <a:avLst/>
          </a:prstGeom>
          <a:solidFill>
            <a:srgbClr val="FFCC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ITN</a:t>
            </a:r>
          </a:p>
        </p:txBody>
      </p:sp>
      <p:sp>
        <p:nvSpPr>
          <p:cNvPr id="32775" name="Line 38"/>
          <p:cNvSpPr>
            <a:spLocks noChangeShapeType="1"/>
          </p:cNvSpPr>
          <p:nvPr/>
        </p:nvSpPr>
        <p:spPr bwMode="auto">
          <a:xfrm>
            <a:off x="4983609" y="4724624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2776" name="Line 38"/>
          <p:cNvSpPr>
            <a:spLocks noChangeShapeType="1"/>
          </p:cNvSpPr>
          <p:nvPr/>
        </p:nvSpPr>
        <p:spPr bwMode="auto">
          <a:xfrm>
            <a:off x="2678559" y="4724624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2777" name="Line 38"/>
          <p:cNvSpPr>
            <a:spLocks noChangeShapeType="1"/>
          </p:cNvSpPr>
          <p:nvPr/>
        </p:nvSpPr>
        <p:spPr bwMode="auto">
          <a:xfrm>
            <a:off x="3759646" y="4724624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9" name="1 Título"/>
          <p:cNvSpPr>
            <a:spLocks noGrp="1"/>
          </p:cNvSpPr>
          <p:nvPr>
            <p:ph type="title" idx="4294967295"/>
          </p:nvPr>
        </p:nvSpPr>
        <p:spPr bwMode="auto">
          <a:xfrm>
            <a:off x="358775" y="188640"/>
            <a:ext cx="8785225" cy="6492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Spanish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contribution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to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Gaia</a:t>
            </a:r>
            <a:endParaRPr lang="es-ES" sz="2600" b="1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269875" y="980728"/>
            <a:ext cx="8604250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just" defTabSz="457200">
              <a:lnSpc>
                <a:spcPct val="93000"/>
              </a:lnSpc>
              <a:spcBef>
                <a:spcPts val="363"/>
              </a:spcBef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The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goal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of CU2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is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to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provide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simulated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data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for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the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development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of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the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DPAC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systems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.  </a:t>
            </a:r>
            <a:endParaRPr lang="es-ES_tradnl" sz="2400" dirty="0">
              <a:solidFill>
                <a:srgbClr val="00589A"/>
              </a:solidFill>
              <a:latin typeface="Arial" charset="0"/>
            </a:endParaRPr>
          </a:p>
          <a:p>
            <a:pPr defTabSz="457200">
              <a:lnSpc>
                <a:spcPct val="93000"/>
              </a:lnSpc>
              <a:spcBef>
                <a:spcPts val="363"/>
              </a:spcBef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s-ES_tradnl" sz="2400" dirty="0" smtClean="0">
              <a:solidFill>
                <a:srgbClr val="00589A"/>
              </a:solidFill>
              <a:latin typeface="Arial" charset="0"/>
            </a:endParaRPr>
          </a:p>
          <a:p>
            <a:pPr defTabSz="457200">
              <a:lnSpc>
                <a:spcPct val="93000"/>
              </a:lnSpc>
              <a:spcBef>
                <a:spcPts val="363"/>
              </a:spcBef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The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Gaia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simulator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is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composed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of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the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following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</a:rPr>
              <a:t>elements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</a:rPr>
              <a:t>:</a:t>
            </a:r>
            <a:endParaRPr lang="es-ES_tradnl" sz="2400" dirty="0">
              <a:solidFill>
                <a:srgbClr val="00589A"/>
              </a:solidFill>
              <a:latin typeface="Arial" charset="0"/>
            </a:endParaRPr>
          </a:p>
        </p:txBody>
      </p:sp>
      <p:sp>
        <p:nvSpPr>
          <p:cNvPr id="18434" name="1 Título"/>
          <p:cNvSpPr>
            <a:spLocks/>
          </p:cNvSpPr>
          <p:nvPr/>
        </p:nvSpPr>
        <p:spPr bwMode="auto">
          <a:xfrm>
            <a:off x="179388" y="188640"/>
            <a:ext cx="8785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_tradnl" sz="2600" b="1" dirty="0">
                <a:solidFill>
                  <a:srgbClr val="00589A"/>
                </a:solidFill>
                <a:latin typeface="Arial" charset="0"/>
                <a:cs typeface="Arial" charset="0"/>
              </a:rPr>
              <a:t>CU2: </a:t>
            </a:r>
            <a:r>
              <a:rPr lang="es-ES_tradnl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data </a:t>
            </a:r>
            <a:r>
              <a:rPr lang="es-ES_tradnl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simulator</a:t>
            </a:r>
            <a:endParaRPr lang="es-ES_tradnl" sz="2600" b="1" dirty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3845744" y="3068960"/>
            <a:ext cx="1685925" cy="312738"/>
          </a:xfrm>
          <a:prstGeom prst="rect">
            <a:avLst/>
          </a:prstGeom>
          <a:gradFill rotWithShape="0">
            <a:gsLst>
              <a:gs pos="0">
                <a:srgbClr val="00CC99"/>
              </a:gs>
              <a:gs pos="100000">
                <a:srgbClr val="CCEC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600">
                <a:solidFill>
                  <a:srgbClr val="000000"/>
                </a:solidFill>
                <a:latin typeface="Arial" charset="0"/>
              </a:rPr>
              <a:t>Gaia Simulator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67544" y="3442023"/>
            <a:ext cx="1803400" cy="360362"/>
          </a:xfrm>
          <a:prstGeom prst="rect">
            <a:avLst/>
          </a:prstGeom>
          <a:gradFill rotWithShape="0">
            <a:gsLst>
              <a:gs pos="0">
                <a:srgbClr val="00CC99"/>
              </a:gs>
              <a:gs pos="100000">
                <a:srgbClr val="CCEC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600">
                <a:solidFill>
                  <a:srgbClr val="000000"/>
                </a:solidFill>
                <a:latin typeface="Arial" charset="0"/>
              </a:rPr>
              <a:t>GaiaSimu library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467544" y="3800798"/>
            <a:ext cx="1803400" cy="327025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EC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400" b="1">
                <a:solidFill>
                  <a:srgbClr val="000000"/>
                </a:solidFill>
                <a:latin typeface="Arial" charset="0"/>
              </a:rPr>
              <a:t>Universe Model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467544" y="4127823"/>
            <a:ext cx="1803400" cy="45720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EC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400" b="1">
                <a:solidFill>
                  <a:srgbClr val="000000"/>
                </a:solidFill>
                <a:latin typeface="Arial" charset="0"/>
              </a:rPr>
              <a:t>Intrument Model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467544" y="4438973"/>
            <a:ext cx="1803400" cy="25400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EC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400" b="1">
                <a:solidFill>
                  <a:srgbClr val="000000"/>
                </a:solidFill>
                <a:latin typeface="Arial" charset="0"/>
              </a:rPr>
              <a:t>Common tools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2736082" y="4057973"/>
            <a:ext cx="1943100" cy="34925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99"/>
              </a:gs>
            </a:gsLst>
            <a:lin ang="5400000" scaled="1"/>
          </a:gra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400" b="1">
                <a:solidFill>
                  <a:srgbClr val="000000"/>
                </a:solidFill>
                <a:latin typeface="Arial" charset="0"/>
              </a:rPr>
              <a:t>Simulated telemetry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4679182" y="4056385"/>
            <a:ext cx="1943100" cy="34925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99"/>
              </a:gs>
            </a:gsLst>
            <a:lin ang="5400000" scaled="1"/>
          </a:gra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400" b="1">
                <a:solidFill>
                  <a:srgbClr val="000000"/>
                </a:solidFill>
                <a:latin typeface="Arial" charset="0"/>
              </a:rPr>
              <a:t>Simulated images</a:t>
            </a:r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6582594" y="4056385"/>
            <a:ext cx="1943100" cy="34925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99"/>
              </a:gs>
            </a:gsLst>
            <a:lin ang="5400000" scaled="1"/>
          </a:gra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400" b="1">
                <a:solidFill>
                  <a:srgbClr val="000000"/>
                </a:solidFill>
                <a:latin typeface="Arial" charset="0"/>
              </a:rPr>
              <a:t>Simulated MDB data</a:t>
            </a:r>
          </a:p>
        </p:txBody>
      </p:sp>
      <p:sp>
        <p:nvSpPr>
          <p:cNvPr id="18443" name="Rectangle 12"/>
          <p:cNvSpPr>
            <a:spLocks noChangeArrowheads="1"/>
          </p:cNvSpPr>
          <p:nvPr/>
        </p:nvSpPr>
        <p:spPr bwMode="auto">
          <a:xfrm>
            <a:off x="4679182" y="3567435"/>
            <a:ext cx="1943100" cy="485775"/>
          </a:xfrm>
          <a:prstGeom prst="rect">
            <a:avLst/>
          </a:prstGeom>
          <a:gradFill rotWithShape="0">
            <a:gsLst>
              <a:gs pos="0">
                <a:srgbClr val="00CC99"/>
              </a:gs>
              <a:gs pos="100000">
                <a:srgbClr val="CCECFF"/>
              </a:gs>
            </a:gsLst>
            <a:lin ang="5400000" scaled="1"/>
          </a:gra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600">
                <a:solidFill>
                  <a:srgbClr val="000000"/>
                </a:solidFill>
                <a:latin typeface="Arial" charset="0"/>
              </a:rPr>
              <a:t>GIBIS</a:t>
            </a:r>
          </a:p>
        </p:txBody>
      </p:sp>
      <p:sp>
        <p:nvSpPr>
          <p:cNvPr id="18444" name="Rectangle 13"/>
          <p:cNvSpPr>
            <a:spLocks noChangeArrowheads="1"/>
          </p:cNvSpPr>
          <p:nvPr/>
        </p:nvSpPr>
        <p:spPr bwMode="auto">
          <a:xfrm>
            <a:off x="6584182" y="3567435"/>
            <a:ext cx="1943100" cy="485775"/>
          </a:xfrm>
          <a:prstGeom prst="rect">
            <a:avLst/>
          </a:prstGeom>
          <a:gradFill rotWithShape="0">
            <a:gsLst>
              <a:gs pos="0">
                <a:srgbClr val="00CC99"/>
              </a:gs>
              <a:gs pos="100000">
                <a:srgbClr val="CCECFF"/>
              </a:gs>
            </a:gsLst>
            <a:lin ang="5400000" scaled="1"/>
          </a:gra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600">
                <a:solidFill>
                  <a:srgbClr val="000000"/>
                </a:solidFill>
                <a:latin typeface="Arial" charset="0"/>
              </a:rPr>
              <a:t>GOG</a:t>
            </a: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2734494" y="3567435"/>
            <a:ext cx="1943100" cy="485775"/>
          </a:xfrm>
          <a:prstGeom prst="rect">
            <a:avLst/>
          </a:prstGeom>
          <a:gradFill rotWithShape="0">
            <a:gsLst>
              <a:gs pos="0">
                <a:srgbClr val="00CC99"/>
              </a:gs>
              <a:gs pos="100000">
                <a:srgbClr val="CCECFF"/>
              </a:gs>
            </a:gsLst>
            <a:lin ang="5400000" scaled="1"/>
          </a:gra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pPr algn="ctr" defTabSz="45720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</a:pPr>
            <a:r>
              <a:rPr lang="es-ES_tradnl" sz="1600">
                <a:solidFill>
                  <a:srgbClr val="000000"/>
                </a:solidFill>
                <a:latin typeface="Arial" charset="0"/>
              </a:rPr>
              <a:t>GASS</a:t>
            </a:r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250825" y="4149725"/>
            <a:ext cx="8640763" cy="2447925"/>
          </a:xfrm>
          <a:prstGeom prst="rect">
            <a:avLst/>
          </a:prstGeom>
          <a:noFill/>
          <a:ln w="9525">
            <a:noFill/>
            <a:round/>
            <a:headEnd type="triangle" w="med" len="med"/>
            <a:tailEnd/>
          </a:ln>
        </p:spPr>
        <p:txBody>
          <a:bodyPr lIns="90000" tIns="45000" rIns="90000" bIns="45000"/>
          <a:lstStyle/>
          <a:p>
            <a:pPr algn="just" defTabSz="457200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s-ES_tradnl" sz="1600" dirty="0">
              <a:solidFill>
                <a:srgbClr val="00589A"/>
              </a:solidFill>
              <a:latin typeface="Arial" charset="0"/>
            </a:endParaRPr>
          </a:p>
        </p:txBody>
      </p:sp>
      <p:sp>
        <p:nvSpPr>
          <p:cNvPr id="18447" name="Text Box 3"/>
          <p:cNvSpPr txBox="1">
            <a:spLocks noChangeArrowheads="1"/>
          </p:cNvSpPr>
          <p:nvPr/>
        </p:nvSpPr>
        <p:spPr bwMode="auto">
          <a:xfrm>
            <a:off x="323850" y="5478463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_tradnl" sz="2000" dirty="0" err="1" smtClean="0">
                <a:solidFill>
                  <a:srgbClr val="00589A"/>
                </a:solidFill>
              </a:rPr>
              <a:t>The</a:t>
            </a:r>
            <a:r>
              <a:rPr lang="es-ES_tradnl" sz="2000" dirty="0" smtClean="0">
                <a:solidFill>
                  <a:srgbClr val="00589A"/>
                </a:solidFill>
              </a:rPr>
              <a:t> UB </a:t>
            </a:r>
            <a:r>
              <a:rPr lang="es-ES_tradnl" sz="2000" dirty="0" err="1" smtClean="0">
                <a:solidFill>
                  <a:srgbClr val="00589A"/>
                </a:solidFill>
              </a:rPr>
              <a:t>team</a:t>
            </a:r>
            <a:r>
              <a:rPr lang="es-ES_tradnl" sz="2000" dirty="0" smtClean="0">
                <a:solidFill>
                  <a:srgbClr val="00589A"/>
                </a:solidFill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</a:rPr>
              <a:t>participates</a:t>
            </a:r>
            <a:r>
              <a:rPr lang="es-ES_tradnl" sz="2000" dirty="0" smtClean="0">
                <a:solidFill>
                  <a:srgbClr val="00589A"/>
                </a:solidFill>
              </a:rPr>
              <a:t> in </a:t>
            </a:r>
            <a:r>
              <a:rPr lang="es-ES_tradnl" sz="2000" dirty="0" err="1" smtClean="0">
                <a:solidFill>
                  <a:srgbClr val="00589A"/>
                </a:solidFill>
              </a:rPr>
              <a:t>all</a:t>
            </a:r>
            <a:r>
              <a:rPr lang="es-ES_tradnl" sz="2000" dirty="0" smtClean="0">
                <a:solidFill>
                  <a:srgbClr val="00589A"/>
                </a:solidFill>
              </a:rPr>
              <a:t> of </a:t>
            </a:r>
            <a:r>
              <a:rPr lang="es-ES_tradnl" sz="2000" dirty="0" err="1" smtClean="0">
                <a:solidFill>
                  <a:srgbClr val="00589A"/>
                </a:solidFill>
              </a:rPr>
              <a:t>them</a:t>
            </a:r>
            <a:r>
              <a:rPr lang="es-ES_tradnl" sz="2000" dirty="0" smtClean="0">
                <a:solidFill>
                  <a:srgbClr val="00589A"/>
                </a:solidFill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</a:rPr>
              <a:t>except</a:t>
            </a:r>
            <a:r>
              <a:rPr lang="es-ES_tradnl" sz="2000" dirty="0" smtClean="0">
                <a:solidFill>
                  <a:srgbClr val="00589A"/>
                </a:solidFill>
              </a:rPr>
              <a:t> GIBIS</a:t>
            </a:r>
            <a:endParaRPr lang="es-ES_tradnl" sz="2000" dirty="0">
              <a:solidFill>
                <a:srgbClr val="00589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/>
          </p:cNvSpPr>
          <p:nvPr/>
        </p:nvSpPr>
        <p:spPr bwMode="auto">
          <a:xfrm>
            <a:off x="179512" y="332656"/>
            <a:ext cx="8785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2600" b="1" dirty="0">
                <a:solidFill>
                  <a:srgbClr val="00589A"/>
                </a:solidFill>
                <a:latin typeface="Arial" charset="0"/>
                <a:cs typeface="Arial" charset="0"/>
              </a:rPr>
              <a:t>CU3: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core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processing</a:t>
            </a:r>
            <a:endParaRPr lang="es-ES" sz="2600" b="1" dirty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23850" y="1412875"/>
            <a:ext cx="8569325" cy="38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68275" eaLnBrk="0" hangingPunct="0">
              <a:lnSpc>
                <a:spcPct val="90000"/>
              </a:lnSpc>
              <a:spcBef>
                <a:spcPct val="20000"/>
              </a:spcBef>
            </a:pP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UB </a:t>
            </a: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participation</a:t>
            </a: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includes</a:t>
            </a: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:</a:t>
            </a:r>
          </a:p>
          <a:p>
            <a:pPr marL="342900" indent="-168275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2400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342900" indent="-168275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IDT</a:t>
            </a:r>
            <a:r>
              <a:rPr lang="es-ES_tradnl" sz="2400" b="1" dirty="0">
                <a:solidFill>
                  <a:srgbClr val="00589A"/>
                </a:solidFill>
                <a:latin typeface="Arial" charset="0"/>
                <a:cs typeface="Arial" charset="0"/>
              </a:rPr>
              <a:t>: </a:t>
            </a: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Initial</a:t>
            </a: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data </a:t>
            </a: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treatment</a:t>
            </a:r>
            <a:endParaRPr lang="es-ES_tradnl" sz="2400" b="1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342900" indent="-168275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2400" b="1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Daily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processing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of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telemetry</a:t>
            </a:r>
            <a:endParaRPr lang="es-ES_tradnl" sz="2000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342900" indent="-168275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400" b="1" dirty="0">
                <a:solidFill>
                  <a:srgbClr val="00589A"/>
                </a:solidFill>
                <a:latin typeface="Arial" charset="0"/>
                <a:cs typeface="Arial" charset="0"/>
              </a:rPr>
              <a:t>IDU: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Intermediate</a:t>
            </a:r>
            <a:r>
              <a:rPr lang="es-ES_tradnl" sz="24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data </a:t>
            </a:r>
            <a:r>
              <a:rPr lang="es-ES_tradnl" sz="24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update</a:t>
            </a:r>
            <a:endParaRPr lang="es-ES_tradnl" sz="2400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342900" indent="-168275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24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Global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repreocessinf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of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raw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data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using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the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latest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calibrations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and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algorithms</a:t>
            </a:r>
            <a:endParaRPr lang="es-ES_tradnl" sz="2000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Run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at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the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MareNostrum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supercomputer</a:t>
            </a:r>
            <a:endParaRPr lang="es-ES_tradnl" sz="2000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4"/>
          <p:cNvSpPr txBox="1">
            <a:spLocks noChangeArrowheads="1"/>
          </p:cNvSpPr>
          <p:nvPr/>
        </p:nvSpPr>
        <p:spPr bwMode="auto">
          <a:xfrm>
            <a:off x="323528" y="764704"/>
            <a:ext cx="835342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/>
            <a:r>
              <a:rPr lang="es-ES_tradnl" sz="20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UB </a:t>
            </a:r>
            <a:r>
              <a:rPr lang="es-ES_tradnl" sz="20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participation</a:t>
            </a:r>
            <a:r>
              <a:rPr lang="es-ES_tradnl" sz="20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includes</a:t>
            </a:r>
            <a:endParaRPr lang="es-ES_tradnl" sz="2000" b="1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/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Definition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of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the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internal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calibration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model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for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G, G</a:t>
            </a:r>
            <a:r>
              <a:rPr lang="es-ES_tradnl" sz="2000" baseline="-25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BP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y G</a:t>
            </a:r>
            <a:r>
              <a:rPr lang="es-ES_tradnl" sz="2000" baseline="-25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RP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photometry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and 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BP/RP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spectrophotometry</a:t>
            </a: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18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Selection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of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sources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for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internal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calibration</a:t>
            </a:r>
            <a:endParaRPr lang="es-ES_tradnl" sz="2000" dirty="0" smtClean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marL="533400" indent="-533400">
              <a:buFontTx/>
              <a:buAutoNum type="arabicPeriod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On-ground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observation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of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reference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stars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for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absolute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flux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calibration</a:t>
            </a:r>
            <a:endParaRPr lang="es-ES_tradnl" sz="1600" dirty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123728" y="116632"/>
            <a:ext cx="485581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600" b="1" dirty="0">
                <a:solidFill>
                  <a:srgbClr val="00589A"/>
                </a:solidFill>
                <a:latin typeface="Arial" charset="0"/>
                <a:cs typeface="Arial" charset="0"/>
              </a:rPr>
              <a:t>CU5: </a:t>
            </a:r>
            <a:r>
              <a:rPr lang="es-ES_tradnl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photometri</a:t>
            </a:r>
            <a:r>
              <a:rPr lang="es-ES_tradnl" sz="26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c</a:t>
            </a:r>
            <a:r>
              <a:rPr lang="es-ES_tradnl" sz="2600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</a:t>
            </a:r>
            <a:r>
              <a:rPr lang="es-ES_tradnl" sz="2600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processing</a:t>
            </a:r>
            <a:endParaRPr lang="es-ES_tradnl" sz="2600" b="1" dirty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87624" y="2132756"/>
            <a:ext cx="6769100" cy="2592388"/>
            <a:chOff x="521" y="1797"/>
            <a:chExt cx="4536" cy="1860"/>
          </a:xfrm>
        </p:grpSpPr>
        <p:pic>
          <p:nvPicPr>
            <p:cNvPr id="27652" name="Picture 5" descr="RPspectr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53" y="1897"/>
              <a:ext cx="2404" cy="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53" name="Picture 8" descr="Gaia-transmissio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1" y="1797"/>
              <a:ext cx="1860" cy="18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/>
          </p:cNvSpPr>
          <p:nvPr/>
        </p:nvSpPr>
        <p:spPr bwMode="auto">
          <a:xfrm>
            <a:off x="179388" y="116632"/>
            <a:ext cx="8785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2600" b="1" dirty="0">
                <a:solidFill>
                  <a:srgbClr val="00589A"/>
                </a:solidFill>
                <a:latin typeface="Arial" charset="0"/>
                <a:cs typeface="Arial" charset="0"/>
              </a:rPr>
              <a:t>DPCB: 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Barcelona </a:t>
            </a:r>
            <a:r>
              <a:rPr lang="es-ES" sz="2600" b="1" dirty="0" err="1" smtClean="0">
                <a:solidFill>
                  <a:srgbClr val="00589A"/>
                </a:solidFill>
                <a:latin typeface="Arial" charset="0"/>
                <a:cs typeface="Arial" charset="0"/>
              </a:rPr>
              <a:t>processing</a:t>
            </a:r>
            <a:r>
              <a:rPr lang="es-ES" sz="2600" b="1" dirty="0" smtClean="0">
                <a:solidFill>
                  <a:srgbClr val="00589A"/>
                </a:solidFill>
                <a:latin typeface="Arial" charset="0"/>
                <a:cs typeface="Arial" charset="0"/>
              </a:rPr>
              <a:t> center</a:t>
            </a:r>
            <a:endParaRPr lang="es-ES" sz="2600" b="1" dirty="0">
              <a:solidFill>
                <a:srgbClr val="00589A"/>
              </a:solidFill>
              <a:latin typeface="Arial" charset="0"/>
              <a:cs typeface="Arial" charset="0"/>
            </a:endParaRPr>
          </a:p>
          <a:p>
            <a:pPr algn="ctr" eaLnBrk="0" hangingPunct="0"/>
            <a:endParaRPr lang="es-ES" sz="2600" b="1" dirty="0">
              <a:solidFill>
                <a:srgbClr val="00589A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323528" y="1124744"/>
            <a:ext cx="856932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Includes</a:t>
            </a: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CESCA &amp; BSC-CNS</a:t>
            </a:r>
            <a:endParaRPr lang="es-ES_tradnl" sz="2400" b="1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endParaRPr lang="es-ES_tradnl" sz="1800" b="1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Main</a:t>
            </a: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2400" b="1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responsibilities</a:t>
            </a:r>
            <a:r>
              <a:rPr lang="es-ES_tradnl" sz="2400" b="1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: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s-ES_tradnl" sz="2400" b="1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Generation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of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simulated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datasets</a:t>
            </a: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Execution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of IDU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during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2000" dirty="0" err="1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operations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_tradnl" sz="2000" dirty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00589A"/>
                </a:solidFill>
                <a:latin typeface="Arial" charset="0"/>
                <a:cs typeface="Arial" charset="0"/>
                <a:sym typeface="Wingdings" pitchFamily="2" charset="2"/>
              </a:rPr>
              <a:t>2013-2020</a:t>
            </a:r>
            <a:endParaRPr lang="es-ES_tradnl" sz="2000" dirty="0">
              <a:solidFill>
                <a:srgbClr val="00589A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5 CuadroTexto"/>
          <p:cNvSpPr txBox="1">
            <a:spLocks noChangeArrowheads="1"/>
          </p:cNvSpPr>
          <p:nvPr/>
        </p:nvSpPr>
        <p:spPr bwMode="auto">
          <a:xfrm>
            <a:off x="571500" y="468858"/>
            <a:ext cx="807243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 err="1" smtClean="0"/>
              <a:t>Gaia</a:t>
            </a:r>
            <a:r>
              <a:rPr lang="es-ES" dirty="0" smtClean="0"/>
              <a:t> </a:t>
            </a:r>
            <a:r>
              <a:rPr lang="es-ES" dirty="0" err="1" smtClean="0"/>
              <a:t>scientific</a:t>
            </a:r>
            <a:r>
              <a:rPr lang="es-ES" dirty="0" smtClean="0"/>
              <a:t> </a:t>
            </a:r>
            <a:r>
              <a:rPr lang="es-ES" dirty="0" err="1" smtClean="0"/>
              <a:t>exploitation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 </a:t>
            </a:r>
          </a:p>
        </p:txBody>
      </p:sp>
      <p:sp>
        <p:nvSpPr>
          <p:cNvPr id="30723" name="8 Elipse"/>
          <p:cNvSpPr>
            <a:spLocks noChangeArrowheads="1"/>
          </p:cNvSpPr>
          <p:nvPr/>
        </p:nvSpPr>
        <p:spPr bwMode="auto">
          <a:xfrm>
            <a:off x="1571625" y="3230662"/>
            <a:ext cx="4214813" cy="2214562"/>
          </a:xfrm>
          <a:prstGeom prst="ellipse">
            <a:avLst/>
          </a:prstGeom>
          <a:solidFill>
            <a:srgbClr val="ABFFE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s-ES"/>
          </a:p>
        </p:txBody>
      </p:sp>
      <p:sp>
        <p:nvSpPr>
          <p:cNvPr id="30724" name="6 Elipse"/>
          <p:cNvSpPr>
            <a:spLocks noChangeArrowheads="1"/>
          </p:cNvSpPr>
          <p:nvPr/>
        </p:nvSpPr>
        <p:spPr bwMode="auto">
          <a:xfrm>
            <a:off x="698500" y="1516162"/>
            <a:ext cx="3730625" cy="2143125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s-ES"/>
          </a:p>
        </p:txBody>
      </p:sp>
      <p:sp>
        <p:nvSpPr>
          <p:cNvPr id="30725" name="9 Elipse"/>
          <p:cNvSpPr>
            <a:spLocks noChangeArrowheads="1"/>
          </p:cNvSpPr>
          <p:nvPr/>
        </p:nvSpPr>
        <p:spPr bwMode="auto">
          <a:xfrm>
            <a:off x="4714875" y="1954312"/>
            <a:ext cx="3643313" cy="2347912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s-ES"/>
          </a:p>
        </p:txBody>
      </p:sp>
      <p:sp>
        <p:nvSpPr>
          <p:cNvPr id="30726" name="10 CuadroTexto"/>
          <p:cNvSpPr txBox="1">
            <a:spLocks noChangeArrowheads="1"/>
          </p:cNvSpPr>
          <p:nvPr/>
        </p:nvSpPr>
        <p:spPr bwMode="auto">
          <a:xfrm>
            <a:off x="1214438" y="1705074"/>
            <a:ext cx="28575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 dirty="0"/>
              <a:t>2010-2014</a:t>
            </a:r>
          </a:p>
          <a:p>
            <a:pPr algn="ctr"/>
            <a:r>
              <a:rPr lang="es-ES" dirty="0"/>
              <a:t>GREAT-ESF</a:t>
            </a:r>
          </a:p>
          <a:p>
            <a:pPr algn="ctr"/>
            <a:r>
              <a:rPr lang="en-US" sz="1400" dirty="0"/>
              <a:t>European Science Foundation</a:t>
            </a:r>
          </a:p>
          <a:p>
            <a:pPr algn="ctr"/>
            <a:r>
              <a:rPr lang="es-ES" sz="1400" dirty="0"/>
              <a:t>(17 países, 90 grupos) </a:t>
            </a:r>
          </a:p>
          <a:p>
            <a:pPr algn="ctr"/>
            <a:r>
              <a:rPr lang="es-ES" sz="1200" dirty="0"/>
              <a:t>14 institutos españoles</a:t>
            </a:r>
          </a:p>
          <a:p>
            <a:pPr algn="ctr"/>
            <a:r>
              <a:rPr lang="es-ES" sz="1400" dirty="0"/>
              <a:t>España invierte: 11K € /año (8.8%) </a:t>
            </a:r>
          </a:p>
        </p:txBody>
      </p:sp>
      <p:sp>
        <p:nvSpPr>
          <p:cNvPr id="30727" name="11 CuadroTexto"/>
          <p:cNvSpPr txBox="1">
            <a:spLocks noChangeArrowheads="1"/>
          </p:cNvSpPr>
          <p:nvPr/>
        </p:nvSpPr>
        <p:spPr bwMode="auto">
          <a:xfrm>
            <a:off x="4857750" y="2314674"/>
            <a:ext cx="3400425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/>
              <a:t>2011-2014</a:t>
            </a:r>
          </a:p>
          <a:p>
            <a:pPr algn="ctr"/>
            <a:r>
              <a:rPr lang="es-ES"/>
              <a:t>GREAT-FP7</a:t>
            </a:r>
          </a:p>
          <a:p>
            <a:pPr algn="ctr"/>
            <a:r>
              <a:rPr lang="en-US" sz="1400"/>
              <a:t>Initial Training Network</a:t>
            </a:r>
            <a:r>
              <a:rPr lang="es-ES" sz="1400"/>
              <a:t> (ITN)</a:t>
            </a:r>
          </a:p>
          <a:p>
            <a:pPr algn="ctr"/>
            <a:r>
              <a:rPr lang="es-ES" sz="1400"/>
              <a:t>32 instituciones, 4.1 M€ concedidos  </a:t>
            </a:r>
          </a:p>
          <a:p>
            <a:pPr algn="ctr"/>
            <a:r>
              <a:rPr lang="es-ES" sz="1400"/>
              <a:t>España: (UB, IAC, IAA) :</a:t>
            </a:r>
          </a:p>
          <a:p>
            <a:pPr algn="ctr"/>
            <a:r>
              <a:rPr lang="es-ES" sz="1400"/>
              <a:t>2/17 pre-doc ESR + 3 secondments  </a:t>
            </a:r>
          </a:p>
        </p:txBody>
      </p:sp>
      <p:sp>
        <p:nvSpPr>
          <p:cNvPr id="30728" name="12 CuadroTexto"/>
          <p:cNvSpPr txBox="1">
            <a:spLocks noChangeArrowheads="1"/>
          </p:cNvSpPr>
          <p:nvPr/>
        </p:nvSpPr>
        <p:spPr bwMode="auto">
          <a:xfrm>
            <a:off x="2357438" y="3659287"/>
            <a:ext cx="28575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/>
              <a:t>2010-2011 …</a:t>
            </a:r>
          </a:p>
          <a:p>
            <a:pPr algn="ctr"/>
            <a:r>
              <a:rPr lang="es-ES"/>
              <a:t>REG-MICINN</a:t>
            </a:r>
          </a:p>
          <a:p>
            <a:pPr algn="ctr"/>
            <a:r>
              <a:rPr lang="es-ES" sz="1400" b="1"/>
              <a:t>Red Española de Explotación Científica de Gaia </a:t>
            </a:r>
          </a:p>
          <a:p>
            <a:pPr algn="ctr"/>
            <a:r>
              <a:rPr lang="es-ES" sz="1400"/>
              <a:t>AACC 40K€</a:t>
            </a:r>
          </a:p>
          <a:p>
            <a:pPr algn="ctr"/>
            <a:r>
              <a:rPr lang="es-ES" sz="1400"/>
              <a:t>106 miembros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JOCS'05">
  <a:themeElements>
    <a:clrScheme name="Plantilla JOCS'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 JOCS'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lantilla JOCS'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JOCS'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\\TIBIDABO\depts\Promocio\Documentacio\Congressos, jornades i trobades\2005\JOCS\PONÈNCIES\Plantilla JOCS'05.pot</Template>
  <TotalTime>967</TotalTime>
  <Words>714</Words>
  <Application>Microsoft Office PowerPoint</Application>
  <PresentationFormat>Presentación en pantalla (4:3)</PresentationFormat>
  <Paragraphs>145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 JOCS'05</vt:lpstr>
      <vt:lpstr>Diapositiva 1</vt:lpstr>
      <vt:lpstr>Diapositiva 2</vt:lpstr>
      <vt:lpstr>Spanish contribution to Gaia</vt:lpstr>
      <vt:lpstr>Diapositiva 4</vt:lpstr>
      <vt:lpstr>Diapositiva 5</vt:lpstr>
      <vt:lpstr>Diapositiva 6</vt:lpstr>
      <vt:lpstr>Diapositiva 7</vt:lpstr>
      <vt:lpstr>Diapositiva 8</vt:lpstr>
    </vt:vector>
  </TitlesOfParts>
  <Company>CESCA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Nom i cognoms Institució</dc:title>
  <dc:creator>ssalgado</dc:creator>
  <cp:lastModifiedBy>Xavier Luri</cp:lastModifiedBy>
  <cp:revision>241</cp:revision>
  <dcterms:created xsi:type="dcterms:W3CDTF">2007-07-27T09:26:22Z</dcterms:created>
  <dcterms:modified xsi:type="dcterms:W3CDTF">2013-12-03T23:26:05Z</dcterms:modified>
</cp:coreProperties>
</file>