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2"/>
  </p:notesMasterIdLst>
  <p:handoutMasterIdLst>
    <p:handoutMasterId r:id="rId13"/>
  </p:handoutMasterIdLst>
  <p:sldIdLst>
    <p:sldId id="257" r:id="rId2"/>
    <p:sldId id="262" r:id="rId3"/>
    <p:sldId id="266" r:id="rId4"/>
    <p:sldId id="263" r:id="rId5"/>
    <p:sldId id="264" r:id="rId6"/>
    <p:sldId id="265" r:id="rId7"/>
    <p:sldId id="267" r:id="rId8"/>
    <p:sldId id="268" r:id="rId9"/>
    <p:sldId id="258" r:id="rId10"/>
    <p:sldId id="260" r:id="rId11"/>
  </p:sldIdLst>
  <p:sldSz cx="9144000" cy="6858000" type="screen4x3"/>
  <p:notesSz cx="6797675" cy="9928225"/>
  <p:defaultTextStyle>
    <a:defPPr>
      <a:defRPr lang="es-ES"/>
    </a:defPPr>
    <a:lvl1pPr algn="l" rtl="0" fontAlgn="base">
      <a:spcBef>
        <a:spcPct val="0"/>
      </a:spcBef>
      <a:spcAft>
        <a:spcPct val="0"/>
      </a:spcAft>
      <a:defRPr sz="2800" b="1" kern="1200">
        <a:solidFill>
          <a:srgbClr val="01ABA3"/>
        </a:solidFill>
        <a:latin typeface="Arial" pitchFamily="34" charset="0"/>
        <a:ea typeface="+mn-ea"/>
        <a:cs typeface="+mn-cs"/>
      </a:defRPr>
    </a:lvl1pPr>
    <a:lvl2pPr marL="457200" algn="l" rtl="0" fontAlgn="base">
      <a:spcBef>
        <a:spcPct val="0"/>
      </a:spcBef>
      <a:spcAft>
        <a:spcPct val="0"/>
      </a:spcAft>
      <a:defRPr sz="2800" b="1" kern="1200">
        <a:solidFill>
          <a:srgbClr val="01ABA3"/>
        </a:solidFill>
        <a:latin typeface="Arial" pitchFamily="34" charset="0"/>
        <a:ea typeface="+mn-ea"/>
        <a:cs typeface="+mn-cs"/>
      </a:defRPr>
    </a:lvl2pPr>
    <a:lvl3pPr marL="914400" algn="l" rtl="0" fontAlgn="base">
      <a:spcBef>
        <a:spcPct val="0"/>
      </a:spcBef>
      <a:spcAft>
        <a:spcPct val="0"/>
      </a:spcAft>
      <a:defRPr sz="2800" b="1" kern="1200">
        <a:solidFill>
          <a:srgbClr val="01ABA3"/>
        </a:solidFill>
        <a:latin typeface="Arial" pitchFamily="34" charset="0"/>
        <a:ea typeface="+mn-ea"/>
        <a:cs typeface="+mn-cs"/>
      </a:defRPr>
    </a:lvl3pPr>
    <a:lvl4pPr marL="1371600" algn="l" rtl="0" fontAlgn="base">
      <a:spcBef>
        <a:spcPct val="0"/>
      </a:spcBef>
      <a:spcAft>
        <a:spcPct val="0"/>
      </a:spcAft>
      <a:defRPr sz="2800" b="1" kern="1200">
        <a:solidFill>
          <a:srgbClr val="01ABA3"/>
        </a:solidFill>
        <a:latin typeface="Arial" pitchFamily="34" charset="0"/>
        <a:ea typeface="+mn-ea"/>
        <a:cs typeface="+mn-cs"/>
      </a:defRPr>
    </a:lvl4pPr>
    <a:lvl5pPr marL="1828800" algn="l" rtl="0" fontAlgn="base">
      <a:spcBef>
        <a:spcPct val="0"/>
      </a:spcBef>
      <a:spcAft>
        <a:spcPct val="0"/>
      </a:spcAft>
      <a:defRPr sz="2800" b="1" kern="1200">
        <a:solidFill>
          <a:srgbClr val="01ABA3"/>
        </a:solidFill>
        <a:latin typeface="Arial" pitchFamily="34" charset="0"/>
        <a:ea typeface="+mn-ea"/>
        <a:cs typeface="+mn-cs"/>
      </a:defRPr>
    </a:lvl5pPr>
    <a:lvl6pPr marL="2286000" algn="l" defTabSz="914400" rtl="0" eaLnBrk="1" latinLnBrk="0" hangingPunct="1">
      <a:defRPr sz="2800" b="1" kern="1200">
        <a:solidFill>
          <a:srgbClr val="01ABA3"/>
        </a:solidFill>
        <a:latin typeface="Arial" pitchFamily="34" charset="0"/>
        <a:ea typeface="+mn-ea"/>
        <a:cs typeface="+mn-cs"/>
      </a:defRPr>
    </a:lvl6pPr>
    <a:lvl7pPr marL="2743200" algn="l" defTabSz="914400" rtl="0" eaLnBrk="1" latinLnBrk="0" hangingPunct="1">
      <a:defRPr sz="2800" b="1" kern="1200">
        <a:solidFill>
          <a:srgbClr val="01ABA3"/>
        </a:solidFill>
        <a:latin typeface="Arial" pitchFamily="34" charset="0"/>
        <a:ea typeface="+mn-ea"/>
        <a:cs typeface="+mn-cs"/>
      </a:defRPr>
    </a:lvl7pPr>
    <a:lvl8pPr marL="3200400" algn="l" defTabSz="914400" rtl="0" eaLnBrk="1" latinLnBrk="0" hangingPunct="1">
      <a:defRPr sz="2800" b="1" kern="1200">
        <a:solidFill>
          <a:srgbClr val="01ABA3"/>
        </a:solidFill>
        <a:latin typeface="Arial" pitchFamily="34" charset="0"/>
        <a:ea typeface="+mn-ea"/>
        <a:cs typeface="+mn-cs"/>
      </a:defRPr>
    </a:lvl8pPr>
    <a:lvl9pPr marL="3657600" algn="l" defTabSz="914400" rtl="0" eaLnBrk="1" latinLnBrk="0" hangingPunct="1">
      <a:defRPr sz="2800" b="1" kern="1200">
        <a:solidFill>
          <a:srgbClr val="01ABA3"/>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3300"/>
    <a:srgbClr val="4FAED9"/>
    <a:srgbClr val="800000"/>
    <a:srgbClr val="990000"/>
    <a:srgbClr val="0D88A5"/>
    <a:srgbClr val="339933"/>
    <a:srgbClr val="FF7C80"/>
    <a:srgbClr val="FFCCCC"/>
    <a:srgbClr val="096DB1"/>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584" autoAdjust="0"/>
  </p:normalViewPr>
  <p:slideViewPr>
    <p:cSldViewPr>
      <p:cViewPr varScale="1">
        <p:scale>
          <a:sx n="71" d="100"/>
          <a:sy n="71" d="100"/>
        </p:scale>
        <p:origin x="-1050"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defTabSz="920750">
              <a:defRPr sz="1200">
                <a:effectLst>
                  <a:outerShdw blurRad="38100" dist="38100" dir="2700000" algn="tl">
                    <a:srgbClr val="C0C0C0"/>
                  </a:outerShdw>
                </a:effectLst>
                <a:latin typeface="Arial" charset="0"/>
              </a:defRPr>
            </a:lvl1pPr>
          </a:lstStyle>
          <a:p>
            <a:pPr>
              <a:defRPr/>
            </a:pPr>
            <a:endParaRPr lang="es-ES"/>
          </a:p>
        </p:txBody>
      </p:sp>
      <p:sp>
        <p:nvSpPr>
          <p:cNvPr id="860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lgn="r" defTabSz="920750">
              <a:defRPr sz="1200">
                <a:effectLst>
                  <a:outerShdw blurRad="38100" dist="38100" dir="2700000" algn="tl">
                    <a:srgbClr val="C0C0C0"/>
                  </a:outerShdw>
                </a:effectLst>
                <a:latin typeface="Arial" charset="0"/>
              </a:defRPr>
            </a:lvl1pPr>
          </a:lstStyle>
          <a:p>
            <a:pPr>
              <a:defRPr/>
            </a:pPr>
            <a:endParaRPr lang="es-ES"/>
          </a:p>
        </p:txBody>
      </p:sp>
      <p:sp>
        <p:nvSpPr>
          <p:cNvPr id="860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defTabSz="920750">
              <a:defRPr sz="1200">
                <a:effectLst>
                  <a:outerShdw blurRad="38100" dist="38100" dir="2700000" algn="tl">
                    <a:srgbClr val="C0C0C0"/>
                  </a:outerShdw>
                </a:effectLst>
                <a:latin typeface="Arial" charset="0"/>
              </a:defRPr>
            </a:lvl1pPr>
          </a:lstStyle>
          <a:p>
            <a:pPr>
              <a:defRPr/>
            </a:pPr>
            <a:endParaRPr lang="es-ES"/>
          </a:p>
        </p:txBody>
      </p:sp>
      <p:sp>
        <p:nvSpPr>
          <p:cNvPr id="860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lgn="r" defTabSz="920750">
              <a:defRPr sz="1200">
                <a:effectLst>
                  <a:outerShdw blurRad="38100" dist="38100" dir="2700000" algn="tl">
                    <a:srgbClr val="C0C0C0"/>
                  </a:outerShdw>
                </a:effectLst>
                <a:latin typeface="Arial" charset="0"/>
              </a:defRPr>
            </a:lvl1pPr>
          </a:lstStyle>
          <a:p>
            <a:pPr>
              <a:defRPr/>
            </a:pPr>
            <a:fld id="{4AE6C9ED-838A-479B-BAE9-28D9448E010D}"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defTabSz="920750">
              <a:defRPr sz="1200" b="0">
                <a:solidFill>
                  <a:schemeClr val="tx1"/>
                </a:solidFill>
                <a:effectLst/>
                <a:latin typeface="Times New Roman" pitchFamily="18" charset="0"/>
              </a:defRPr>
            </a:lvl1pPr>
          </a:lstStyle>
          <a:p>
            <a:pPr>
              <a:defRPr/>
            </a:pPr>
            <a:endParaRPr lang="ca-ES"/>
          </a:p>
        </p:txBody>
      </p:sp>
      <p:sp>
        <p:nvSpPr>
          <p:cNvPr id="1331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lgn="r" defTabSz="920750">
              <a:defRPr sz="1200" b="0">
                <a:solidFill>
                  <a:schemeClr val="tx1"/>
                </a:solidFill>
                <a:effectLst/>
                <a:latin typeface="Times New Roman" pitchFamily="18" charset="0"/>
              </a:defRPr>
            </a:lvl1pPr>
          </a:lstStyle>
          <a:p>
            <a:pPr>
              <a:defRPr/>
            </a:pPr>
            <a:endParaRPr lang="ca-ES"/>
          </a:p>
        </p:txBody>
      </p:sp>
      <p:sp>
        <p:nvSpPr>
          <p:cNvPr id="3174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79450" y="4714875"/>
            <a:ext cx="5438775" cy="4468813"/>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p>
            <a:pPr lvl="0"/>
            <a:r>
              <a:rPr lang="ca-ES" noProof="0" smtClean="0"/>
              <a:t>Haga clic para modificar el estilo de texto del patrón</a:t>
            </a:r>
          </a:p>
          <a:p>
            <a:pPr lvl="1"/>
            <a:r>
              <a:rPr lang="ca-ES" noProof="0" smtClean="0"/>
              <a:t>Segundo nivel</a:t>
            </a:r>
          </a:p>
          <a:p>
            <a:pPr lvl="2"/>
            <a:r>
              <a:rPr lang="ca-ES" noProof="0" smtClean="0"/>
              <a:t>Tercer nivel</a:t>
            </a:r>
          </a:p>
          <a:p>
            <a:pPr lvl="3"/>
            <a:r>
              <a:rPr lang="ca-ES" noProof="0" smtClean="0"/>
              <a:t>Cuarto nivel</a:t>
            </a:r>
          </a:p>
          <a:p>
            <a:pPr lvl="4"/>
            <a:r>
              <a:rPr lang="ca-ES" noProof="0" smtClean="0"/>
              <a:t>Quinto nivel</a:t>
            </a:r>
          </a:p>
        </p:txBody>
      </p:sp>
      <p:sp>
        <p:nvSpPr>
          <p:cNvPr id="1331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defTabSz="920750">
              <a:defRPr sz="1200" b="0">
                <a:solidFill>
                  <a:schemeClr val="tx1"/>
                </a:solidFill>
                <a:effectLst/>
                <a:latin typeface="Times New Roman" pitchFamily="18" charset="0"/>
              </a:defRPr>
            </a:lvl1pPr>
          </a:lstStyle>
          <a:p>
            <a:pPr>
              <a:defRPr/>
            </a:pPr>
            <a:endParaRPr lang="ca-ES"/>
          </a:p>
        </p:txBody>
      </p:sp>
      <p:sp>
        <p:nvSpPr>
          <p:cNvPr id="1331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lgn="r" defTabSz="920750">
              <a:defRPr sz="1200" b="0">
                <a:solidFill>
                  <a:schemeClr val="tx1"/>
                </a:solidFill>
                <a:effectLst/>
                <a:latin typeface="Times New Roman" pitchFamily="18" charset="0"/>
              </a:defRPr>
            </a:lvl1pPr>
          </a:lstStyle>
          <a:p>
            <a:pPr>
              <a:defRPr/>
            </a:pPr>
            <a:fld id="{4CED3248-C18D-4BA3-A32F-08E1E45FD7CE}" type="slidenum">
              <a:rPr lang="ca-ES"/>
              <a:pPr>
                <a:defRPr/>
              </a:pPr>
              <a:t>‹Nº›</a:t>
            </a:fld>
            <a:endParaRPr lang="ca-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33" name="Text Box 17"/>
          <p:cNvSpPr txBox="1">
            <a:spLocks noChangeArrowheads="1"/>
          </p:cNvSpPr>
          <p:nvPr userDrawn="1"/>
        </p:nvSpPr>
        <p:spPr bwMode="auto">
          <a:xfrm>
            <a:off x="3023096" y="6453336"/>
            <a:ext cx="3493120" cy="307777"/>
          </a:xfrm>
          <a:prstGeom prst="rect">
            <a:avLst/>
          </a:prstGeom>
          <a:noFill/>
          <a:ln w="9525">
            <a:noFill/>
            <a:miter lim="800000"/>
            <a:headEnd/>
            <a:tailEnd/>
          </a:ln>
          <a:effectLst/>
        </p:spPr>
        <p:txBody>
          <a:bodyPr wrap="square">
            <a:spAutoFit/>
          </a:bodyPr>
          <a:lstStyle/>
          <a:p>
            <a:pPr>
              <a:defRPr/>
            </a:pPr>
            <a:r>
              <a:rPr lang="es-ES" sz="1400" dirty="0" smtClean="0">
                <a:solidFill>
                  <a:schemeClr val="bg1">
                    <a:lumMod val="75000"/>
                  </a:schemeClr>
                </a:solidFill>
                <a:latin typeface="Arial" charset="0"/>
              </a:rPr>
              <a:t>GENIUS </a:t>
            </a:r>
            <a:r>
              <a:rPr lang="es-ES" sz="1400" dirty="0" err="1" smtClean="0">
                <a:solidFill>
                  <a:schemeClr val="bg1">
                    <a:lumMod val="75000"/>
                  </a:schemeClr>
                </a:solidFill>
                <a:latin typeface="Arial" charset="0"/>
              </a:rPr>
              <a:t>kick</a:t>
            </a:r>
            <a:r>
              <a:rPr lang="es-ES" sz="1400" dirty="0" smtClean="0">
                <a:solidFill>
                  <a:schemeClr val="bg1">
                    <a:lumMod val="75000"/>
                  </a:schemeClr>
                </a:solidFill>
                <a:latin typeface="Arial" charset="0"/>
              </a:rPr>
              <a:t>-off  -  </a:t>
            </a:r>
            <a:r>
              <a:rPr lang="es-ES" sz="1400" dirty="0" err="1" smtClean="0">
                <a:solidFill>
                  <a:schemeClr val="bg1">
                    <a:lumMod val="75000"/>
                  </a:schemeClr>
                </a:solidFill>
                <a:latin typeface="Arial" charset="0"/>
              </a:rPr>
              <a:t>November</a:t>
            </a:r>
            <a:r>
              <a:rPr lang="es-ES" sz="1400" baseline="0" dirty="0" smtClean="0">
                <a:solidFill>
                  <a:schemeClr val="bg1">
                    <a:lumMod val="75000"/>
                  </a:schemeClr>
                </a:solidFill>
                <a:latin typeface="Arial" charset="0"/>
              </a:rPr>
              <a:t> 2013</a:t>
            </a:r>
            <a:endParaRPr lang="en-US" sz="1400" b="0" dirty="0">
              <a:solidFill>
                <a:schemeClr val="bg1">
                  <a:lumMod val="75000"/>
                </a:schemeClr>
              </a:solidFill>
              <a:latin typeface="Arial" charset="0"/>
            </a:endParaRPr>
          </a:p>
        </p:txBody>
      </p:sp>
      <p:sp>
        <p:nvSpPr>
          <p:cNvPr id="24580" name="AutoShape 4" descr="https://gaia.am.ub.es/Twiki/pub/GENIUS2012/WebPreferences/GENIUS-Logo.png"/>
          <p:cNvSpPr>
            <a:spLocks noChangeAspect="1" noChangeArrowheads="1"/>
          </p:cNvSpPr>
          <p:nvPr userDrawn="1"/>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6" name="5 Imagen" descr="GENIUS-Logo.png"/>
          <p:cNvPicPr>
            <a:picLocks noChangeAspect="1"/>
          </p:cNvPicPr>
          <p:nvPr userDrawn="1"/>
        </p:nvPicPr>
        <p:blipFill>
          <a:blip r:embed="rId13" cstate="print"/>
          <a:stretch>
            <a:fillRect/>
          </a:stretch>
        </p:blipFill>
        <p:spPr>
          <a:xfrm>
            <a:off x="35496" y="6321998"/>
            <a:ext cx="1115616" cy="563386"/>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Arial" charset="0"/>
        </a:defRPr>
      </a:lvl5pPr>
      <a:lvl6pPr marL="457200" algn="l" rtl="0" fontAlgn="base">
        <a:spcBef>
          <a:spcPct val="0"/>
        </a:spcBef>
        <a:spcAft>
          <a:spcPct val="0"/>
        </a:spcAft>
        <a:defRPr sz="2800" b="1">
          <a:solidFill>
            <a:srgbClr val="0000E1"/>
          </a:solidFill>
          <a:effectLst>
            <a:outerShdw blurRad="38100" dist="38100" dir="2700000" algn="tl">
              <a:srgbClr val="C0C0C0"/>
            </a:outerShdw>
          </a:effectLst>
          <a:latin typeface="Arial" charset="0"/>
        </a:defRPr>
      </a:lvl6pPr>
      <a:lvl7pPr marL="914400" algn="l" rtl="0" fontAlgn="base">
        <a:spcBef>
          <a:spcPct val="0"/>
        </a:spcBef>
        <a:spcAft>
          <a:spcPct val="0"/>
        </a:spcAft>
        <a:defRPr sz="2800" b="1">
          <a:solidFill>
            <a:srgbClr val="0000E1"/>
          </a:solidFill>
          <a:effectLst>
            <a:outerShdw blurRad="38100" dist="38100" dir="2700000" algn="tl">
              <a:srgbClr val="C0C0C0"/>
            </a:outerShdw>
          </a:effectLst>
          <a:latin typeface="Arial" charset="0"/>
        </a:defRPr>
      </a:lvl7pPr>
      <a:lvl8pPr marL="1371600" algn="l" rtl="0" fontAlgn="base">
        <a:spcBef>
          <a:spcPct val="0"/>
        </a:spcBef>
        <a:spcAft>
          <a:spcPct val="0"/>
        </a:spcAft>
        <a:defRPr sz="2800" b="1">
          <a:solidFill>
            <a:srgbClr val="0000E1"/>
          </a:solidFill>
          <a:effectLst>
            <a:outerShdw blurRad="38100" dist="38100" dir="2700000" algn="tl">
              <a:srgbClr val="C0C0C0"/>
            </a:outerShdw>
          </a:effectLst>
          <a:latin typeface="Arial" charset="0"/>
        </a:defRPr>
      </a:lvl8pPr>
      <a:lvl9pPr marL="1828800" algn="l" rtl="0" fontAlgn="base">
        <a:spcBef>
          <a:spcPct val="0"/>
        </a:spcBef>
        <a:spcAft>
          <a:spcPct val="0"/>
        </a:spcAft>
        <a:defRPr sz="2800" b="1">
          <a:solidFill>
            <a:srgbClr val="0000E1"/>
          </a:solidFill>
          <a:effectLst>
            <a:outerShdw blurRad="38100" dist="38100" dir="2700000" algn="tl">
              <a:srgbClr val="C0C0C0"/>
            </a:outerShdw>
          </a:effectLst>
          <a:latin typeface="Arial" charset="0"/>
        </a:defRPr>
      </a:lvl9pPr>
    </p:titleStyle>
    <p:bodyStyle>
      <a:lvl1pPr marL="381000" indent="-381000" algn="l" rtl="0" eaLnBrk="0" fontAlgn="base" hangingPunct="0">
        <a:lnSpc>
          <a:spcPct val="90000"/>
        </a:lnSpc>
        <a:spcBef>
          <a:spcPct val="20000"/>
        </a:spcBef>
        <a:spcAft>
          <a:spcPct val="0"/>
        </a:spcAft>
        <a:buFont typeface="Wingdings" pitchFamily="2" charset="2"/>
        <a:buChar char="ü"/>
        <a:defRPr sz="2400">
          <a:solidFill>
            <a:schemeClr val="tx1"/>
          </a:solidFill>
          <a:latin typeface="+mn-lt"/>
          <a:ea typeface="+mn-ea"/>
          <a:cs typeface="+mn-cs"/>
        </a:defRPr>
      </a:lvl1pPr>
      <a:lvl2pPr marL="742950" indent="-171450" algn="l" rtl="0" eaLnBrk="0" fontAlgn="base" hangingPunct="0">
        <a:lnSpc>
          <a:spcPct val="90000"/>
        </a:lnSpc>
        <a:spcBef>
          <a:spcPct val="20000"/>
        </a:spcBef>
        <a:spcAft>
          <a:spcPct val="0"/>
        </a:spcAft>
        <a:buChar char="•"/>
        <a:defRPr sz="2000">
          <a:solidFill>
            <a:schemeClr val="tx1"/>
          </a:solidFill>
          <a:latin typeface="+mn-lt"/>
        </a:defRPr>
      </a:lvl2pPr>
      <a:lvl3pPr marL="1143000" indent="-190500" algn="l" rtl="0" eaLnBrk="0" fontAlgn="base" hangingPunct="0">
        <a:lnSpc>
          <a:spcPct val="90000"/>
        </a:lnSpc>
        <a:spcBef>
          <a:spcPct val="20000"/>
        </a:spcBef>
        <a:spcAft>
          <a:spcPct val="0"/>
        </a:spcAft>
        <a:buChar char="-"/>
        <a:defRPr sz="2400">
          <a:solidFill>
            <a:schemeClr val="tx1"/>
          </a:solidFill>
          <a:latin typeface="+mn-lt"/>
        </a:defRPr>
      </a:lvl3pPr>
      <a:lvl4pPr marL="1524000" indent="-190500" algn="l" rtl="0" eaLnBrk="0" fontAlgn="base" hangingPunct="0">
        <a:lnSpc>
          <a:spcPct val="90000"/>
        </a:lnSpc>
        <a:spcBef>
          <a:spcPct val="20000"/>
        </a:spcBef>
        <a:spcAft>
          <a:spcPct val="0"/>
        </a:spcAft>
        <a:buChar char="-"/>
        <a:defRPr sz="1600">
          <a:solidFill>
            <a:schemeClr val="tx1"/>
          </a:solidFill>
          <a:latin typeface="+mn-lt"/>
        </a:defRPr>
      </a:lvl4pPr>
      <a:lvl5pPr marL="1905000" indent="-190500" algn="l" rtl="0" eaLnBrk="0" fontAlgn="base" hangingPunct="0">
        <a:lnSpc>
          <a:spcPct val="90000"/>
        </a:lnSpc>
        <a:spcBef>
          <a:spcPct val="20000"/>
        </a:spcBef>
        <a:spcAft>
          <a:spcPct val="0"/>
        </a:spcAft>
        <a:buChar char="-"/>
        <a:defRPr sz="1400">
          <a:solidFill>
            <a:schemeClr val="tx1"/>
          </a:solidFill>
          <a:latin typeface="+mn-lt"/>
        </a:defRPr>
      </a:lvl5pPr>
      <a:lvl6pPr marL="2362200" indent="-190500" algn="l" rtl="0" fontAlgn="base">
        <a:lnSpc>
          <a:spcPct val="90000"/>
        </a:lnSpc>
        <a:spcBef>
          <a:spcPct val="20000"/>
        </a:spcBef>
        <a:spcAft>
          <a:spcPct val="0"/>
        </a:spcAft>
        <a:buChar char="-"/>
        <a:defRPr sz="1400">
          <a:solidFill>
            <a:schemeClr val="tx1"/>
          </a:solidFill>
          <a:latin typeface="+mn-lt"/>
        </a:defRPr>
      </a:lvl6pPr>
      <a:lvl7pPr marL="2819400" indent="-190500" algn="l" rtl="0" fontAlgn="base">
        <a:lnSpc>
          <a:spcPct val="90000"/>
        </a:lnSpc>
        <a:spcBef>
          <a:spcPct val="20000"/>
        </a:spcBef>
        <a:spcAft>
          <a:spcPct val="0"/>
        </a:spcAft>
        <a:buChar char="-"/>
        <a:defRPr sz="1400">
          <a:solidFill>
            <a:schemeClr val="tx1"/>
          </a:solidFill>
          <a:latin typeface="+mn-lt"/>
        </a:defRPr>
      </a:lvl7pPr>
      <a:lvl8pPr marL="3276600" indent="-190500" algn="l" rtl="0" fontAlgn="base">
        <a:lnSpc>
          <a:spcPct val="90000"/>
        </a:lnSpc>
        <a:spcBef>
          <a:spcPct val="20000"/>
        </a:spcBef>
        <a:spcAft>
          <a:spcPct val="0"/>
        </a:spcAft>
        <a:buChar char="-"/>
        <a:defRPr sz="1400">
          <a:solidFill>
            <a:schemeClr val="tx1"/>
          </a:solidFill>
          <a:latin typeface="+mn-lt"/>
        </a:defRPr>
      </a:lvl8pPr>
      <a:lvl9pPr marL="3733800" indent="-190500" algn="l" rtl="0" fontAlgn="base">
        <a:lnSpc>
          <a:spcPct val="90000"/>
        </a:lnSpc>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250825" y="782092"/>
            <a:ext cx="8569325" cy="1298817"/>
          </a:xfrm>
          <a:prstGeom prst="rect">
            <a:avLst/>
          </a:prstGeom>
          <a:noFill/>
          <a:ln w="9525">
            <a:noFill/>
            <a:miter lim="800000"/>
            <a:headEnd/>
            <a:tailEnd/>
          </a:ln>
          <a:effectLst/>
        </p:spPr>
        <p:txBody>
          <a:bodyPr>
            <a:spAutoFit/>
          </a:bodyPr>
          <a:lstStyle/>
          <a:p>
            <a:pPr algn="ctr">
              <a:lnSpc>
                <a:spcPct val="80000"/>
              </a:lnSpc>
              <a:spcBef>
                <a:spcPct val="20000"/>
              </a:spcBef>
            </a:pPr>
            <a:r>
              <a:rPr lang="en-US" dirty="0" smtClean="0"/>
              <a:t>GENIUS kick-off meeting</a:t>
            </a:r>
          </a:p>
          <a:p>
            <a:pPr algn="ctr">
              <a:lnSpc>
                <a:spcPct val="80000"/>
              </a:lnSpc>
              <a:spcBef>
                <a:spcPct val="20000"/>
              </a:spcBef>
            </a:pPr>
            <a:endParaRPr lang="en-US" dirty="0" smtClean="0"/>
          </a:p>
          <a:p>
            <a:pPr algn="ctr">
              <a:lnSpc>
                <a:spcPct val="80000"/>
              </a:lnSpc>
              <a:spcBef>
                <a:spcPct val="20000"/>
              </a:spcBef>
            </a:pPr>
            <a:r>
              <a:rPr lang="en-US" dirty="0" smtClean="0"/>
              <a:t>WP100 - management</a:t>
            </a:r>
          </a:p>
        </p:txBody>
      </p:sp>
      <p:sp>
        <p:nvSpPr>
          <p:cNvPr id="7" name="Rectangle 6"/>
          <p:cNvSpPr>
            <a:spLocks noChangeArrowheads="1"/>
          </p:cNvSpPr>
          <p:nvPr/>
        </p:nvSpPr>
        <p:spPr bwMode="auto">
          <a:xfrm>
            <a:off x="250825" y="5444331"/>
            <a:ext cx="8569325" cy="433388"/>
          </a:xfrm>
          <a:prstGeom prst="rect">
            <a:avLst/>
          </a:prstGeom>
          <a:noFill/>
          <a:ln w="9525">
            <a:noFill/>
            <a:miter lim="800000"/>
            <a:headEnd/>
            <a:tailEnd/>
          </a:ln>
          <a:effectLst/>
        </p:spPr>
        <p:txBody>
          <a:bodyPr>
            <a:spAutoFit/>
          </a:bodyPr>
          <a:lstStyle/>
          <a:p>
            <a:pPr algn="ctr">
              <a:lnSpc>
                <a:spcPct val="80000"/>
              </a:lnSpc>
              <a:spcBef>
                <a:spcPct val="20000"/>
              </a:spcBef>
            </a:pPr>
            <a:r>
              <a:rPr lang="ca-ES" b="1" i="1" dirty="0">
                <a:solidFill>
                  <a:srgbClr val="3366CC"/>
                </a:solidFill>
              </a:rPr>
              <a:t>X. </a:t>
            </a:r>
            <a:r>
              <a:rPr lang="ca-ES" b="1" i="1" dirty="0" smtClean="0">
                <a:solidFill>
                  <a:srgbClr val="3366CC"/>
                </a:solidFill>
              </a:rPr>
              <a:t>Luri</a:t>
            </a:r>
            <a:endParaRPr lang="en-US" i="1" dirty="0">
              <a:solidFill>
                <a:srgbClr val="3366CC"/>
              </a:solidFill>
            </a:endParaRPr>
          </a:p>
        </p:txBody>
      </p:sp>
      <p:pic>
        <p:nvPicPr>
          <p:cNvPr id="6" name="5 Imagen" descr="GENIUS-Logo.png"/>
          <p:cNvPicPr>
            <a:picLocks noChangeAspect="1"/>
          </p:cNvPicPr>
          <p:nvPr/>
        </p:nvPicPr>
        <p:blipFill>
          <a:blip r:embed="rId2" cstate="print"/>
          <a:stretch>
            <a:fillRect/>
          </a:stretch>
        </p:blipFill>
        <p:spPr>
          <a:xfrm>
            <a:off x="2483768" y="2924944"/>
            <a:ext cx="4264233" cy="2153438"/>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l="4636" t="10296" r="3376" b="3285"/>
          <a:stretch>
            <a:fillRect/>
          </a:stretch>
        </p:blipFill>
        <p:spPr bwMode="auto">
          <a:xfrm>
            <a:off x="-1" y="648072"/>
            <a:ext cx="9151259" cy="5373216"/>
          </a:xfrm>
          <a:prstGeom prst="rect">
            <a:avLst/>
          </a:prstGeom>
          <a:noFill/>
          <a:ln w="9525">
            <a:noFill/>
            <a:miter lim="800000"/>
            <a:headEnd/>
            <a:tailEnd/>
          </a:ln>
        </p:spPr>
      </p:pic>
      <p:sp>
        <p:nvSpPr>
          <p:cNvPr id="3" name="2 CuadroTexto"/>
          <p:cNvSpPr txBox="1"/>
          <p:nvPr/>
        </p:nvSpPr>
        <p:spPr>
          <a:xfrm>
            <a:off x="1479923" y="44624"/>
            <a:ext cx="6476453" cy="523220"/>
          </a:xfrm>
          <a:prstGeom prst="rect">
            <a:avLst/>
          </a:prstGeom>
          <a:noFill/>
        </p:spPr>
        <p:txBody>
          <a:bodyPr wrap="none" rtlCol="0">
            <a:spAutoFit/>
          </a:bodyPr>
          <a:lstStyle/>
          <a:p>
            <a:r>
              <a:rPr lang="es-ES" dirty="0" smtClean="0"/>
              <a:t>Schedule: </a:t>
            </a:r>
            <a:r>
              <a:rPr lang="es-ES" dirty="0" err="1" smtClean="0"/>
              <a:t>to</a:t>
            </a:r>
            <a:r>
              <a:rPr lang="es-ES" dirty="0" smtClean="0"/>
              <a:t> </a:t>
            </a:r>
            <a:r>
              <a:rPr lang="es-ES" dirty="0" err="1" smtClean="0"/>
              <a:t>be</a:t>
            </a:r>
            <a:r>
              <a:rPr lang="es-ES" dirty="0" smtClean="0"/>
              <a:t> </a:t>
            </a:r>
            <a:r>
              <a:rPr lang="es-ES" dirty="0" err="1" smtClean="0"/>
              <a:t>discussed</a:t>
            </a:r>
            <a:r>
              <a:rPr lang="es-ES" dirty="0" smtClean="0"/>
              <a:t> </a:t>
            </a:r>
            <a:r>
              <a:rPr lang="es-ES" dirty="0" err="1" smtClean="0"/>
              <a:t>tomorrow</a:t>
            </a: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188640"/>
            <a:ext cx="8784976" cy="6186309"/>
          </a:xfrm>
          <a:prstGeom prst="rect">
            <a:avLst/>
          </a:prstGeom>
        </p:spPr>
        <p:txBody>
          <a:bodyPr wrap="square">
            <a:spAutoFit/>
          </a:bodyPr>
          <a:lstStyle/>
          <a:p>
            <a:r>
              <a:rPr lang="en-US" sz="2200" dirty="0" smtClean="0"/>
              <a:t>This work package includes the administrative tasks to </a:t>
            </a:r>
            <a:r>
              <a:rPr lang="en-US" sz="2200" dirty="0" smtClean="0"/>
              <a:t>fulfill </a:t>
            </a:r>
            <a:r>
              <a:rPr lang="en-US" sz="2200" dirty="0" smtClean="0"/>
              <a:t>the EC requirements and rules </a:t>
            </a:r>
            <a:r>
              <a:rPr lang="en-US" sz="2200" dirty="0" smtClean="0"/>
              <a:t>as well </a:t>
            </a:r>
            <a:r>
              <a:rPr lang="en-US" sz="2200" dirty="0" smtClean="0"/>
              <a:t>as the global administrative and coordination tasks inside the consortium, including </a:t>
            </a:r>
            <a:r>
              <a:rPr lang="en-US" sz="2200" dirty="0" smtClean="0"/>
              <a:t>financial management</a:t>
            </a:r>
            <a:r>
              <a:rPr lang="en-US" sz="2200" dirty="0" smtClean="0"/>
              <a:t>, intellectual property management and project documentation. It also includes </a:t>
            </a:r>
            <a:r>
              <a:rPr lang="en-US" sz="2200" dirty="0" smtClean="0"/>
              <a:t>the coordination </a:t>
            </a:r>
            <a:r>
              <a:rPr lang="en-US" sz="2200" dirty="0" smtClean="0"/>
              <a:t>with institutions and bodies relevant for the development of the Gaia archive </a:t>
            </a:r>
            <a:r>
              <a:rPr lang="en-US" sz="2200" dirty="0" smtClean="0"/>
              <a:t>like ESA</a:t>
            </a:r>
            <a:r>
              <a:rPr lang="en-US" sz="2200" dirty="0" smtClean="0"/>
              <a:t>, DPAC and GREAT, as well as the representation of GENIUS in meetings or </a:t>
            </a:r>
            <a:r>
              <a:rPr lang="en-US" sz="2200" dirty="0" smtClean="0"/>
              <a:t>committees related </a:t>
            </a:r>
            <a:r>
              <a:rPr lang="en-US" sz="2200" dirty="0" smtClean="0"/>
              <a:t>to this coordination. </a:t>
            </a:r>
            <a:endParaRPr lang="en-US" sz="2200" dirty="0" smtClean="0"/>
          </a:p>
          <a:p>
            <a:endParaRPr lang="en-US" sz="2200" dirty="0" smtClean="0"/>
          </a:p>
          <a:p>
            <a:r>
              <a:rPr lang="en-US" sz="2200" dirty="0" smtClean="0"/>
              <a:t>These </a:t>
            </a:r>
            <a:r>
              <a:rPr lang="en-US" sz="2200" dirty="0" smtClean="0"/>
              <a:t>tasks will be carried out by</a:t>
            </a:r>
            <a:r>
              <a:rPr lang="en-US" sz="2200" dirty="0" smtClean="0"/>
              <a:t>:</a:t>
            </a:r>
          </a:p>
          <a:p>
            <a:endParaRPr lang="en-US" sz="2200" dirty="0" smtClean="0"/>
          </a:p>
          <a:p>
            <a:pPr marL="174625" indent="-174625"/>
            <a:r>
              <a:rPr lang="en-US" sz="2200" dirty="0" smtClean="0"/>
              <a:t>• The GENIUS coordinator, assisted by a hired project manager (to be devoted part time </a:t>
            </a:r>
            <a:r>
              <a:rPr lang="en-US" sz="2200" dirty="0" smtClean="0"/>
              <a:t>to the </a:t>
            </a:r>
            <a:r>
              <a:rPr lang="en-US" sz="2200" dirty="0" smtClean="0"/>
              <a:t>GENIUS tasks</a:t>
            </a:r>
            <a:r>
              <a:rPr lang="en-US" sz="2200" dirty="0" smtClean="0"/>
              <a:t>)</a:t>
            </a:r>
            <a:endParaRPr lang="en-US" sz="2200" dirty="0" smtClean="0"/>
          </a:p>
          <a:p>
            <a:pPr marL="174625" indent="-174625"/>
            <a:r>
              <a:rPr lang="en-US" sz="2200" dirty="0" smtClean="0"/>
              <a:t>• The coordinators of the four main partners through the GENIUS executive </a:t>
            </a:r>
            <a:r>
              <a:rPr lang="en-US" sz="2200" dirty="0" smtClean="0"/>
              <a:t>board. In </a:t>
            </a:r>
            <a:r>
              <a:rPr lang="en-US" sz="2200" dirty="0" smtClean="0"/>
              <a:t>addition the coordinator of the UCAM (</a:t>
            </a:r>
            <a:r>
              <a:rPr lang="en-US" sz="2200" dirty="0" err="1" smtClean="0"/>
              <a:t>IoA</a:t>
            </a:r>
            <a:r>
              <a:rPr lang="en-US" sz="2200" dirty="0" smtClean="0"/>
              <a:t>) node will provide </a:t>
            </a:r>
            <a:r>
              <a:rPr lang="en-US" sz="2200" dirty="0" smtClean="0"/>
              <a:t>the interface </a:t>
            </a:r>
            <a:r>
              <a:rPr lang="en-US" sz="2200" dirty="0" smtClean="0"/>
              <a:t>to the wider GREAT community.</a:t>
            </a:r>
            <a:endParaRPr lang="es-ES" sz="2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Oval 73"/>
          <p:cNvSpPr>
            <a:spLocks noChangeArrowheads="1"/>
          </p:cNvSpPr>
          <p:nvPr/>
        </p:nvSpPr>
        <p:spPr bwMode="auto">
          <a:xfrm>
            <a:off x="3276600" y="188640"/>
            <a:ext cx="5867400" cy="5943600"/>
          </a:xfrm>
          <a:prstGeom prst="ellipse">
            <a:avLst/>
          </a:prstGeom>
          <a:solidFill>
            <a:srgbClr val="336600">
              <a:alpha val="10980"/>
            </a:srgbClr>
          </a:solidFill>
          <a:ln w="9525">
            <a:solidFill>
              <a:srgbClr val="336600"/>
            </a:solidFill>
            <a:round/>
            <a:headEnd/>
            <a:tailEnd/>
          </a:ln>
        </p:spPr>
        <p:txBody>
          <a:bodyPr wrap="none" anchor="ctr"/>
          <a:lstStyle/>
          <a:p>
            <a:pPr algn="ctr"/>
            <a:endParaRPr lang="es-ES"/>
          </a:p>
        </p:txBody>
      </p:sp>
      <p:sp>
        <p:nvSpPr>
          <p:cNvPr id="2051" name="Oval 54"/>
          <p:cNvSpPr>
            <a:spLocks noChangeArrowheads="1"/>
          </p:cNvSpPr>
          <p:nvPr/>
        </p:nvSpPr>
        <p:spPr bwMode="auto">
          <a:xfrm>
            <a:off x="4800600" y="1865040"/>
            <a:ext cx="2819400" cy="2695575"/>
          </a:xfrm>
          <a:prstGeom prst="ellipse">
            <a:avLst/>
          </a:prstGeom>
          <a:solidFill>
            <a:srgbClr val="336699">
              <a:alpha val="12157"/>
            </a:srgbClr>
          </a:solidFill>
          <a:ln w="19050">
            <a:solidFill>
              <a:srgbClr val="336699"/>
            </a:solidFill>
            <a:round/>
            <a:headEnd/>
            <a:tailEnd/>
          </a:ln>
        </p:spPr>
        <p:txBody>
          <a:bodyPr wrap="none" anchor="ctr"/>
          <a:lstStyle/>
          <a:p>
            <a:endParaRPr lang="es-ES"/>
          </a:p>
        </p:txBody>
      </p:sp>
      <p:grpSp>
        <p:nvGrpSpPr>
          <p:cNvPr id="2" name="Group 69"/>
          <p:cNvGrpSpPr>
            <a:grpSpLocks/>
          </p:cNvGrpSpPr>
          <p:nvPr/>
        </p:nvGrpSpPr>
        <p:grpSpPr bwMode="auto">
          <a:xfrm>
            <a:off x="5829300" y="2017440"/>
            <a:ext cx="762000" cy="762000"/>
            <a:chOff x="2568" y="1296"/>
            <a:chExt cx="480" cy="480"/>
          </a:xfrm>
        </p:grpSpPr>
        <p:sp>
          <p:nvSpPr>
            <p:cNvPr id="2109" name="Oval 4"/>
            <p:cNvSpPr>
              <a:spLocks noChangeArrowheads="1"/>
            </p:cNvSpPr>
            <p:nvPr/>
          </p:nvSpPr>
          <p:spPr bwMode="auto">
            <a:xfrm>
              <a:off x="2568" y="1296"/>
              <a:ext cx="480" cy="480"/>
            </a:xfrm>
            <a:prstGeom prst="ellipse">
              <a:avLst/>
            </a:prstGeom>
            <a:solidFill>
              <a:schemeClr val="bg1"/>
            </a:solidFill>
            <a:ln w="19050">
              <a:solidFill>
                <a:srgbClr val="336699"/>
              </a:solidFill>
              <a:round/>
              <a:headEnd/>
              <a:tailEnd/>
            </a:ln>
          </p:spPr>
          <p:txBody>
            <a:bodyPr wrap="none" anchor="ctr"/>
            <a:lstStyle/>
            <a:p>
              <a:endParaRPr lang="es-ES" sz="1800"/>
            </a:p>
          </p:txBody>
        </p:sp>
        <p:sp>
          <p:nvSpPr>
            <p:cNvPr id="2110" name="Text Box 5"/>
            <p:cNvSpPr txBox="1">
              <a:spLocks noChangeArrowheads="1"/>
            </p:cNvSpPr>
            <p:nvPr/>
          </p:nvSpPr>
          <p:spPr bwMode="auto">
            <a:xfrm>
              <a:off x="2650" y="1420"/>
              <a:ext cx="326" cy="233"/>
            </a:xfrm>
            <a:prstGeom prst="rect">
              <a:avLst/>
            </a:prstGeom>
            <a:noFill/>
            <a:ln w="9525">
              <a:noFill/>
              <a:miter lim="800000"/>
              <a:headEnd/>
              <a:tailEnd/>
            </a:ln>
          </p:spPr>
          <p:txBody>
            <a:bodyPr wrap="none">
              <a:spAutoFit/>
            </a:bodyPr>
            <a:lstStyle/>
            <a:p>
              <a:r>
                <a:rPr lang="es-ES" sz="1800">
                  <a:solidFill>
                    <a:srgbClr val="336699"/>
                  </a:solidFill>
                </a:rPr>
                <a:t>UB</a:t>
              </a:r>
              <a:endParaRPr lang="ca-ES" sz="1800">
                <a:solidFill>
                  <a:srgbClr val="336699"/>
                </a:solidFill>
              </a:endParaRPr>
            </a:p>
          </p:txBody>
        </p:sp>
      </p:grpSp>
      <p:grpSp>
        <p:nvGrpSpPr>
          <p:cNvPr id="3" name="Group 68"/>
          <p:cNvGrpSpPr>
            <a:grpSpLocks/>
          </p:cNvGrpSpPr>
          <p:nvPr/>
        </p:nvGrpSpPr>
        <p:grpSpPr bwMode="auto">
          <a:xfrm>
            <a:off x="4953000" y="2817540"/>
            <a:ext cx="838200" cy="762000"/>
            <a:chOff x="2016" y="1800"/>
            <a:chExt cx="528" cy="480"/>
          </a:xfrm>
        </p:grpSpPr>
        <p:sp>
          <p:nvSpPr>
            <p:cNvPr id="2107" name="Oval 9"/>
            <p:cNvSpPr>
              <a:spLocks noChangeArrowheads="1"/>
            </p:cNvSpPr>
            <p:nvPr/>
          </p:nvSpPr>
          <p:spPr bwMode="auto">
            <a:xfrm>
              <a:off x="2038" y="1800"/>
              <a:ext cx="480" cy="480"/>
            </a:xfrm>
            <a:prstGeom prst="ellipse">
              <a:avLst/>
            </a:prstGeom>
            <a:solidFill>
              <a:schemeClr val="bg1"/>
            </a:solidFill>
            <a:ln w="19050">
              <a:solidFill>
                <a:srgbClr val="336699"/>
              </a:solidFill>
              <a:round/>
              <a:headEnd/>
              <a:tailEnd/>
            </a:ln>
          </p:spPr>
          <p:txBody>
            <a:bodyPr wrap="none" anchor="ctr"/>
            <a:lstStyle/>
            <a:p>
              <a:endParaRPr lang="es-ES" sz="1800"/>
            </a:p>
          </p:txBody>
        </p:sp>
        <p:sp>
          <p:nvSpPr>
            <p:cNvPr id="2108" name="Text Box 10"/>
            <p:cNvSpPr txBox="1">
              <a:spLocks noChangeArrowheads="1"/>
            </p:cNvSpPr>
            <p:nvPr/>
          </p:nvSpPr>
          <p:spPr bwMode="auto">
            <a:xfrm>
              <a:off x="2016" y="1924"/>
              <a:ext cx="528" cy="233"/>
            </a:xfrm>
            <a:prstGeom prst="rect">
              <a:avLst/>
            </a:prstGeom>
            <a:noFill/>
            <a:ln w="9525">
              <a:noFill/>
              <a:miter lim="800000"/>
              <a:headEnd/>
              <a:tailEnd/>
            </a:ln>
          </p:spPr>
          <p:txBody>
            <a:bodyPr wrap="none">
              <a:spAutoFit/>
            </a:bodyPr>
            <a:lstStyle/>
            <a:p>
              <a:r>
                <a:rPr lang="es-ES" sz="1800">
                  <a:solidFill>
                    <a:srgbClr val="336699"/>
                  </a:solidFill>
                </a:rPr>
                <a:t>CNRS</a:t>
              </a:r>
              <a:endParaRPr lang="ca-ES" sz="1800">
                <a:solidFill>
                  <a:srgbClr val="336699"/>
                </a:solidFill>
              </a:endParaRPr>
            </a:p>
          </p:txBody>
        </p:sp>
      </p:grpSp>
      <p:grpSp>
        <p:nvGrpSpPr>
          <p:cNvPr id="4" name="Group 71"/>
          <p:cNvGrpSpPr>
            <a:grpSpLocks/>
          </p:cNvGrpSpPr>
          <p:nvPr/>
        </p:nvGrpSpPr>
        <p:grpSpPr bwMode="auto">
          <a:xfrm>
            <a:off x="5829300" y="3617640"/>
            <a:ext cx="762000" cy="762000"/>
            <a:chOff x="2568" y="2304"/>
            <a:chExt cx="480" cy="480"/>
          </a:xfrm>
        </p:grpSpPr>
        <p:sp>
          <p:nvSpPr>
            <p:cNvPr id="2105" name="Oval 11"/>
            <p:cNvSpPr>
              <a:spLocks noChangeArrowheads="1"/>
            </p:cNvSpPr>
            <p:nvPr/>
          </p:nvSpPr>
          <p:spPr bwMode="auto">
            <a:xfrm>
              <a:off x="2568" y="2304"/>
              <a:ext cx="480" cy="480"/>
            </a:xfrm>
            <a:prstGeom prst="ellipse">
              <a:avLst/>
            </a:prstGeom>
            <a:solidFill>
              <a:schemeClr val="bg1"/>
            </a:solidFill>
            <a:ln w="19050">
              <a:solidFill>
                <a:srgbClr val="336699"/>
              </a:solidFill>
              <a:round/>
              <a:headEnd/>
              <a:tailEnd/>
            </a:ln>
          </p:spPr>
          <p:txBody>
            <a:bodyPr wrap="none" anchor="ctr"/>
            <a:lstStyle/>
            <a:p>
              <a:endParaRPr lang="es-ES" sz="1800"/>
            </a:p>
          </p:txBody>
        </p:sp>
        <p:sp>
          <p:nvSpPr>
            <p:cNvPr id="2106" name="Text Box 12"/>
            <p:cNvSpPr txBox="1">
              <a:spLocks noChangeArrowheads="1"/>
            </p:cNvSpPr>
            <p:nvPr/>
          </p:nvSpPr>
          <p:spPr bwMode="auto">
            <a:xfrm>
              <a:off x="2658" y="2428"/>
              <a:ext cx="310" cy="233"/>
            </a:xfrm>
            <a:prstGeom prst="rect">
              <a:avLst/>
            </a:prstGeom>
            <a:noFill/>
            <a:ln w="9525">
              <a:noFill/>
              <a:miter lim="800000"/>
              <a:headEnd/>
              <a:tailEnd/>
            </a:ln>
          </p:spPr>
          <p:txBody>
            <a:bodyPr wrap="none">
              <a:spAutoFit/>
            </a:bodyPr>
            <a:lstStyle/>
            <a:p>
              <a:r>
                <a:rPr lang="es-ES" sz="1800">
                  <a:solidFill>
                    <a:srgbClr val="336699"/>
                  </a:solidFill>
                </a:rPr>
                <a:t>UL</a:t>
              </a:r>
              <a:endParaRPr lang="ca-ES" sz="1800">
                <a:solidFill>
                  <a:srgbClr val="336699"/>
                </a:solidFill>
              </a:endParaRPr>
            </a:p>
          </p:txBody>
        </p:sp>
      </p:grpSp>
      <p:grpSp>
        <p:nvGrpSpPr>
          <p:cNvPr id="5" name="Group 70"/>
          <p:cNvGrpSpPr>
            <a:grpSpLocks/>
          </p:cNvGrpSpPr>
          <p:nvPr/>
        </p:nvGrpSpPr>
        <p:grpSpPr bwMode="auto">
          <a:xfrm>
            <a:off x="6705600" y="2817540"/>
            <a:ext cx="762000" cy="762000"/>
            <a:chOff x="3120" y="1800"/>
            <a:chExt cx="480" cy="480"/>
          </a:xfrm>
        </p:grpSpPr>
        <p:sp>
          <p:nvSpPr>
            <p:cNvPr id="2103" name="Oval 14"/>
            <p:cNvSpPr>
              <a:spLocks noChangeArrowheads="1"/>
            </p:cNvSpPr>
            <p:nvPr/>
          </p:nvSpPr>
          <p:spPr bwMode="auto">
            <a:xfrm>
              <a:off x="3120" y="1800"/>
              <a:ext cx="480" cy="480"/>
            </a:xfrm>
            <a:prstGeom prst="ellipse">
              <a:avLst/>
            </a:prstGeom>
            <a:solidFill>
              <a:schemeClr val="bg1"/>
            </a:solidFill>
            <a:ln w="19050">
              <a:solidFill>
                <a:srgbClr val="336699"/>
              </a:solidFill>
              <a:round/>
              <a:headEnd/>
              <a:tailEnd/>
            </a:ln>
          </p:spPr>
          <p:txBody>
            <a:bodyPr wrap="none" anchor="ctr"/>
            <a:lstStyle/>
            <a:p>
              <a:endParaRPr lang="es-ES" sz="1800"/>
            </a:p>
          </p:txBody>
        </p:sp>
        <p:sp>
          <p:nvSpPr>
            <p:cNvPr id="2104" name="Text Box 15"/>
            <p:cNvSpPr txBox="1">
              <a:spLocks noChangeArrowheads="1"/>
            </p:cNvSpPr>
            <p:nvPr/>
          </p:nvSpPr>
          <p:spPr bwMode="auto">
            <a:xfrm>
              <a:off x="3150" y="1924"/>
              <a:ext cx="423" cy="233"/>
            </a:xfrm>
            <a:prstGeom prst="rect">
              <a:avLst/>
            </a:prstGeom>
            <a:noFill/>
            <a:ln w="9525">
              <a:noFill/>
              <a:miter lim="800000"/>
              <a:headEnd/>
              <a:tailEnd/>
            </a:ln>
          </p:spPr>
          <p:txBody>
            <a:bodyPr wrap="none">
              <a:spAutoFit/>
            </a:bodyPr>
            <a:lstStyle/>
            <a:p>
              <a:r>
                <a:rPr lang="es-ES" sz="1800">
                  <a:solidFill>
                    <a:srgbClr val="336699"/>
                  </a:solidFill>
                </a:rPr>
                <a:t>UED</a:t>
              </a:r>
              <a:endParaRPr lang="ca-ES" sz="1800">
                <a:solidFill>
                  <a:srgbClr val="336699"/>
                </a:solidFill>
              </a:endParaRPr>
            </a:p>
          </p:txBody>
        </p:sp>
      </p:grpSp>
      <p:cxnSp>
        <p:nvCxnSpPr>
          <p:cNvPr id="2056" name="AutoShape 20"/>
          <p:cNvCxnSpPr>
            <a:cxnSpLocks noChangeShapeType="1"/>
            <a:stCxn id="2109" idx="3"/>
            <a:endCxn id="2107" idx="7"/>
          </p:cNvCxnSpPr>
          <p:nvPr/>
        </p:nvCxnSpPr>
        <p:spPr bwMode="auto">
          <a:xfrm flipH="1">
            <a:off x="5638800" y="2677840"/>
            <a:ext cx="301625" cy="241300"/>
          </a:xfrm>
          <a:prstGeom prst="straightConnector1">
            <a:avLst/>
          </a:prstGeom>
          <a:noFill/>
          <a:ln w="19050">
            <a:solidFill>
              <a:srgbClr val="336699"/>
            </a:solidFill>
            <a:round/>
            <a:headEnd/>
            <a:tailEnd/>
          </a:ln>
        </p:spPr>
      </p:cxnSp>
      <p:cxnSp>
        <p:nvCxnSpPr>
          <p:cNvPr id="2057" name="AutoShape 21"/>
          <p:cNvCxnSpPr>
            <a:cxnSpLocks noChangeShapeType="1"/>
            <a:stCxn id="2105" idx="1"/>
            <a:endCxn id="2107" idx="5"/>
          </p:cNvCxnSpPr>
          <p:nvPr/>
        </p:nvCxnSpPr>
        <p:spPr bwMode="auto">
          <a:xfrm flipH="1" flipV="1">
            <a:off x="5638800" y="3477940"/>
            <a:ext cx="301625" cy="241300"/>
          </a:xfrm>
          <a:prstGeom prst="straightConnector1">
            <a:avLst/>
          </a:prstGeom>
          <a:noFill/>
          <a:ln w="19050">
            <a:solidFill>
              <a:srgbClr val="336699"/>
            </a:solidFill>
            <a:round/>
            <a:headEnd/>
            <a:tailEnd/>
          </a:ln>
        </p:spPr>
      </p:cxnSp>
      <p:cxnSp>
        <p:nvCxnSpPr>
          <p:cNvPr id="2058" name="AutoShape 22"/>
          <p:cNvCxnSpPr>
            <a:cxnSpLocks noChangeShapeType="1"/>
            <a:stCxn id="2103" idx="3"/>
            <a:endCxn id="2105" idx="7"/>
          </p:cNvCxnSpPr>
          <p:nvPr/>
        </p:nvCxnSpPr>
        <p:spPr bwMode="auto">
          <a:xfrm flipH="1">
            <a:off x="6480175" y="3477940"/>
            <a:ext cx="336550" cy="241300"/>
          </a:xfrm>
          <a:prstGeom prst="straightConnector1">
            <a:avLst/>
          </a:prstGeom>
          <a:noFill/>
          <a:ln w="19050">
            <a:solidFill>
              <a:srgbClr val="336699"/>
            </a:solidFill>
            <a:round/>
            <a:headEnd/>
            <a:tailEnd/>
          </a:ln>
        </p:spPr>
      </p:cxnSp>
      <p:cxnSp>
        <p:nvCxnSpPr>
          <p:cNvPr id="2059" name="AutoShape 23"/>
          <p:cNvCxnSpPr>
            <a:cxnSpLocks noChangeShapeType="1"/>
            <a:stCxn id="2109" idx="5"/>
            <a:endCxn id="2103" idx="1"/>
          </p:cNvCxnSpPr>
          <p:nvPr/>
        </p:nvCxnSpPr>
        <p:spPr bwMode="auto">
          <a:xfrm>
            <a:off x="6480175" y="2677840"/>
            <a:ext cx="336550" cy="241300"/>
          </a:xfrm>
          <a:prstGeom prst="straightConnector1">
            <a:avLst/>
          </a:prstGeom>
          <a:noFill/>
          <a:ln w="19050">
            <a:solidFill>
              <a:srgbClr val="336699"/>
            </a:solidFill>
            <a:round/>
            <a:headEnd/>
            <a:tailEnd/>
          </a:ln>
        </p:spPr>
      </p:cxnSp>
      <p:sp>
        <p:nvSpPr>
          <p:cNvPr id="2060" name="Text Box 24"/>
          <p:cNvSpPr txBox="1">
            <a:spLocks noChangeArrowheads="1"/>
          </p:cNvSpPr>
          <p:nvPr/>
        </p:nvSpPr>
        <p:spPr bwMode="auto">
          <a:xfrm>
            <a:off x="5667375" y="2954065"/>
            <a:ext cx="1109663" cy="428625"/>
          </a:xfrm>
          <a:prstGeom prst="rect">
            <a:avLst/>
          </a:prstGeom>
          <a:noFill/>
          <a:ln w="9525">
            <a:noFill/>
            <a:miter lim="800000"/>
            <a:headEnd/>
            <a:tailEnd/>
          </a:ln>
        </p:spPr>
        <p:txBody>
          <a:bodyPr wrap="none">
            <a:spAutoFit/>
          </a:bodyPr>
          <a:lstStyle/>
          <a:p>
            <a:pPr algn="ctr"/>
            <a:r>
              <a:rPr lang="es-ES" sz="1100" b="1">
                <a:solidFill>
                  <a:srgbClr val="336699"/>
                </a:solidFill>
                <a:latin typeface="Courier New" pitchFamily="49" charset="0"/>
              </a:rPr>
              <a:t>Core</a:t>
            </a:r>
          </a:p>
          <a:p>
            <a:pPr algn="ctr"/>
            <a:r>
              <a:rPr lang="es-ES" sz="1100" b="1">
                <a:solidFill>
                  <a:srgbClr val="336699"/>
                </a:solidFill>
                <a:latin typeface="Courier New" pitchFamily="49" charset="0"/>
              </a:rPr>
              <a:t>development</a:t>
            </a:r>
            <a:endParaRPr lang="ca-ES" sz="1100" b="1">
              <a:solidFill>
                <a:srgbClr val="336699"/>
              </a:solidFill>
              <a:latin typeface="Courier New" pitchFamily="49" charset="0"/>
            </a:endParaRPr>
          </a:p>
        </p:txBody>
      </p:sp>
      <p:grpSp>
        <p:nvGrpSpPr>
          <p:cNvPr id="6" name="Group 83"/>
          <p:cNvGrpSpPr>
            <a:grpSpLocks/>
          </p:cNvGrpSpPr>
          <p:nvPr/>
        </p:nvGrpSpPr>
        <p:grpSpPr bwMode="auto">
          <a:xfrm>
            <a:off x="4800600" y="3846240"/>
            <a:ext cx="914400" cy="609600"/>
            <a:chOff x="1920" y="2448"/>
            <a:chExt cx="576" cy="384"/>
          </a:xfrm>
        </p:grpSpPr>
        <p:sp>
          <p:nvSpPr>
            <p:cNvPr id="2101" name="Rectangle 82"/>
            <p:cNvSpPr>
              <a:spLocks noChangeArrowheads="1"/>
            </p:cNvSpPr>
            <p:nvPr/>
          </p:nvSpPr>
          <p:spPr bwMode="auto">
            <a:xfrm>
              <a:off x="1920" y="2448"/>
              <a:ext cx="576" cy="384"/>
            </a:xfrm>
            <a:prstGeom prst="rect">
              <a:avLst/>
            </a:prstGeom>
            <a:solidFill>
              <a:schemeClr val="bg1"/>
            </a:solidFill>
            <a:ln w="9525">
              <a:solidFill>
                <a:schemeClr val="tx1"/>
              </a:solidFill>
              <a:miter lim="800000"/>
              <a:headEnd/>
              <a:tailEnd/>
            </a:ln>
          </p:spPr>
          <p:txBody>
            <a:bodyPr wrap="none" anchor="ctr"/>
            <a:lstStyle/>
            <a:p>
              <a:endParaRPr lang="es-ES"/>
            </a:p>
          </p:txBody>
        </p:sp>
        <p:sp>
          <p:nvSpPr>
            <p:cNvPr id="2102" name="Text Box 27"/>
            <p:cNvSpPr txBox="1">
              <a:spLocks noChangeArrowheads="1"/>
            </p:cNvSpPr>
            <p:nvPr/>
          </p:nvSpPr>
          <p:spPr bwMode="auto">
            <a:xfrm>
              <a:off x="1957" y="2544"/>
              <a:ext cx="503" cy="192"/>
            </a:xfrm>
            <a:prstGeom prst="rect">
              <a:avLst/>
            </a:prstGeom>
            <a:noFill/>
            <a:ln w="9525">
              <a:noFill/>
              <a:miter lim="800000"/>
              <a:headEnd/>
              <a:tailEnd/>
            </a:ln>
          </p:spPr>
          <p:txBody>
            <a:bodyPr wrap="none">
              <a:spAutoFit/>
            </a:bodyPr>
            <a:lstStyle/>
            <a:p>
              <a:r>
                <a:rPr lang="es-ES" sz="1400">
                  <a:solidFill>
                    <a:srgbClr val="A50021"/>
                  </a:solidFill>
                </a:rPr>
                <a:t>CESCA</a:t>
              </a:r>
              <a:endParaRPr lang="ca-ES" sz="1400">
                <a:solidFill>
                  <a:srgbClr val="A50021"/>
                </a:solidFill>
              </a:endParaRPr>
            </a:p>
          </p:txBody>
        </p:sp>
      </p:grpSp>
      <p:sp>
        <p:nvSpPr>
          <p:cNvPr id="2062" name="Text Box 30"/>
          <p:cNvSpPr txBox="1">
            <a:spLocks noChangeArrowheads="1"/>
          </p:cNvSpPr>
          <p:nvPr/>
        </p:nvSpPr>
        <p:spPr bwMode="auto">
          <a:xfrm>
            <a:off x="3886200" y="4455840"/>
            <a:ext cx="1208088" cy="461963"/>
          </a:xfrm>
          <a:prstGeom prst="rect">
            <a:avLst/>
          </a:prstGeom>
          <a:noFill/>
          <a:ln w="9525">
            <a:noFill/>
            <a:miter lim="800000"/>
            <a:headEnd/>
            <a:tailEnd/>
          </a:ln>
        </p:spPr>
        <p:txBody>
          <a:bodyPr wrap="none">
            <a:spAutoFit/>
          </a:bodyPr>
          <a:lstStyle/>
          <a:p>
            <a:pPr algn="ctr"/>
            <a:r>
              <a:rPr lang="es-ES" sz="1200" b="1" i="1">
                <a:solidFill>
                  <a:srgbClr val="A50021"/>
                </a:solidFill>
                <a:latin typeface="Courier New" pitchFamily="49" charset="0"/>
              </a:rPr>
              <a:t>Simulations</a:t>
            </a:r>
          </a:p>
          <a:p>
            <a:pPr algn="ctr"/>
            <a:r>
              <a:rPr lang="es-ES" sz="1200" b="1" i="1">
                <a:solidFill>
                  <a:srgbClr val="A50021"/>
                </a:solidFill>
                <a:latin typeface="Courier New" pitchFamily="49" charset="0"/>
              </a:rPr>
              <a:t>&amp; portal</a:t>
            </a:r>
            <a:endParaRPr lang="ca-ES" sz="1200" b="1" i="1">
              <a:solidFill>
                <a:srgbClr val="A50021"/>
              </a:solidFill>
              <a:latin typeface="Courier New" pitchFamily="49" charset="0"/>
            </a:endParaRPr>
          </a:p>
        </p:txBody>
      </p:sp>
      <p:grpSp>
        <p:nvGrpSpPr>
          <p:cNvPr id="7" name="Group 76"/>
          <p:cNvGrpSpPr>
            <a:grpSpLocks/>
          </p:cNvGrpSpPr>
          <p:nvPr/>
        </p:nvGrpSpPr>
        <p:grpSpPr bwMode="auto">
          <a:xfrm>
            <a:off x="5791200" y="569640"/>
            <a:ext cx="762000" cy="762000"/>
            <a:chOff x="2832" y="432"/>
            <a:chExt cx="480" cy="480"/>
          </a:xfrm>
        </p:grpSpPr>
        <p:sp>
          <p:nvSpPr>
            <p:cNvPr id="2099" name="Oval 31"/>
            <p:cNvSpPr>
              <a:spLocks noChangeArrowheads="1"/>
            </p:cNvSpPr>
            <p:nvPr/>
          </p:nvSpPr>
          <p:spPr bwMode="auto">
            <a:xfrm>
              <a:off x="2832" y="432"/>
              <a:ext cx="480" cy="480"/>
            </a:xfrm>
            <a:prstGeom prst="ellipse">
              <a:avLst/>
            </a:prstGeom>
            <a:solidFill>
              <a:schemeClr val="bg1"/>
            </a:solidFill>
            <a:ln w="9525">
              <a:solidFill>
                <a:srgbClr val="336600"/>
              </a:solidFill>
              <a:round/>
              <a:headEnd/>
              <a:tailEnd/>
            </a:ln>
          </p:spPr>
          <p:txBody>
            <a:bodyPr wrap="none" anchor="ctr"/>
            <a:lstStyle/>
            <a:p>
              <a:endParaRPr lang="es-ES"/>
            </a:p>
          </p:txBody>
        </p:sp>
        <p:sp>
          <p:nvSpPr>
            <p:cNvPr id="2100" name="Text Box 32"/>
            <p:cNvSpPr txBox="1">
              <a:spLocks noChangeArrowheads="1"/>
            </p:cNvSpPr>
            <p:nvPr/>
          </p:nvSpPr>
          <p:spPr bwMode="auto">
            <a:xfrm>
              <a:off x="2904" y="576"/>
              <a:ext cx="353" cy="192"/>
            </a:xfrm>
            <a:prstGeom prst="rect">
              <a:avLst/>
            </a:prstGeom>
            <a:noFill/>
            <a:ln w="9525">
              <a:noFill/>
              <a:miter lim="800000"/>
              <a:headEnd/>
              <a:tailEnd/>
            </a:ln>
          </p:spPr>
          <p:txBody>
            <a:bodyPr wrap="none">
              <a:spAutoFit/>
            </a:bodyPr>
            <a:lstStyle/>
            <a:p>
              <a:r>
                <a:rPr lang="es-ES" sz="1400">
                  <a:solidFill>
                    <a:srgbClr val="336600"/>
                  </a:solidFill>
                </a:rPr>
                <a:t>UBR</a:t>
              </a:r>
              <a:endParaRPr lang="ca-ES" sz="1400">
                <a:solidFill>
                  <a:srgbClr val="336600"/>
                </a:solidFill>
              </a:endParaRPr>
            </a:p>
          </p:txBody>
        </p:sp>
      </p:grpSp>
      <p:grpSp>
        <p:nvGrpSpPr>
          <p:cNvPr id="8" name="Group 79"/>
          <p:cNvGrpSpPr>
            <a:grpSpLocks/>
          </p:cNvGrpSpPr>
          <p:nvPr/>
        </p:nvGrpSpPr>
        <p:grpSpPr bwMode="auto">
          <a:xfrm>
            <a:off x="3657600" y="2169840"/>
            <a:ext cx="762000" cy="762000"/>
            <a:chOff x="1200" y="1392"/>
            <a:chExt cx="480" cy="480"/>
          </a:xfrm>
        </p:grpSpPr>
        <p:sp>
          <p:nvSpPr>
            <p:cNvPr id="2097" name="Oval 34"/>
            <p:cNvSpPr>
              <a:spLocks noChangeArrowheads="1"/>
            </p:cNvSpPr>
            <p:nvPr/>
          </p:nvSpPr>
          <p:spPr bwMode="auto">
            <a:xfrm>
              <a:off x="1200" y="1392"/>
              <a:ext cx="480" cy="480"/>
            </a:xfrm>
            <a:prstGeom prst="ellipse">
              <a:avLst/>
            </a:prstGeom>
            <a:solidFill>
              <a:schemeClr val="bg1"/>
            </a:solidFill>
            <a:ln w="9525">
              <a:solidFill>
                <a:srgbClr val="336600"/>
              </a:solidFill>
              <a:round/>
              <a:headEnd/>
              <a:tailEnd/>
            </a:ln>
          </p:spPr>
          <p:txBody>
            <a:bodyPr wrap="none" anchor="ctr"/>
            <a:lstStyle/>
            <a:p>
              <a:endParaRPr lang="es-ES"/>
            </a:p>
          </p:txBody>
        </p:sp>
        <p:sp>
          <p:nvSpPr>
            <p:cNvPr id="2098" name="Text Box 35"/>
            <p:cNvSpPr txBox="1">
              <a:spLocks noChangeArrowheads="1"/>
            </p:cNvSpPr>
            <p:nvPr/>
          </p:nvSpPr>
          <p:spPr bwMode="auto">
            <a:xfrm>
              <a:off x="1272" y="1536"/>
              <a:ext cx="334" cy="192"/>
            </a:xfrm>
            <a:prstGeom prst="rect">
              <a:avLst/>
            </a:prstGeom>
            <a:noFill/>
            <a:ln w="9525">
              <a:noFill/>
              <a:miter lim="800000"/>
              <a:headEnd/>
              <a:tailEnd/>
            </a:ln>
          </p:spPr>
          <p:txBody>
            <a:bodyPr wrap="none">
              <a:spAutoFit/>
            </a:bodyPr>
            <a:lstStyle/>
            <a:p>
              <a:r>
                <a:rPr lang="es-ES" sz="1400">
                  <a:solidFill>
                    <a:srgbClr val="336600"/>
                  </a:solidFill>
                </a:rPr>
                <a:t>ULB</a:t>
              </a:r>
              <a:endParaRPr lang="ca-ES" sz="1400">
                <a:solidFill>
                  <a:srgbClr val="336600"/>
                </a:solidFill>
              </a:endParaRPr>
            </a:p>
          </p:txBody>
        </p:sp>
      </p:grpSp>
      <p:grpSp>
        <p:nvGrpSpPr>
          <p:cNvPr id="9" name="Group 80"/>
          <p:cNvGrpSpPr>
            <a:grpSpLocks/>
          </p:cNvGrpSpPr>
          <p:nvPr/>
        </p:nvGrpSpPr>
        <p:grpSpPr bwMode="auto">
          <a:xfrm>
            <a:off x="3657600" y="3389040"/>
            <a:ext cx="762000" cy="762000"/>
            <a:chOff x="1200" y="2160"/>
            <a:chExt cx="480" cy="480"/>
          </a:xfrm>
        </p:grpSpPr>
        <p:sp>
          <p:nvSpPr>
            <p:cNvPr id="2095" name="Oval 36"/>
            <p:cNvSpPr>
              <a:spLocks noChangeArrowheads="1"/>
            </p:cNvSpPr>
            <p:nvPr/>
          </p:nvSpPr>
          <p:spPr bwMode="auto">
            <a:xfrm>
              <a:off x="1200" y="2160"/>
              <a:ext cx="480" cy="480"/>
            </a:xfrm>
            <a:prstGeom prst="ellipse">
              <a:avLst/>
            </a:prstGeom>
            <a:solidFill>
              <a:schemeClr val="bg1"/>
            </a:solidFill>
            <a:ln w="9525">
              <a:solidFill>
                <a:srgbClr val="336600"/>
              </a:solidFill>
              <a:round/>
              <a:headEnd/>
              <a:tailEnd/>
            </a:ln>
          </p:spPr>
          <p:txBody>
            <a:bodyPr wrap="none" anchor="ctr"/>
            <a:lstStyle/>
            <a:p>
              <a:endParaRPr lang="es-ES"/>
            </a:p>
          </p:txBody>
        </p:sp>
        <p:sp>
          <p:nvSpPr>
            <p:cNvPr id="2096" name="Text Box 37"/>
            <p:cNvSpPr txBox="1">
              <a:spLocks noChangeArrowheads="1"/>
            </p:cNvSpPr>
            <p:nvPr/>
          </p:nvSpPr>
          <p:spPr bwMode="auto">
            <a:xfrm>
              <a:off x="1298" y="2304"/>
              <a:ext cx="284" cy="192"/>
            </a:xfrm>
            <a:prstGeom prst="rect">
              <a:avLst/>
            </a:prstGeom>
            <a:noFill/>
            <a:ln w="9525">
              <a:noFill/>
              <a:miter lim="800000"/>
              <a:headEnd/>
              <a:tailEnd/>
            </a:ln>
          </p:spPr>
          <p:txBody>
            <a:bodyPr wrap="none">
              <a:spAutoFit/>
            </a:bodyPr>
            <a:lstStyle/>
            <a:p>
              <a:r>
                <a:rPr lang="es-ES" sz="1400">
                  <a:solidFill>
                    <a:srgbClr val="336600"/>
                  </a:solidFill>
                </a:rPr>
                <a:t>UG</a:t>
              </a:r>
              <a:endParaRPr lang="ca-ES" sz="1400">
                <a:solidFill>
                  <a:srgbClr val="336600"/>
                </a:solidFill>
              </a:endParaRPr>
            </a:p>
          </p:txBody>
        </p:sp>
      </p:grpSp>
      <p:grpSp>
        <p:nvGrpSpPr>
          <p:cNvPr id="10" name="Group 75"/>
          <p:cNvGrpSpPr>
            <a:grpSpLocks/>
          </p:cNvGrpSpPr>
          <p:nvPr/>
        </p:nvGrpSpPr>
        <p:grpSpPr bwMode="auto">
          <a:xfrm>
            <a:off x="7391400" y="1255440"/>
            <a:ext cx="762000" cy="762000"/>
            <a:chOff x="3648" y="864"/>
            <a:chExt cx="480" cy="480"/>
          </a:xfrm>
        </p:grpSpPr>
        <p:sp>
          <p:nvSpPr>
            <p:cNvPr id="2093" name="Oval 38"/>
            <p:cNvSpPr>
              <a:spLocks noChangeArrowheads="1"/>
            </p:cNvSpPr>
            <p:nvPr/>
          </p:nvSpPr>
          <p:spPr bwMode="auto">
            <a:xfrm>
              <a:off x="3648" y="864"/>
              <a:ext cx="480" cy="480"/>
            </a:xfrm>
            <a:prstGeom prst="ellipse">
              <a:avLst/>
            </a:prstGeom>
            <a:solidFill>
              <a:schemeClr val="bg1"/>
            </a:solidFill>
            <a:ln w="9525">
              <a:solidFill>
                <a:srgbClr val="336600"/>
              </a:solidFill>
              <a:round/>
              <a:headEnd/>
              <a:tailEnd/>
            </a:ln>
          </p:spPr>
          <p:txBody>
            <a:bodyPr wrap="none" anchor="ctr"/>
            <a:lstStyle/>
            <a:p>
              <a:endParaRPr lang="es-ES"/>
            </a:p>
          </p:txBody>
        </p:sp>
        <p:sp>
          <p:nvSpPr>
            <p:cNvPr id="2094" name="Text Box 39"/>
            <p:cNvSpPr txBox="1">
              <a:spLocks noChangeArrowheads="1"/>
            </p:cNvSpPr>
            <p:nvPr/>
          </p:nvSpPr>
          <p:spPr bwMode="auto">
            <a:xfrm>
              <a:off x="3720" y="1008"/>
              <a:ext cx="387" cy="194"/>
            </a:xfrm>
            <a:prstGeom prst="rect">
              <a:avLst/>
            </a:prstGeom>
            <a:noFill/>
            <a:ln w="9525">
              <a:noFill/>
              <a:miter lim="800000"/>
              <a:headEnd/>
              <a:tailEnd/>
            </a:ln>
          </p:spPr>
          <p:txBody>
            <a:bodyPr wrap="none">
              <a:spAutoFit/>
            </a:bodyPr>
            <a:lstStyle/>
            <a:p>
              <a:r>
                <a:rPr lang="es-ES" sz="1400">
                  <a:solidFill>
                    <a:srgbClr val="336600"/>
                  </a:solidFill>
                </a:rPr>
                <a:t>CSIC</a:t>
              </a:r>
              <a:endParaRPr lang="ca-ES" sz="1400">
                <a:solidFill>
                  <a:srgbClr val="336600"/>
                </a:solidFill>
              </a:endParaRPr>
            </a:p>
          </p:txBody>
        </p:sp>
      </p:grpSp>
      <p:grpSp>
        <p:nvGrpSpPr>
          <p:cNvPr id="11" name="57 Grupo"/>
          <p:cNvGrpSpPr>
            <a:grpSpLocks/>
          </p:cNvGrpSpPr>
          <p:nvPr/>
        </p:nvGrpSpPr>
        <p:grpSpPr bwMode="auto">
          <a:xfrm>
            <a:off x="4724400" y="798240"/>
            <a:ext cx="762000" cy="762000"/>
            <a:chOff x="3504280" y="990600"/>
            <a:chExt cx="762000" cy="762000"/>
          </a:xfrm>
        </p:grpSpPr>
        <p:sp>
          <p:nvSpPr>
            <p:cNvPr id="2091" name="Oval 42"/>
            <p:cNvSpPr>
              <a:spLocks noChangeArrowheads="1"/>
            </p:cNvSpPr>
            <p:nvPr/>
          </p:nvSpPr>
          <p:spPr bwMode="auto">
            <a:xfrm>
              <a:off x="3504280" y="990600"/>
              <a:ext cx="762000" cy="762000"/>
            </a:xfrm>
            <a:prstGeom prst="ellipse">
              <a:avLst/>
            </a:prstGeom>
            <a:solidFill>
              <a:schemeClr val="bg1"/>
            </a:solidFill>
            <a:ln w="9525">
              <a:solidFill>
                <a:srgbClr val="336600"/>
              </a:solidFill>
              <a:round/>
              <a:headEnd/>
              <a:tailEnd/>
            </a:ln>
          </p:spPr>
          <p:txBody>
            <a:bodyPr wrap="none" anchor="ctr"/>
            <a:lstStyle/>
            <a:p>
              <a:endParaRPr lang="es-ES"/>
            </a:p>
          </p:txBody>
        </p:sp>
        <p:sp>
          <p:nvSpPr>
            <p:cNvPr id="2092" name="Text Box 43"/>
            <p:cNvSpPr txBox="1">
              <a:spLocks noChangeArrowheads="1"/>
            </p:cNvSpPr>
            <p:nvPr/>
          </p:nvSpPr>
          <p:spPr bwMode="auto">
            <a:xfrm>
              <a:off x="3504407" y="1219200"/>
              <a:ext cx="761747" cy="307777"/>
            </a:xfrm>
            <a:prstGeom prst="rect">
              <a:avLst/>
            </a:prstGeom>
            <a:noFill/>
            <a:ln w="9525">
              <a:noFill/>
              <a:miter lim="800000"/>
              <a:headEnd/>
              <a:tailEnd/>
            </a:ln>
          </p:spPr>
          <p:txBody>
            <a:bodyPr wrap="none">
              <a:spAutoFit/>
            </a:bodyPr>
            <a:lstStyle/>
            <a:p>
              <a:r>
                <a:rPr lang="ca-ES" sz="1400">
                  <a:solidFill>
                    <a:srgbClr val="336600"/>
                  </a:solidFill>
                </a:rPr>
                <a:t>FFCUL</a:t>
              </a:r>
            </a:p>
          </p:txBody>
        </p:sp>
      </p:grpSp>
      <p:grpSp>
        <p:nvGrpSpPr>
          <p:cNvPr id="12" name="Group 74"/>
          <p:cNvGrpSpPr>
            <a:grpSpLocks/>
          </p:cNvGrpSpPr>
          <p:nvPr/>
        </p:nvGrpSpPr>
        <p:grpSpPr bwMode="auto">
          <a:xfrm>
            <a:off x="7391400" y="4455840"/>
            <a:ext cx="762000" cy="762000"/>
            <a:chOff x="3648" y="2688"/>
            <a:chExt cx="480" cy="480"/>
          </a:xfrm>
        </p:grpSpPr>
        <p:sp>
          <p:nvSpPr>
            <p:cNvPr id="2089" name="Oval 44"/>
            <p:cNvSpPr>
              <a:spLocks noChangeArrowheads="1"/>
            </p:cNvSpPr>
            <p:nvPr/>
          </p:nvSpPr>
          <p:spPr bwMode="auto">
            <a:xfrm>
              <a:off x="3648" y="2688"/>
              <a:ext cx="480" cy="480"/>
            </a:xfrm>
            <a:prstGeom prst="ellipse">
              <a:avLst/>
            </a:prstGeom>
            <a:solidFill>
              <a:schemeClr val="bg1"/>
            </a:solidFill>
            <a:ln w="9525">
              <a:solidFill>
                <a:srgbClr val="336600"/>
              </a:solidFill>
              <a:round/>
              <a:headEnd/>
              <a:tailEnd/>
            </a:ln>
          </p:spPr>
          <p:txBody>
            <a:bodyPr wrap="none" anchor="ctr"/>
            <a:lstStyle/>
            <a:p>
              <a:endParaRPr lang="es-ES"/>
            </a:p>
          </p:txBody>
        </p:sp>
        <p:sp>
          <p:nvSpPr>
            <p:cNvPr id="2090" name="Text Box 45"/>
            <p:cNvSpPr txBox="1">
              <a:spLocks noChangeArrowheads="1"/>
            </p:cNvSpPr>
            <p:nvPr/>
          </p:nvSpPr>
          <p:spPr bwMode="auto">
            <a:xfrm>
              <a:off x="3703" y="2832"/>
              <a:ext cx="371" cy="192"/>
            </a:xfrm>
            <a:prstGeom prst="rect">
              <a:avLst/>
            </a:prstGeom>
            <a:noFill/>
            <a:ln w="9525">
              <a:noFill/>
              <a:miter lim="800000"/>
              <a:headEnd/>
              <a:tailEnd/>
            </a:ln>
          </p:spPr>
          <p:txBody>
            <a:bodyPr wrap="none">
              <a:spAutoFit/>
            </a:bodyPr>
            <a:lstStyle/>
            <a:p>
              <a:r>
                <a:rPr lang="es-ES" sz="1400">
                  <a:solidFill>
                    <a:srgbClr val="336600"/>
                  </a:solidFill>
                </a:rPr>
                <a:t>INAF</a:t>
              </a:r>
              <a:endParaRPr lang="ca-ES" sz="1400">
                <a:solidFill>
                  <a:srgbClr val="336600"/>
                </a:solidFill>
              </a:endParaRPr>
            </a:p>
          </p:txBody>
        </p:sp>
      </p:grpSp>
      <p:cxnSp>
        <p:nvCxnSpPr>
          <p:cNvPr id="2069" name="AutoShape 56"/>
          <p:cNvCxnSpPr>
            <a:cxnSpLocks noChangeShapeType="1"/>
            <a:stCxn id="2091" idx="4"/>
            <a:endCxn id="2109" idx="1"/>
          </p:cNvCxnSpPr>
          <p:nvPr/>
        </p:nvCxnSpPr>
        <p:spPr bwMode="auto">
          <a:xfrm>
            <a:off x="5105400" y="1560240"/>
            <a:ext cx="835025" cy="568325"/>
          </a:xfrm>
          <a:prstGeom prst="straightConnector1">
            <a:avLst/>
          </a:prstGeom>
          <a:noFill/>
          <a:ln w="9525">
            <a:solidFill>
              <a:srgbClr val="336600"/>
            </a:solidFill>
            <a:round/>
            <a:headEnd/>
            <a:tailEnd/>
          </a:ln>
        </p:spPr>
      </p:cxnSp>
      <p:cxnSp>
        <p:nvCxnSpPr>
          <p:cNvPr id="2070" name="AutoShape 57"/>
          <p:cNvCxnSpPr>
            <a:cxnSpLocks noChangeShapeType="1"/>
            <a:stCxn id="2099" idx="4"/>
            <a:endCxn id="2109" idx="0"/>
          </p:cNvCxnSpPr>
          <p:nvPr/>
        </p:nvCxnSpPr>
        <p:spPr bwMode="auto">
          <a:xfrm>
            <a:off x="6172200" y="1331640"/>
            <a:ext cx="38100" cy="685800"/>
          </a:xfrm>
          <a:prstGeom prst="straightConnector1">
            <a:avLst/>
          </a:prstGeom>
          <a:noFill/>
          <a:ln w="9525">
            <a:solidFill>
              <a:srgbClr val="336600"/>
            </a:solidFill>
            <a:round/>
            <a:headEnd/>
            <a:tailEnd/>
          </a:ln>
        </p:spPr>
      </p:cxnSp>
      <p:cxnSp>
        <p:nvCxnSpPr>
          <p:cNvPr id="2071" name="AutoShape 58"/>
          <p:cNvCxnSpPr>
            <a:cxnSpLocks noChangeShapeType="1"/>
            <a:stCxn id="2093" idx="2"/>
            <a:endCxn id="2109" idx="7"/>
          </p:cNvCxnSpPr>
          <p:nvPr/>
        </p:nvCxnSpPr>
        <p:spPr bwMode="auto">
          <a:xfrm flipH="1">
            <a:off x="6480175" y="1636440"/>
            <a:ext cx="911225" cy="492125"/>
          </a:xfrm>
          <a:prstGeom prst="straightConnector1">
            <a:avLst/>
          </a:prstGeom>
          <a:noFill/>
          <a:ln w="9525">
            <a:solidFill>
              <a:srgbClr val="336600"/>
            </a:solidFill>
            <a:round/>
            <a:headEnd/>
            <a:tailEnd/>
          </a:ln>
        </p:spPr>
      </p:cxnSp>
      <p:cxnSp>
        <p:nvCxnSpPr>
          <p:cNvPr id="2072" name="AutoShape 59"/>
          <p:cNvCxnSpPr>
            <a:cxnSpLocks noChangeShapeType="1"/>
            <a:stCxn id="2093" idx="4"/>
            <a:endCxn id="2103" idx="7"/>
          </p:cNvCxnSpPr>
          <p:nvPr/>
        </p:nvCxnSpPr>
        <p:spPr bwMode="auto">
          <a:xfrm flipH="1">
            <a:off x="7356475" y="2017440"/>
            <a:ext cx="415925" cy="911225"/>
          </a:xfrm>
          <a:prstGeom prst="straightConnector1">
            <a:avLst/>
          </a:prstGeom>
          <a:noFill/>
          <a:ln w="9525">
            <a:solidFill>
              <a:srgbClr val="336600"/>
            </a:solidFill>
            <a:round/>
            <a:headEnd/>
            <a:tailEnd/>
          </a:ln>
        </p:spPr>
      </p:cxnSp>
      <p:cxnSp>
        <p:nvCxnSpPr>
          <p:cNvPr id="2073" name="AutoShape 60"/>
          <p:cNvCxnSpPr>
            <a:cxnSpLocks noChangeShapeType="1"/>
            <a:stCxn id="2089" idx="0"/>
            <a:endCxn id="2103" idx="5"/>
          </p:cNvCxnSpPr>
          <p:nvPr/>
        </p:nvCxnSpPr>
        <p:spPr bwMode="auto">
          <a:xfrm flipH="1" flipV="1">
            <a:off x="7356475" y="3477940"/>
            <a:ext cx="415925" cy="977900"/>
          </a:xfrm>
          <a:prstGeom prst="straightConnector1">
            <a:avLst/>
          </a:prstGeom>
          <a:noFill/>
          <a:ln w="9525">
            <a:solidFill>
              <a:srgbClr val="336600"/>
            </a:solidFill>
            <a:round/>
            <a:headEnd/>
            <a:tailEnd/>
          </a:ln>
        </p:spPr>
      </p:cxnSp>
      <p:cxnSp>
        <p:nvCxnSpPr>
          <p:cNvPr id="2074" name="AutoShape 61"/>
          <p:cNvCxnSpPr>
            <a:cxnSpLocks noChangeShapeType="1"/>
            <a:stCxn id="2089" idx="2"/>
            <a:endCxn id="2105" idx="5"/>
          </p:cNvCxnSpPr>
          <p:nvPr/>
        </p:nvCxnSpPr>
        <p:spPr bwMode="auto">
          <a:xfrm flipH="1" flipV="1">
            <a:off x="6480175" y="4278040"/>
            <a:ext cx="911225" cy="558800"/>
          </a:xfrm>
          <a:prstGeom prst="straightConnector1">
            <a:avLst/>
          </a:prstGeom>
          <a:noFill/>
          <a:ln w="9525">
            <a:solidFill>
              <a:srgbClr val="336600"/>
            </a:solidFill>
            <a:round/>
            <a:headEnd/>
            <a:tailEnd/>
          </a:ln>
        </p:spPr>
      </p:cxnSp>
      <p:cxnSp>
        <p:nvCxnSpPr>
          <p:cNvPr id="2075" name="AutoShape 62"/>
          <p:cNvCxnSpPr>
            <a:cxnSpLocks noChangeShapeType="1"/>
            <a:stCxn id="2107" idx="3"/>
            <a:endCxn id="2095" idx="6"/>
          </p:cNvCxnSpPr>
          <p:nvPr/>
        </p:nvCxnSpPr>
        <p:spPr bwMode="auto">
          <a:xfrm flipH="1">
            <a:off x="4419600" y="3477940"/>
            <a:ext cx="679450" cy="292100"/>
          </a:xfrm>
          <a:prstGeom prst="straightConnector1">
            <a:avLst/>
          </a:prstGeom>
          <a:noFill/>
          <a:ln w="9525">
            <a:solidFill>
              <a:srgbClr val="336600"/>
            </a:solidFill>
            <a:round/>
            <a:headEnd/>
            <a:tailEnd/>
          </a:ln>
        </p:spPr>
      </p:cxnSp>
      <p:cxnSp>
        <p:nvCxnSpPr>
          <p:cNvPr id="2076" name="AutoShape 63"/>
          <p:cNvCxnSpPr>
            <a:cxnSpLocks noChangeShapeType="1"/>
            <a:stCxn id="2097" idx="6"/>
            <a:endCxn id="2107" idx="1"/>
          </p:cNvCxnSpPr>
          <p:nvPr/>
        </p:nvCxnSpPr>
        <p:spPr bwMode="auto">
          <a:xfrm>
            <a:off x="4419600" y="2550840"/>
            <a:ext cx="679450" cy="368300"/>
          </a:xfrm>
          <a:prstGeom prst="straightConnector1">
            <a:avLst/>
          </a:prstGeom>
          <a:noFill/>
          <a:ln w="9525">
            <a:solidFill>
              <a:srgbClr val="336600"/>
            </a:solidFill>
            <a:round/>
            <a:headEnd/>
            <a:tailEnd/>
          </a:ln>
        </p:spPr>
      </p:cxnSp>
      <p:sp>
        <p:nvSpPr>
          <p:cNvPr id="2077" name="Text Box 81"/>
          <p:cNvSpPr txBox="1">
            <a:spLocks noChangeArrowheads="1"/>
          </p:cNvSpPr>
          <p:nvPr/>
        </p:nvSpPr>
        <p:spPr bwMode="auto">
          <a:xfrm>
            <a:off x="5530850" y="5065440"/>
            <a:ext cx="1196975" cy="457200"/>
          </a:xfrm>
          <a:prstGeom prst="rect">
            <a:avLst/>
          </a:prstGeom>
          <a:noFill/>
          <a:ln w="9525">
            <a:noFill/>
            <a:miter lim="800000"/>
            <a:headEnd/>
            <a:tailEnd/>
          </a:ln>
        </p:spPr>
        <p:txBody>
          <a:bodyPr wrap="none">
            <a:spAutoFit/>
          </a:bodyPr>
          <a:lstStyle/>
          <a:p>
            <a:pPr algn="ctr"/>
            <a:r>
              <a:rPr lang="es-ES" sz="1200" b="1" i="1">
                <a:solidFill>
                  <a:srgbClr val="336600"/>
                </a:solidFill>
                <a:latin typeface="Courier New" pitchFamily="49" charset="0"/>
              </a:rPr>
              <a:t>Specialised</a:t>
            </a:r>
          </a:p>
          <a:p>
            <a:pPr algn="ctr"/>
            <a:r>
              <a:rPr lang="es-ES" sz="1200" b="1" i="1">
                <a:solidFill>
                  <a:srgbClr val="336600"/>
                </a:solidFill>
                <a:latin typeface="Courier New" pitchFamily="49" charset="0"/>
              </a:rPr>
              <a:t>development</a:t>
            </a:r>
            <a:endParaRPr lang="ca-ES" sz="1200" b="1" i="1">
              <a:solidFill>
                <a:srgbClr val="336600"/>
              </a:solidFill>
              <a:latin typeface="Courier New" pitchFamily="49" charset="0"/>
            </a:endParaRPr>
          </a:p>
        </p:txBody>
      </p:sp>
      <p:grpSp>
        <p:nvGrpSpPr>
          <p:cNvPr id="13" name="Group 76"/>
          <p:cNvGrpSpPr>
            <a:grpSpLocks/>
          </p:cNvGrpSpPr>
          <p:nvPr/>
        </p:nvGrpSpPr>
        <p:grpSpPr bwMode="auto">
          <a:xfrm>
            <a:off x="8077200" y="2779440"/>
            <a:ext cx="790575" cy="762000"/>
            <a:chOff x="2832" y="432"/>
            <a:chExt cx="498" cy="480"/>
          </a:xfrm>
        </p:grpSpPr>
        <p:sp>
          <p:nvSpPr>
            <p:cNvPr id="2087" name="Oval 31"/>
            <p:cNvSpPr>
              <a:spLocks noChangeArrowheads="1"/>
            </p:cNvSpPr>
            <p:nvPr/>
          </p:nvSpPr>
          <p:spPr bwMode="auto">
            <a:xfrm>
              <a:off x="2832" y="432"/>
              <a:ext cx="480" cy="480"/>
            </a:xfrm>
            <a:prstGeom prst="ellipse">
              <a:avLst/>
            </a:prstGeom>
            <a:solidFill>
              <a:schemeClr val="bg1"/>
            </a:solidFill>
            <a:ln w="9525">
              <a:solidFill>
                <a:srgbClr val="336600"/>
              </a:solidFill>
              <a:round/>
              <a:headEnd/>
              <a:tailEnd/>
            </a:ln>
          </p:spPr>
          <p:txBody>
            <a:bodyPr wrap="none" anchor="ctr"/>
            <a:lstStyle/>
            <a:p>
              <a:endParaRPr lang="es-ES"/>
            </a:p>
          </p:txBody>
        </p:sp>
        <p:sp>
          <p:nvSpPr>
            <p:cNvPr id="2088" name="Text Box 32"/>
            <p:cNvSpPr txBox="1">
              <a:spLocks noChangeArrowheads="1"/>
            </p:cNvSpPr>
            <p:nvPr/>
          </p:nvSpPr>
          <p:spPr bwMode="auto">
            <a:xfrm>
              <a:off x="2880" y="576"/>
              <a:ext cx="450" cy="194"/>
            </a:xfrm>
            <a:prstGeom prst="rect">
              <a:avLst/>
            </a:prstGeom>
            <a:noFill/>
            <a:ln w="9525">
              <a:noFill/>
              <a:miter lim="800000"/>
              <a:headEnd/>
              <a:tailEnd/>
            </a:ln>
          </p:spPr>
          <p:txBody>
            <a:bodyPr wrap="none">
              <a:spAutoFit/>
            </a:bodyPr>
            <a:lstStyle/>
            <a:p>
              <a:r>
                <a:rPr lang="es-ES" sz="1400">
                  <a:solidFill>
                    <a:srgbClr val="336600"/>
                  </a:solidFill>
                </a:rPr>
                <a:t>UCAM</a:t>
              </a:r>
              <a:endParaRPr lang="ca-ES" sz="1400">
                <a:solidFill>
                  <a:srgbClr val="336600"/>
                </a:solidFill>
              </a:endParaRPr>
            </a:p>
          </p:txBody>
        </p:sp>
      </p:grpSp>
      <p:cxnSp>
        <p:nvCxnSpPr>
          <p:cNvPr id="2079" name="AutoShape 57"/>
          <p:cNvCxnSpPr>
            <a:cxnSpLocks noChangeShapeType="1"/>
            <a:stCxn id="2087" idx="1"/>
            <a:endCxn id="2109" idx="6"/>
          </p:cNvCxnSpPr>
          <p:nvPr/>
        </p:nvCxnSpPr>
        <p:spPr bwMode="auto">
          <a:xfrm flipH="1" flipV="1">
            <a:off x="6591300" y="2398440"/>
            <a:ext cx="1597025" cy="492125"/>
          </a:xfrm>
          <a:prstGeom prst="straightConnector1">
            <a:avLst/>
          </a:prstGeom>
          <a:noFill/>
          <a:ln w="9525">
            <a:solidFill>
              <a:srgbClr val="336600"/>
            </a:solidFill>
            <a:round/>
            <a:headEnd/>
            <a:tailEnd/>
          </a:ln>
        </p:spPr>
      </p:cxnSp>
      <p:sp>
        <p:nvSpPr>
          <p:cNvPr id="68" name="67 Flecha izquierda y derecha"/>
          <p:cNvSpPr/>
          <p:nvPr/>
        </p:nvSpPr>
        <p:spPr>
          <a:xfrm>
            <a:off x="2362200" y="2931840"/>
            <a:ext cx="914400" cy="4572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62" name="Oval 73"/>
          <p:cNvSpPr>
            <a:spLocks noChangeArrowheads="1"/>
          </p:cNvSpPr>
          <p:nvPr/>
        </p:nvSpPr>
        <p:spPr bwMode="auto">
          <a:xfrm>
            <a:off x="0" y="1941240"/>
            <a:ext cx="2332038" cy="2362200"/>
          </a:xfrm>
          <a:prstGeom prst="ellipse">
            <a:avLst/>
          </a:prstGeom>
          <a:solidFill>
            <a:schemeClr val="accent1">
              <a:lumMod val="90000"/>
              <a:alpha val="10588"/>
            </a:schemeClr>
          </a:solidFill>
          <a:ln w="9525">
            <a:solidFill>
              <a:srgbClr val="336600"/>
            </a:solidFill>
            <a:round/>
            <a:headEnd/>
            <a:tailEnd/>
          </a:ln>
        </p:spPr>
        <p:txBody>
          <a:bodyPr wrap="none" anchor="ctr"/>
          <a:lstStyle/>
          <a:p>
            <a:pPr algn="ctr">
              <a:defRPr/>
            </a:pPr>
            <a:endParaRPr lang="es-ES"/>
          </a:p>
        </p:txBody>
      </p:sp>
      <p:sp>
        <p:nvSpPr>
          <p:cNvPr id="2082" name="Text Box 81"/>
          <p:cNvSpPr txBox="1">
            <a:spLocks noChangeArrowheads="1"/>
          </p:cNvSpPr>
          <p:nvPr/>
        </p:nvSpPr>
        <p:spPr bwMode="auto">
          <a:xfrm>
            <a:off x="1066800" y="4303440"/>
            <a:ext cx="2322513" cy="461963"/>
          </a:xfrm>
          <a:prstGeom prst="rect">
            <a:avLst/>
          </a:prstGeom>
          <a:noFill/>
          <a:ln w="9525">
            <a:noFill/>
            <a:miter lim="800000"/>
            <a:headEnd/>
            <a:tailEnd/>
          </a:ln>
        </p:spPr>
        <p:txBody>
          <a:bodyPr wrap="none">
            <a:spAutoFit/>
          </a:bodyPr>
          <a:lstStyle/>
          <a:p>
            <a:pPr algn="ctr"/>
            <a:r>
              <a:rPr lang="es-ES" sz="1200" b="1" i="1">
                <a:latin typeface="Courier New" pitchFamily="49" charset="0"/>
              </a:rPr>
              <a:t>Cooperation with </a:t>
            </a:r>
          </a:p>
          <a:p>
            <a:pPr algn="ctr"/>
            <a:r>
              <a:rPr lang="es-ES" sz="1200" b="1" i="1">
                <a:latin typeface="Courier New" pitchFamily="49" charset="0"/>
              </a:rPr>
              <a:t>nanoJasmine and Jasmine</a:t>
            </a:r>
            <a:endParaRPr lang="ca-ES" sz="1200" b="1" i="1">
              <a:latin typeface="Courier New" pitchFamily="49" charset="0"/>
            </a:endParaRPr>
          </a:p>
        </p:txBody>
      </p:sp>
      <p:cxnSp>
        <p:nvCxnSpPr>
          <p:cNvPr id="2083" name="AutoShape 57"/>
          <p:cNvCxnSpPr>
            <a:cxnSpLocks noChangeShapeType="1"/>
            <a:stCxn id="2087" idx="3"/>
            <a:endCxn id="2105" idx="6"/>
          </p:cNvCxnSpPr>
          <p:nvPr/>
        </p:nvCxnSpPr>
        <p:spPr bwMode="auto">
          <a:xfrm flipH="1">
            <a:off x="6591300" y="3430315"/>
            <a:ext cx="1597025" cy="568325"/>
          </a:xfrm>
          <a:prstGeom prst="straightConnector1">
            <a:avLst/>
          </a:prstGeom>
          <a:noFill/>
          <a:ln w="9525">
            <a:solidFill>
              <a:srgbClr val="336600"/>
            </a:solidFill>
            <a:round/>
            <a:headEnd/>
            <a:tailEnd/>
          </a:ln>
        </p:spPr>
      </p:cxnSp>
      <p:grpSp>
        <p:nvGrpSpPr>
          <p:cNvPr id="14" name="62 Grupo"/>
          <p:cNvGrpSpPr>
            <a:grpSpLocks/>
          </p:cNvGrpSpPr>
          <p:nvPr/>
        </p:nvGrpSpPr>
        <p:grpSpPr bwMode="auto">
          <a:xfrm>
            <a:off x="685800" y="2779440"/>
            <a:ext cx="914400" cy="609600"/>
            <a:chOff x="609600" y="2895600"/>
            <a:chExt cx="914400" cy="609600"/>
          </a:xfrm>
        </p:grpSpPr>
        <p:sp>
          <p:nvSpPr>
            <p:cNvPr id="2085" name="Rectangle 82"/>
            <p:cNvSpPr>
              <a:spLocks noChangeArrowheads="1"/>
            </p:cNvSpPr>
            <p:nvPr/>
          </p:nvSpPr>
          <p:spPr bwMode="auto">
            <a:xfrm>
              <a:off x="609600" y="2895600"/>
              <a:ext cx="914400" cy="609600"/>
            </a:xfrm>
            <a:prstGeom prst="rect">
              <a:avLst/>
            </a:prstGeom>
            <a:solidFill>
              <a:schemeClr val="bg1"/>
            </a:solidFill>
            <a:ln w="22225">
              <a:solidFill>
                <a:schemeClr val="tx1"/>
              </a:solidFill>
              <a:miter lim="800000"/>
              <a:headEnd/>
              <a:tailEnd/>
            </a:ln>
          </p:spPr>
          <p:txBody>
            <a:bodyPr wrap="none" anchor="ctr"/>
            <a:lstStyle/>
            <a:p>
              <a:endParaRPr lang="es-ES"/>
            </a:p>
          </p:txBody>
        </p:sp>
        <p:sp>
          <p:nvSpPr>
            <p:cNvPr id="2086" name="Text Box 27"/>
            <p:cNvSpPr txBox="1">
              <a:spLocks noChangeArrowheads="1"/>
            </p:cNvSpPr>
            <p:nvPr/>
          </p:nvSpPr>
          <p:spPr bwMode="auto">
            <a:xfrm>
              <a:off x="838200" y="3048000"/>
              <a:ext cx="434734" cy="307777"/>
            </a:xfrm>
            <a:prstGeom prst="rect">
              <a:avLst/>
            </a:prstGeom>
            <a:solidFill>
              <a:schemeClr val="bg1"/>
            </a:solidFill>
            <a:ln w="9525">
              <a:noFill/>
              <a:miter lim="800000"/>
              <a:headEnd/>
              <a:tailEnd/>
            </a:ln>
          </p:spPr>
          <p:txBody>
            <a:bodyPr wrap="none">
              <a:spAutoFit/>
            </a:bodyPr>
            <a:lstStyle/>
            <a:p>
              <a:r>
                <a:rPr lang="es-ES" sz="1400"/>
                <a:t>KU</a:t>
              </a:r>
              <a:endParaRPr lang="ca-ES" sz="1400"/>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l="15785" t="29799" r="15385" b="19672"/>
          <a:stretch>
            <a:fillRect/>
          </a:stretch>
        </p:blipFill>
        <p:spPr bwMode="auto">
          <a:xfrm>
            <a:off x="90887" y="1412776"/>
            <a:ext cx="8945609" cy="410445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9512" y="548680"/>
            <a:ext cx="8784976" cy="4893647"/>
          </a:xfrm>
          <a:prstGeom prst="rect">
            <a:avLst/>
          </a:prstGeom>
        </p:spPr>
        <p:txBody>
          <a:bodyPr wrap="square">
            <a:spAutoFit/>
          </a:bodyPr>
          <a:lstStyle/>
          <a:p>
            <a:r>
              <a:rPr lang="es-ES" sz="2400" dirty="0" err="1" smtClean="0"/>
              <a:t>Partnership</a:t>
            </a:r>
            <a:r>
              <a:rPr lang="es-ES" sz="2400" dirty="0" smtClean="0"/>
              <a:t> </a:t>
            </a:r>
            <a:r>
              <a:rPr lang="es-ES" sz="2400" dirty="0" err="1" smtClean="0"/>
              <a:t>agreement</a:t>
            </a:r>
            <a:endParaRPr lang="es-ES" sz="2400" dirty="0" smtClean="0"/>
          </a:p>
          <a:p>
            <a:endParaRPr lang="es-ES" sz="2400" dirty="0" smtClean="0"/>
          </a:p>
          <a:p>
            <a:r>
              <a:rPr lang="en-US" sz="2400" b="0" dirty="0" smtClean="0"/>
              <a:t>In order to </a:t>
            </a:r>
            <a:r>
              <a:rPr lang="en-US" sz="2400" b="0" dirty="0" err="1" smtClean="0"/>
              <a:t>formalise</a:t>
            </a:r>
            <a:r>
              <a:rPr lang="en-US" sz="2400" b="0" dirty="0" smtClean="0"/>
              <a:t> in detail the internal workings of GENIUS and the roles and </a:t>
            </a:r>
            <a:r>
              <a:rPr lang="en-US" sz="2400" b="0" dirty="0" smtClean="0"/>
              <a:t>responsibilities of </a:t>
            </a:r>
            <a:r>
              <a:rPr lang="en-US" sz="2400" b="0" dirty="0" smtClean="0"/>
              <a:t>the partners (described in this section) a Partnership Agreement (PA) will be drawn up </a:t>
            </a:r>
            <a:r>
              <a:rPr lang="en-US" sz="2400" b="0" dirty="0" smtClean="0"/>
              <a:t>and agreed </a:t>
            </a:r>
            <a:r>
              <a:rPr lang="en-US" sz="2400" b="0" dirty="0" smtClean="0"/>
              <a:t>at the start of the </a:t>
            </a:r>
            <a:r>
              <a:rPr lang="en-US" sz="2400" b="0" dirty="0" err="1" smtClean="0"/>
              <a:t>programme</a:t>
            </a:r>
            <a:r>
              <a:rPr lang="en-US" sz="2400" b="0" dirty="0" smtClean="0"/>
              <a:t>. It will define the decision taking procedures in GENIUS </a:t>
            </a:r>
            <a:r>
              <a:rPr lang="en-US" sz="2400" b="0" dirty="0" smtClean="0"/>
              <a:t>and the </a:t>
            </a:r>
            <a:r>
              <a:rPr lang="en-US" sz="2400" b="0" dirty="0" smtClean="0"/>
              <a:t>mechanisms for conflict resolution, that will be </a:t>
            </a:r>
            <a:r>
              <a:rPr lang="en-US" sz="2400" b="0" dirty="0" err="1" smtClean="0"/>
              <a:t>channelled</a:t>
            </a:r>
            <a:r>
              <a:rPr lang="en-US" sz="2400" b="0" dirty="0" smtClean="0"/>
              <a:t> </a:t>
            </a:r>
            <a:r>
              <a:rPr lang="en-US" sz="2400" b="0" dirty="0" smtClean="0"/>
              <a:t>through the Executive Board, as </a:t>
            </a:r>
            <a:r>
              <a:rPr lang="en-US" sz="2400" b="0" dirty="0" smtClean="0"/>
              <a:t>well as </a:t>
            </a:r>
            <a:r>
              <a:rPr lang="en-US" sz="2400" b="0" dirty="0" smtClean="0"/>
              <a:t>the management of Intellectual Property Rights as described in 3.2</a:t>
            </a:r>
            <a:r>
              <a:rPr lang="en-US" sz="2400" b="0" dirty="0" smtClean="0"/>
              <a:t>.</a:t>
            </a:r>
          </a:p>
          <a:p>
            <a:endParaRPr lang="en-US" sz="2400" b="0" dirty="0" smtClean="0"/>
          </a:p>
          <a:p>
            <a:endParaRPr lang="en-US" sz="2400" b="0" dirty="0" smtClean="0"/>
          </a:p>
          <a:p>
            <a:pPr algn="ctr"/>
            <a:r>
              <a:rPr lang="en-US" sz="2400" dirty="0" smtClean="0"/>
              <a:t>To be discussed in tomorrow’s session</a:t>
            </a:r>
            <a:endParaRPr lang="es-E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163661"/>
            <a:ext cx="8964488" cy="6001643"/>
          </a:xfrm>
          <a:prstGeom prst="rect">
            <a:avLst/>
          </a:prstGeom>
        </p:spPr>
        <p:txBody>
          <a:bodyPr wrap="square">
            <a:spAutoFit/>
          </a:bodyPr>
          <a:lstStyle/>
          <a:p>
            <a:r>
              <a:rPr lang="en-US" sz="2400" dirty="0" smtClean="0"/>
              <a:t>Gender issues: recruitment</a:t>
            </a:r>
          </a:p>
          <a:p>
            <a:endParaRPr lang="es-ES" sz="2400" b="0" dirty="0" smtClean="0"/>
          </a:p>
          <a:p>
            <a:r>
              <a:rPr lang="es-ES" sz="2400" b="0" dirty="0" err="1" smtClean="0"/>
              <a:t>We</a:t>
            </a:r>
            <a:r>
              <a:rPr lang="es-ES" sz="2400" b="0" dirty="0" smtClean="0"/>
              <a:t> </a:t>
            </a:r>
            <a:r>
              <a:rPr lang="en-US" sz="2400" b="0" dirty="0" smtClean="0"/>
              <a:t>propose </a:t>
            </a:r>
            <a:r>
              <a:rPr lang="en-US" sz="2400" b="0" dirty="0" smtClean="0"/>
              <a:t>to generate one/two research applications to be filled by young female researchers. </a:t>
            </a:r>
            <a:r>
              <a:rPr lang="en-US" sz="2400" b="0" dirty="0" smtClean="0"/>
              <a:t>In order </a:t>
            </a:r>
            <a:r>
              <a:rPr lang="en-US" sz="2400" b="0" dirty="0" smtClean="0"/>
              <a:t>to achieve this, we propose to have flexible funding be made available for a short </a:t>
            </a:r>
            <a:r>
              <a:rPr lang="en-US" sz="2400" b="0" dirty="0" smtClean="0"/>
              <a:t>period of </a:t>
            </a:r>
            <a:r>
              <a:rPr lang="en-US" sz="2400" b="0" dirty="0" smtClean="0"/>
              <a:t>time in order to stimulate young female researchers to apply for the GENIUS positions. </a:t>
            </a:r>
            <a:r>
              <a:rPr lang="en-US" sz="2400" b="0" dirty="0" smtClean="0"/>
              <a:t>As long </a:t>
            </a:r>
            <a:r>
              <a:rPr lang="en-US" sz="2400" b="0" dirty="0" smtClean="0"/>
              <a:t>as the gender bias exists, such funding should be open specifically to female </a:t>
            </a:r>
            <a:r>
              <a:rPr lang="en-US" sz="2400" b="0" dirty="0" smtClean="0"/>
              <a:t>applicants, because </a:t>
            </a:r>
            <a:r>
              <a:rPr lang="en-US" sz="2400" b="0" dirty="0" smtClean="0"/>
              <a:t>experience shows that otherwise male applicants may obtain a disproportionate share </a:t>
            </a:r>
            <a:r>
              <a:rPr lang="en-US" sz="2400" b="0" dirty="0" smtClean="0"/>
              <a:t>of </a:t>
            </a:r>
            <a:r>
              <a:rPr lang="es-ES" sz="2400" b="0" dirty="0" err="1" smtClean="0"/>
              <a:t>such</a:t>
            </a:r>
            <a:r>
              <a:rPr lang="es-ES" sz="2400" b="0" dirty="0" smtClean="0"/>
              <a:t> </a:t>
            </a:r>
            <a:r>
              <a:rPr lang="es-ES" sz="2400" b="0" dirty="0" err="1" smtClean="0"/>
              <a:t>funding</a:t>
            </a:r>
            <a:r>
              <a:rPr lang="es-ES" sz="2400" b="0" dirty="0" smtClean="0"/>
              <a:t>. </a:t>
            </a:r>
          </a:p>
          <a:p>
            <a:endParaRPr lang="es-ES" sz="2400" b="0" dirty="0" smtClean="0"/>
          </a:p>
          <a:p>
            <a:r>
              <a:rPr lang="en-US" sz="2400" b="0" dirty="0" smtClean="0"/>
              <a:t>In </a:t>
            </a:r>
            <a:r>
              <a:rPr lang="en-US" sz="2400" b="0" dirty="0" smtClean="0"/>
              <a:t>GENIUS we also propose a transparent access to positions, because insufficient </a:t>
            </a:r>
            <a:r>
              <a:rPr lang="en-US" sz="2400" b="0" dirty="0" smtClean="0"/>
              <a:t>transparency often </a:t>
            </a:r>
            <a:r>
              <a:rPr lang="en-US" sz="2400" b="0" dirty="0" smtClean="0"/>
              <a:t>coincides with downgrading of female candidates. Criteria for open positions and </a:t>
            </a:r>
            <a:r>
              <a:rPr lang="en-US" sz="2400" b="0" dirty="0" smtClean="0"/>
              <a:t>promotion in </a:t>
            </a:r>
            <a:r>
              <a:rPr lang="en-US" sz="2400" b="0" dirty="0" smtClean="0"/>
              <a:t>this GENIUS project is proposed to be transparent and made </a:t>
            </a:r>
            <a:r>
              <a:rPr lang="en-US" sz="2400" b="0" dirty="0" smtClean="0"/>
              <a:t>public </a:t>
            </a:r>
            <a:r>
              <a:rPr lang="en-US" sz="2400" b="0" i="1" dirty="0" smtClean="0"/>
              <a:t>(</a:t>
            </a:r>
            <a:r>
              <a:rPr lang="en-US" sz="2400" b="0" i="1" dirty="0" smtClean="0">
                <a:sym typeface="Symbol"/>
              </a:rPr>
              <a:t> GENIUS portal &amp; wiki).</a:t>
            </a:r>
            <a:endParaRPr lang="es-ES" sz="2400" b="0"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163661"/>
            <a:ext cx="8964488" cy="5632311"/>
          </a:xfrm>
          <a:prstGeom prst="rect">
            <a:avLst/>
          </a:prstGeom>
        </p:spPr>
        <p:txBody>
          <a:bodyPr wrap="square">
            <a:spAutoFit/>
          </a:bodyPr>
          <a:lstStyle/>
          <a:p>
            <a:r>
              <a:rPr lang="en-US" sz="2400" dirty="0" smtClean="0"/>
              <a:t>Gender issues: work-life balance</a:t>
            </a:r>
          </a:p>
          <a:p>
            <a:endParaRPr lang="es-ES" sz="2400" b="0" dirty="0" smtClean="0"/>
          </a:p>
          <a:p>
            <a:endParaRPr lang="es-ES" sz="2400" b="0" dirty="0" smtClean="0"/>
          </a:p>
          <a:p>
            <a:r>
              <a:rPr lang="en-US" sz="2400" b="0" dirty="0" smtClean="0"/>
              <a:t>One of the causes for the present distribution is the relatively more limited availability of </a:t>
            </a:r>
            <a:r>
              <a:rPr lang="en-US" sz="2400" b="0" dirty="0" smtClean="0"/>
              <a:t>women, many </a:t>
            </a:r>
            <a:r>
              <a:rPr lang="en-US" sz="2400" b="0" dirty="0" smtClean="0"/>
              <a:t>of who for whatever reason end up siding with their families and are less mobile, both</a:t>
            </a:r>
          </a:p>
          <a:p>
            <a:r>
              <a:rPr lang="en-US" sz="2400" b="0" dirty="0" smtClean="0"/>
              <a:t>nationally and internationally. </a:t>
            </a:r>
            <a:endParaRPr lang="en-US" sz="2400" b="0" dirty="0" smtClean="0"/>
          </a:p>
          <a:p>
            <a:endParaRPr lang="en-US" sz="2400" b="0" dirty="0" smtClean="0"/>
          </a:p>
          <a:p>
            <a:r>
              <a:rPr lang="en-US" sz="2400" b="0" dirty="0" smtClean="0"/>
              <a:t>In </a:t>
            </a:r>
            <a:r>
              <a:rPr lang="en-US" sz="2400" b="0" dirty="0" smtClean="0"/>
              <a:t>order to counter this, we </a:t>
            </a:r>
            <a:r>
              <a:rPr lang="en-US" sz="2400" b="0" dirty="0" smtClean="0"/>
              <a:t>propose </a:t>
            </a:r>
            <a:r>
              <a:rPr lang="en-US" sz="2400" b="0" dirty="0" smtClean="0"/>
              <a:t>to </a:t>
            </a:r>
            <a:r>
              <a:rPr lang="en-US" sz="2400" dirty="0" smtClean="0"/>
              <a:t>allow for more but </a:t>
            </a:r>
            <a:r>
              <a:rPr lang="en-US" sz="2400" dirty="0" smtClean="0"/>
              <a:t>shorter trips </a:t>
            </a:r>
            <a:r>
              <a:rPr lang="en-US" sz="2400" dirty="0" smtClean="0"/>
              <a:t>and virtual international contacts</a:t>
            </a:r>
            <a:r>
              <a:rPr lang="en-US" sz="2400" b="0" dirty="0" smtClean="0"/>
              <a:t>. Working conditions are </a:t>
            </a:r>
            <a:r>
              <a:rPr lang="en-US" sz="2400" b="0" dirty="0" err="1" smtClean="0"/>
              <a:t>favourable</a:t>
            </a:r>
            <a:r>
              <a:rPr lang="en-US" sz="2400" b="0" dirty="0" smtClean="0"/>
              <a:t> to work-life balance </a:t>
            </a:r>
            <a:r>
              <a:rPr lang="en-US" sz="2400" b="0" dirty="0" smtClean="0"/>
              <a:t>if </a:t>
            </a:r>
            <a:r>
              <a:rPr lang="en-US" sz="2400" dirty="0" smtClean="0"/>
              <a:t>meetings </a:t>
            </a:r>
            <a:r>
              <a:rPr lang="en-US" sz="2400" dirty="0" smtClean="0"/>
              <a:t>and extracurricular obligations outside of regular working hours are kept to a </a:t>
            </a:r>
            <a:r>
              <a:rPr lang="en-US" sz="2400" dirty="0" smtClean="0"/>
              <a:t>minimum and </a:t>
            </a:r>
            <a:r>
              <a:rPr lang="en-US" sz="2400" dirty="0" smtClean="0"/>
              <a:t>the option of flexible working hours and working spaces is offered under fully </a:t>
            </a:r>
            <a:r>
              <a:rPr lang="en-US" sz="2400" dirty="0" smtClean="0"/>
              <a:t>transparent </a:t>
            </a:r>
            <a:r>
              <a:rPr lang="es-ES" sz="2400" dirty="0" err="1" smtClean="0"/>
              <a:t>conditions</a:t>
            </a:r>
            <a:r>
              <a:rPr lang="es-ES" sz="2400" b="0" dirty="0" smtClean="0"/>
              <a:t>.</a:t>
            </a:r>
            <a:endParaRPr lang="es-ES" sz="2400" b="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163661"/>
            <a:ext cx="8964488" cy="3785652"/>
          </a:xfrm>
          <a:prstGeom prst="rect">
            <a:avLst/>
          </a:prstGeom>
        </p:spPr>
        <p:txBody>
          <a:bodyPr wrap="square">
            <a:spAutoFit/>
          </a:bodyPr>
          <a:lstStyle/>
          <a:p>
            <a:r>
              <a:rPr lang="en-US" sz="2400" dirty="0" smtClean="0"/>
              <a:t>Gender issues: conferences</a:t>
            </a:r>
          </a:p>
          <a:p>
            <a:endParaRPr lang="es-ES" sz="2400" b="0" dirty="0" smtClean="0"/>
          </a:p>
          <a:p>
            <a:endParaRPr lang="es-ES" sz="2400" b="0" dirty="0" smtClean="0"/>
          </a:p>
          <a:p>
            <a:endParaRPr lang="es-ES" sz="2400" b="0" dirty="0" smtClean="0"/>
          </a:p>
          <a:p>
            <a:endParaRPr lang="es-ES" sz="2400" b="0" dirty="0" smtClean="0"/>
          </a:p>
          <a:p>
            <a:r>
              <a:rPr lang="en-US" sz="2400" b="0" dirty="0" smtClean="0"/>
              <a:t>To help increase the pool of female faculty members in computing science, GENIUS proposes an initiative to promote some conferences at the faculties about our project, locating woman as speakers to illustrate that successful women do exist in computing.</a:t>
            </a:r>
            <a:endParaRPr lang="es-ES" sz="2400" b="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85"/>
          <p:cNvSpPr txBox="1">
            <a:spLocks noChangeArrowheads="1"/>
          </p:cNvSpPr>
          <p:nvPr/>
        </p:nvSpPr>
        <p:spPr bwMode="auto">
          <a:xfrm>
            <a:off x="2307209" y="100187"/>
            <a:ext cx="1254125" cy="528637"/>
          </a:xfrm>
          <a:prstGeom prst="rect">
            <a:avLst/>
          </a:prstGeom>
          <a:noFill/>
          <a:ln w="9525">
            <a:solidFill>
              <a:srgbClr val="336699"/>
            </a:solidFill>
            <a:miter lim="800000"/>
            <a:headEnd/>
            <a:tailEnd/>
          </a:ln>
        </p:spPr>
        <p:txBody>
          <a:bodyPr wrap="none">
            <a:spAutoFit/>
          </a:bodyPr>
          <a:lstStyle/>
          <a:p>
            <a:pPr algn="ctr"/>
            <a:r>
              <a:rPr lang="es-ES" sz="1600">
                <a:solidFill>
                  <a:srgbClr val="336699"/>
                </a:solidFill>
              </a:rPr>
              <a:t>Coordinator</a:t>
            </a:r>
          </a:p>
          <a:p>
            <a:pPr algn="ctr"/>
            <a:r>
              <a:rPr lang="es-ES" sz="1200" i="1">
                <a:solidFill>
                  <a:srgbClr val="336699"/>
                </a:solidFill>
              </a:rPr>
              <a:t>WP100 X. Luri</a:t>
            </a:r>
            <a:endParaRPr lang="ca-ES" sz="1200" i="1">
              <a:solidFill>
                <a:srgbClr val="336699"/>
              </a:solidFill>
            </a:endParaRPr>
          </a:p>
        </p:txBody>
      </p:sp>
      <p:sp>
        <p:nvSpPr>
          <p:cNvPr id="2051" name="Text Box 87"/>
          <p:cNvSpPr txBox="1">
            <a:spLocks noChangeArrowheads="1"/>
          </p:cNvSpPr>
          <p:nvPr/>
        </p:nvSpPr>
        <p:spPr bwMode="auto">
          <a:xfrm>
            <a:off x="1619672" y="1832149"/>
            <a:ext cx="3210074" cy="528638"/>
          </a:xfrm>
          <a:prstGeom prst="rect">
            <a:avLst/>
          </a:prstGeom>
          <a:noFill/>
          <a:ln w="9525">
            <a:solidFill>
              <a:srgbClr val="336699"/>
            </a:solidFill>
            <a:miter lim="800000"/>
            <a:headEnd/>
            <a:tailEnd/>
          </a:ln>
        </p:spPr>
        <p:txBody>
          <a:bodyPr wrap="square">
            <a:spAutoFit/>
          </a:bodyPr>
          <a:lstStyle/>
          <a:p>
            <a:pPr algn="ctr"/>
            <a:r>
              <a:rPr lang="es-ES" sz="1600" dirty="0" err="1">
                <a:solidFill>
                  <a:srgbClr val="336699"/>
                </a:solidFill>
              </a:rPr>
              <a:t>Executive</a:t>
            </a:r>
            <a:r>
              <a:rPr lang="es-ES" sz="1600" dirty="0">
                <a:solidFill>
                  <a:srgbClr val="336699"/>
                </a:solidFill>
              </a:rPr>
              <a:t> </a:t>
            </a:r>
            <a:r>
              <a:rPr lang="es-ES" sz="1600" dirty="0" err="1">
                <a:solidFill>
                  <a:srgbClr val="336699"/>
                </a:solidFill>
              </a:rPr>
              <a:t>Board</a:t>
            </a:r>
            <a:endParaRPr lang="es-ES" sz="1600" dirty="0">
              <a:solidFill>
                <a:srgbClr val="336699"/>
              </a:solidFill>
            </a:endParaRPr>
          </a:p>
          <a:p>
            <a:pPr algn="ctr"/>
            <a:r>
              <a:rPr lang="es-ES" sz="1200" i="1" dirty="0" err="1">
                <a:solidFill>
                  <a:srgbClr val="336699"/>
                </a:solidFill>
              </a:rPr>
              <a:t>Main</a:t>
            </a:r>
            <a:r>
              <a:rPr lang="es-ES" sz="1200" i="1" dirty="0">
                <a:solidFill>
                  <a:srgbClr val="336699"/>
                </a:solidFill>
              </a:rPr>
              <a:t> WP managers &amp; </a:t>
            </a:r>
            <a:r>
              <a:rPr lang="es-ES" sz="1200" i="1" dirty="0" err="1">
                <a:solidFill>
                  <a:srgbClr val="336699"/>
                </a:solidFill>
              </a:rPr>
              <a:t>coordinator</a:t>
            </a:r>
            <a:endParaRPr lang="ca-ES" sz="1200" i="1" dirty="0">
              <a:solidFill>
                <a:srgbClr val="336699"/>
              </a:solidFill>
            </a:endParaRPr>
          </a:p>
        </p:txBody>
      </p:sp>
      <p:sp>
        <p:nvSpPr>
          <p:cNvPr id="2052" name="Text Box 89"/>
          <p:cNvSpPr txBox="1">
            <a:spLocks noChangeArrowheads="1"/>
          </p:cNvSpPr>
          <p:nvPr/>
        </p:nvSpPr>
        <p:spPr bwMode="auto">
          <a:xfrm>
            <a:off x="187896" y="3805412"/>
            <a:ext cx="915988" cy="528637"/>
          </a:xfrm>
          <a:prstGeom prst="rect">
            <a:avLst/>
          </a:prstGeom>
          <a:noFill/>
          <a:ln w="9525">
            <a:solidFill>
              <a:srgbClr val="336600"/>
            </a:solidFill>
            <a:miter lim="800000"/>
            <a:headEnd/>
            <a:tailEnd/>
          </a:ln>
        </p:spPr>
        <p:txBody>
          <a:bodyPr wrap="none">
            <a:spAutoFit/>
          </a:bodyPr>
          <a:lstStyle/>
          <a:p>
            <a:pPr algn="ctr"/>
            <a:r>
              <a:rPr lang="es-ES" sz="1600">
                <a:solidFill>
                  <a:srgbClr val="336600"/>
                </a:solidFill>
              </a:rPr>
              <a:t>WP200 </a:t>
            </a:r>
          </a:p>
          <a:p>
            <a:pPr algn="ctr"/>
            <a:r>
              <a:rPr lang="es-ES" sz="1200" i="1">
                <a:solidFill>
                  <a:srgbClr val="336600"/>
                </a:solidFill>
              </a:rPr>
              <a:t>A. Brown</a:t>
            </a:r>
            <a:endParaRPr lang="ca-ES" sz="1200" i="1">
              <a:solidFill>
                <a:srgbClr val="336600"/>
              </a:solidFill>
            </a:endParaRPr>
          </a:p>
        </p:txBody>
      </p:sp>
      <p:sp>
        <p:nvSpPr>
          <p:cNvPr id="2053" name="Text Box 90"/>
          <p:cNvSpPr txBox="1">
            <a:spLocks noChangeArrowheads="1"/>
          </p:cNvSpPr>
          <p:nvPr/>
        </p:nvSpPr>
        <p:spPr bwMode="auto">
          <a:xfrm>
            <a:off x="1711896" y="3805412"/>
            <a:ext cx="915988" cy="528637"/>
          </a:xfrm>
          <a:prstGeom prst="rect">
            <a:avLst/>
          </a:prstGeom>
          <a:noFill/>
          <a:ln w="9525">
            <a:solidFill>
              <a:srgbClr val="336600"/>
            </a:solidFill>
            <a:miter lim="800000"/>
            <a:headEnd/>
            <a:tailEnd/>
          </a:ln>
        </p:spPr>
        <p:txBody>
          <a:bodyPr wrap="none">
            <a:spAutoFit/>
          </a:bodyPr>
          <a:lstStyle/>
          <a:p>
            <a:pPr algn="ctr"/>
            <a:r>
              <a:rPr lang="es-ES" sz="1600">
                <a:solidFill>
                  <a:srgbClr val="336600"/>
                </a:solidFill>
              </a:rPr>
              <a:t>WP300 </a:t>
            </a:r>
          </a:p>
          <a:p>
            <a:pPr algn="ctr"/>
            <a:r>
              <a:rPr lang="es-ES" sz="1200" i="1">
                <a:solidFill>
                  <a:srgbClr val="336600"/>
                </a:solidFill>
              </a:rPr>
              <a:t>N. Hambly</a:t>
            </a:r>
            <a:endParaRPr lang="ca-ES" sz="1200" i="1">
              <a:solidFill>
                <a:srgbClr val="336600"/>
              </a:solidFill>
            </a:endParaRPr>
          </a:p>
        </p:txBody>
      </p:sp>
      <p:sp>
        <p:nvSpPr>
          <p:cNvPr id="2054" name="Text Box 91"/>
          <p:cNvSpPr txBox="1">
            <a:spLocks noChangeArrowheads="1"/>
          </p:cNvSpPr>
          <p:nvPr/>
        </p:nvSpPr>
        <p:spPr bwMode="auto">
          <a:xfrm>
            <a:off x="3207321" y="3805412"/>
            <a:ext cx="942975" cy="528637"/>
          </a:xfrm>
          <a:prstGeom prst="rect">
            <a:avLst/>
          </a:prstGeom>
          <a:noFill/>
          <a:ln w="9525">
            <a:solidFill>
              <a:srgbClr val="336600"/>
            </a:solidFill>
            <a:miter lim="800000"/>
            <a:headEnd/>
            <a:tailEnd/>
          </a:ln>
        </p:spPr>
        <p:txBody>
          <a:bodyPr>
            <a:spAutoFit/>
          </a:bodyPr>
          <a:lstStyle/>
          <a:p>
            <a:pPr algn="ctr"/>
            <a:r>
              <a:rPr lang="es-ES" sz="1600">
                <a:solidFill>
                  <a:srgbClr val="336600"/>
                </a:solidFill>
              </a:rPr>
              <a:t>WP400</a:t>
            </a:r>
          </a:p>
          <a:p>
            <a:pPr algn="ctr"/>
            <a:r>
              <a:rPr lang="es-ES" sz="1200" i="1">
                <a:solidFill>
                  <a:srgbClr val="336600"/>
                </a:solidFill>
              </a:rPr>
              <a:t>X. Luri</a:t>
            </a:r>
            <a:endParaRPr lang="ca-ES" sz="1200" i="1">
              <a:solidFill>
                <a:srgbClr val="336600"/>
              </a:solidFill>
            </a:endParaRPr>
          </a:p>
        </p:txBody>
      </p:sp>
      <p:sp>
        <p:nvSpPr>
          <p:cNvPr id="2055" name="Text Box 92"/>
          <p:cNvSpPr txBox="1">
            <a:spLocks noChangeArrowheads="1"/>
          </p:cNvSpPr>
          <p:nvPr/>
        </p:nvSpPr>
        <p:spPr bwMode="auto">
          <a:xfrm>
            <a:off x="4758309" y="3805412"/>
            <a:ext cx="915987" cy="528637"/>
          </a:xfrm>
          <a:prstGeom prst="rect">
            <a:avLst/>
          </a:prstGeom>
          <a:noFill/>
          <a:ln w="9525">
            <a:solidFill>
              <a:srgbClr val="336600"/>
            </a:solidFill>
            <a:miter lim="800000"/>
            <a:headEnd/>
            <a:tailEnd/>
          </a:ln>
        </p:spPr>
        <p:txBody>
          <a:bodyPr wrap="none">
            <a:spAutoFit/>
          </a:bodyPr>
          <a:lstStyle/>
          <a:p>
            <a:pPr algn="ctr"/>
            <a:r>
              <a:rPr lang="es-ES" sz="1600">
                <a:solidFill>
                  <a:srgbClr val="336600"/>
                </a:solidFill>
              </a:rPr>
              <a:t>WP500 </a:t>
            </a:r>
          </a:p>
          <a:p>
            <a:pPr algn="ctr"/>
            <a:r>
              <a:rPr lang="es-ES" sz="1200" i="1">
                <a:solidFill>
                  <a:srgbClr val="336600"/>
                </a:solidFill>
              </a:rPr>
              <a:t>F. Arenou</a:t>
            </a:r>
            <a:endParaRPr lang="ca-ES" sz="1200" i="1">
              <a:solidFill>
                <a:srgbClr val="336600"/>
              </a:solidFill>
            </a:endParaRPr>
          </a:p>
        </p:txBody>
      </p:sp>
      <p:grpSp>
        <p:nvGrpSpPr>
          <p:cNvPr id="2" name="Group 108"/>
          <p:cNvGrpSpPr>
            <a:grpSpLocks/>
          </p:cNvGrpSpPr>
          <p:nvPr/>
        </p:nvGrpSpPr>
        <p:grpSpPr bwMode="auto">
          <a:xfrm>
            <a:off x="187896" y="5277024"/>
            <a:ext cx="533400" cy="533400"/>
            <a:chOff x="762" y="2976"/>
            <a:chExt cx="336" cy="336"/>
          </a:xfrm>
        </p:grpSpPr>
        <p:sp>
          <p:nvSpPr>
            <p:cNvPr id="2113" name="Text Box 93"/>
            <p:cNvSpPr txBox="1">
              <a:spLocks noChangeArrowheads="1"/>
            </p:cNvSpPr>
            <p:nvPr/>
          </p:nvSpPr>
          <p:spPr bwMode="auto">
            <a:xfrm>
              <a:off x="762" y="3055"/>
              <a:ext cx="335" cy="173"/>
            </a:xfrm>
            <a:prstGeom prst="rect">
              <a:avLst/>
            </a:prstGeom>
            <a:noFill/>
            <a:ln w="9525">
              <a:noFill/>
              <a:miter lim="800000"/>
              <a:headEnd/>
              <a:tailEnd/>
            </a:ln>
          </p:spPr>
          <p:txBody>
            <a:bodyPr wrap="none">
              <a:spAutoFit/>
            </a:bodyPr>
            <a:lstStyle/>
            <a:p>
              <a:pPr algn="ctr"/>
              <a:r>
                <a:rPr lang="es-ES" sz="1200">
                  <a:solidFill>
                    <a:srgbClr val="A50021"/>
                  </a:solidFill>
                </a:rPr>
                <a:t>INAF</a:t>
              </a:r>
              <a:endParaRPr lang="ca-ES" sz="1200">
                <a:solidFill>
                  <a:srgbClr val="A50021"/>
                </a:solidFill>
              </a:endParaRPr>
            </a:p>
          </p:txBody>
        </p:sp>
        <p:sp>
          <p:nvSpPr>
            <p:cNvPr id="2114" name="Oval 102"/>
            <p:cNvSpPr>
              <a:spLocks noChangeArrowheads="1"/>
            </p:cNvSpPr>
            <p:nvPr/>
          </p:nvSpPr>
          <p:spPr bwMode="auto">
            <a:xfrm>
              <a:off x="762" y="2976"/>
              <a:ext cx="336" cy="336"/>
            </a:xfrm>
            <a:prstGeom prst="ellipse">
              <a:avLst/>
            </a:prstGeom>
            <a:noFill/>
            <a:ln w="9525">
              <a:solidFill>
                <a:srgbClr val="A50021"/>
              </a:solidFill>
              <a:round/>
              <a:headEnd/>
              <a:tailEnd/>
            </a:ln>
          </p:spPr>
          <p:txBody>
            <a:bodyPr wrap="none" anchor="ctr"/>
            <a:lstStyle/>
            <a:p>
              <a:endParaRPr lang="es-ES"/>
            </a:p>
          </p:txBody>
        </p:sp>
      </p:grpSp>
      <p:grpSp>
        <p:nvGrpSpPr>
          <p:cNvPr id="3" name="Group 111"/>
          <p:cNvGrpSpPr>
            <a:grpSpLocks/>
          </p:cNvGrpSpPr>
          <p:nvPr/>
        </p:nvGrpSpPr>
        <p:grpSpPr bwMode="auto">
          <a:xfrm>
            <a:off x="5293296" y="5277024"/>
            <a:ext cx="533400" cy="533400"/>
            <a:chOff x="4704" y="3024"/>
            <a:chExt cx="336" cy="336"/>
          </a:xfrm>
        </p:grpSpPr>
        <p:sp>
          <p:nvSpPr>
            <p:cNvPr id="2111" name="Text Box 95"/>
            <p:cNvSpPr txBox="1">
              <a:spLocks noChangeArrowheads="1"/>
            </p:cNvSpPr>
            <p:nvPr/>
          </p:nvSpPr>
          <p:spPr bwMode="auto">
            <a:xfrm>
              <a:off x="4742" y="3105"/>
              <a:ext cx="260" cy="173"/>
            </a:xfrm>
            <a:prstGeom prst="rect">
              <a:avLst/>
            </a:prstGeom>
            <a:noFill/>
            <a:ln w="9525">
              <a:noFill/>
              <a:miter lim="800000"/>
              <a:headEnd/>
              <a:tailEnd/>
            </a:ln>
          </p:spPr>
          <p:txBody>
            <a:bodyPr wrap="none">
              <a:spAutoFit/>
            </a:bodyPr>
            <a:lstStyle/>
            <a:p>
              <a:pPr algn="ctr"/>
              <a:r>
                <a:rPr lang="es-ES" sz="1200">
                  <a:solidFill>
                    <a:srgbClr val="A50021"/>
                  </a:solidFill>
                </a:rPr>
                <a:t>UG</a:t>
              </a:r>
              <a:endParaRPr lang="ca-ES" sz="1200">
                <a:solidFill>
                  <a:srgbClr val="A50021"/>
                </a:solidFill>
              </a:endParaRPr>
            </a:p>
          </p:txBody>
        </p:sp>
        <p:sp>
          <p:nvSpPr>
            <p:cNvPr id="2112" name="Oval 103"/>
            <p:cNvSpPr>
              <a:spLocks noChangeArrowheads="1"/>
            </p:cNvSpPr>
            <p:nvPr/>
          </p:nvSpPr>
          <p:spPr bwMode="auto">
            <a:xfrm>
              <a:off x="4704" y="3024"/>
              <a:ext cx="336" cy="336"/>
            </a:xfrm>
            <a:prstGeom prst="ellipse">
              <a:avLst/>
            </a:prstGeom>
            <a:noFill/>
            <a:ln w="9525">
              <a:solidFill>
                <a:srgbClr val="A50021"/>
              </a:solidFill>
              <a:round/>
              <a:headEnd/>
              <a:tailEnd/>
            </a:ln>
          </p:spPr>
          <p:txBody>
            <a:bodyPr wrap="none" anchor="ctr"/>
            <a:lstStyle/>
            <a:p>
              <a:endParaRPr lang="es-ES"/>
            </a:p>
          </p:txBody>
        </p:sp>
      </p:grpSp>
      <p:grpSp>
        <p:nvGrpSpPr>
          <p:cNvPr id="4" name="Group 114"/>
          <p:cNvGrpSpPr>
            <a:grpSpLocks/>
          </p:cNvGrpSpPr>
          <p:nvPr/>
        </p:nvGrpSpPr>
        <p:grpSpPr bwMode="auto">
          <a:xfrm>
            <a:off x="3083496" y="5277024"/>
            <a:ext cx="533400" cy="533400"/>
            <a:chOff x="2845" y="3360"/>
            <a:chExt cx="336" cy="336"/>
          </a:xfrm>
        </p:grpSpPr>
        <p:sp>
          <p:nvSpPr>
            <p:cNvPr id="2109" name="Text Box 97"/>
            <p:cNvSpPr txBox="1">
              <a:spLocks noChangeArrowheads="1"/>
            </p:cNvSpPr>
            <p:nvPr/>
          </p:nvSpPr>
          <p:spPr bwMode="auto">
            <a:xfrm>
              <a:off x="2854" y="3441"/>
              <a:ext cx="318" cy="173"/>
            </a:xfrm>
            <a:prstGeom prst="rect">
              <a:avLst/>
            </a:prstGeom>
            <a:noFill/>
            <a:ln w="9525">
              <a:noFill/>
              <a:miter lim="800000"/>
              <a:headEnd/>
              <a:tailEnd/>
            </a:ln>
          </p:spPr>
          <p:txBody>
            <a:bodyPr wrap="none">
              <a:spAutoFit/>
            </a:bodyPr>
            <a:lstStyle/>
            <a:p>
              <a:pPr algn="ctr"/>
              <a:r>
                <a:rPr lang="es-ES" sz="1200">
                  <a:solidFill>
                    <a:srgbClr val="A50021"/>
                  </a:solidFill>
                </a:rPr>
                <a:t>UBR</a:t>
              </a:r>
              <a:endParaRPr lang="ca-ES" sz="1200">
                <a:solidFill>
                  <a:srgbClr val="A50021"/>
                </a:solidFill>
              </a:endParaRPr>
            </a:p>
          </p:txBody>
        </p:sp>
        <p:sp>
          <p:nvSpPr>
            <p:cNvPr id="2110" name="Oval 105"/>
            <p:cNvSpPr>
              <a:spLocks noChangeArrowheads="1"/>
            </p:cNvSpPr>
            <p:nvPr/>
          </p:nvSpPr>
          <p:spPr bwMode="auto">
            <a:xfrm>
              <a:off x="2845" y="3360"/>
              <a:ext cx="336" cy="336"/>
            </a:xfrm>
            <a:prstGeom prst="ellipse">
              <a:avLst/>
            </a:prstGeom>
            <a:noFill/>
            <a:ln w="9525">
              <a:solidFill>
                <a:srgbClr val="A50021"/>
              </a:solidFill>
              <a:round/>
              <a:headEnd/>
              <a:tailEnd/>
            </a:ln>
          </p:spPr>
          <p:txBody>
            <a:bodyPr wrap="none" anchor="ctr"/>
            <a:lstStyle/>
            <a:p>
              <a:endParaRPr lang="es-ES"/>
            </a:p>
          </p:txBody>
        </p:sp>
      </p:grpSp>
      <p:grpSp>
        <p:nvGrpSpPr>
          <p:cNvPr id="5" name="Group 115"/>
          <p:cNvGrpSpPr>
            <a:grpSpLocks/>
          </p:cNvGrpSpPr>
          <p:nvPr/>
        </p:nvGrpSpPr>
        <p:grpSpPr bwMode="auto">
          <a:xfrm>
            <a:off x="2378646" y="5277024"/>
            <a:ext cx="552450" cy="533400"/>
            <a:chOff x="2412" y="3312"/>
            <a:chExt cx="348" cy="336"/>
          </a:xfrm>
        </p:grpSpPr>
        <p:sp>
          <p:nvSpPr>
            <p:cNvPr id="2107" name="Text Box 96"/>
            <p:cNvSpPr txBox="1">
              <a:spLocks noChangeArrowheads="1"/>
            </p:cNvSpPr>
            <p:nvPr/>
          </p:nvSpPr>
          <p:spPr bwMode="auto">
            <a:xfrm>
              <a:off x="2412" y="3393"/>
              <a:ext cx="348" cy="174"/>
            </a:xfrm>
            <a:prstGeom prst="rect">
              <a:avLst/>
            </a:prstGeom>
            <a:noFill/>
            <a:ln w="9525">
              <a:noFill/>
              <a:miter lim="800000"/>
              <a:headEnd/>
              <a:tailEnd/>
            </a:ln>
          </p:spPr>
          <p:txBody>
            <a:bodyPr wrap="none">
              <a:spAutoFit/>
            </a:bodyPr>
            <a:lstStyle/>
            <a:p>
              <a:pPr algn="ctr"/>
              <a:r>
                <a:rPr lang="es-ES" sz="1200">
                  <a:solidFill>
                    <a:srgbClr val="A50021"/>
                  </a:solidFill>
                </a:rPr>
                <a:t>CSIC</a:t>
              </a:r>
              <a:endParaRPr lang="ca-ES" sz="1200">
                <a:solidFill>
                  <a:srgbClr val="A50021"/>
                </a:solidFill>
              </a:endParaRPr>
            </a:p>
          </p:txBody>
        </p:sp>
        <p:sp>
          <p:nvSpPr>
            <p:cNvPr id="2108" name="Oval 106"/>
            <p:cNvSpPr>
              <a:spLocks noChangeArrowheads="1"/>
            </p:cNvSpPr>
            <p:nvPr/>
          </p:nvSpPr>
          <p:spPr bwMode="auto">
            <a:xfrm>
              <a:off x="2417" y="3312"/>
              <a:ext cx="336" cy="336"/>
            </a:xfrm>
            <a:prstGeom prst="ellipse">
              <a:avLst/>
            </a:prstGeom>
            <a:noFill/>
            <a:ln w="9525">
              <a:solidFill>
                <a:srgbClr val="A50021"/>
              </a:solidFill>
              <a:round/>
              <a:headEnd/>
              <a:tailEnd/>
            </a:ln>
          </p:spPr>
          <p:txBody>
            <a:bodyPr wrap="none" anchor="ctr"/>
            <a:lstStyle/>
            <a:p>
              <a:endParaRPr lang="es-ES"/>
            </a:p>
          </p:txBody>
        </p:sp>
      </p:grpSp>
      <p:grpSp>
        <p:nvGrpSpPr>
          <p:cNvPr id="6" name="Group 110"/>
          <p:cNvGrpSpPr>
            <a:grpSpLocks/>
          </p:cNvGrpSpPr>
          <p:nvPr/>
        </p:nvGrpSpPr>
        <p:grpSpPr bwMode="auto">
          <a:xfrm>
            <a:off x="4683696" y="5277024"/>
            <a:ext cx="533400" cy="533400"/>
            <a:chOff x="4272" y="3024"/>
            <a:chExt cx="336" cy="336"/>
          </a:xfrm>
        </p:grpSpPr>
        <p:sp>
          <p:nvSpPr>
            <p:cNvPr id="2105" name="Text Box 94"/>
            <p:cNvSpPr txBox="1">
              <a:spLocks noChangeArrowheads="1"/>
            </p:cNvSpPr>
            <p:nvPr/>
          </p:nvSpPr>
          <p:spPr bwMode="auto">
            <a:xfrm>
              <a:off x="4289" y="3105"/>
              <a:ext cx="302" cy="173"/>
            </a:xfrm>
            <a:prstGeom prst="rect">
              <a:avLst/>
            </a:prstGeom>
            <a:noFill/>
            <a:ln w="9525">
              <a:noFill/>
              <a:miter lim="800000"/>
              <a:headEnd/>
              <a:tailEnd/>
            </a:ln>
          </p:spPr>
          <p:txBody>
            <a:bodyPr wrap="none">
              <a:spAutoFit/>
            </a:bodyPr>
            <a:lstStyle/>
            <a:p>
              <a:pPr algn="ctr"/>
              <a:r>
                <a:rPr lang="es-ES" sz="1200">
                  <a:solidFill>
                    <a:srgbClr val="A50021"/>
                  </a:solidFill>
                </a:rPr>
                <a:t>ULB</a:t>
              </a:r>
              <a:endParaRPr lang="ca-ES" sz="1200">
                <a:solidFill>
                  <a:srgbClr val="A50021"/>
                </a:solidFill>
              </a:endParaRPr>
            </a:p>
          </p:txBody>
        </p:sp>
        <p:sp>
          <p:nvSpPr>
            <p:cNvPr id="2106" name="Oval 107"/>
            <p:cNvSpPr>
              <a:spLocks noChangeArrowheads="1"/>
            </p:cNvSpPr>
            <p:nvPr/>
          </p:nvSpPr>
          <p:spPr bwMode="auto">
            <a:xfrm>
              <a:off x="4272" y="3024"/>
              <a:ext cx="336" cy="336"/>
            </a:xfrm>
            <a:prstGeom prst="ellipse">
              <a:avLst/>
            </a:prstGeom>
            <a:noFill/>
            <a:ln w="9525">
              <a:solidFill>
                <a:srgbClr val="A50021"/>
              </a:solidFill>
              <a:round/>
              <a:headEnd/>
              <a:tailEnd/>
            </a:ln>
          </p:spPr>
          <p:txBody>
            <a:bodyPr wrap="none" anchor="ctr"/>
            <a:lstStyle/>
            <a:p>
              <a:endParaRPr lang="es-ES"/>
            </a:p>
          </p:txBody>
        </p:sp>
      </p:grpSp>
      <p:grpSp>
        <p:nvGrpSpPr>
          <p:cNvPr id="7" name="61 Grupo"/>
          <p:cNvGrpSpPr>
            <a:grpSpLocks/>
          </p:cNvGrpSpPr>
          <p:nvPr/>
        </p:nvGrpSpPr>
        <p:grpSpPr bwMode="auto">
          <a:xfrm>
            <a:off x="3845496" y="5277024"/>
            <a:ext cx="681038" cy="533400"/>
            <a:chOff x="4042297" y="5486400"/>
            <a:chExt cx="679994" cy="533400"/>
          </a:xfrm>
        </p:grpSpPr>
        <p:sp>
          <p:nvSpPr>
            <p:cNvPr id="2103" name="Text Box 99"/>
            <p:cNvSpPr txBox="1">
              <a:spLocks noChangeArrowheads="1"/>
            </p:cNvSpPr>
            <p:nvPr/>
          </p:nvSpPr>
          <p:spPr bwMode="auto">
            <a:xfrm>
              <a:off x="4042297" y="5614988"/>
              <a:ext cx="679994" cy="276999"/>
            </a:xfrm>
            <a:prstGeom prst="rect">
              <a:avLst/>
            </a:prstGeom>
            <a:noFill/>
            <a:ln w="9525">
              <a:noFill/>
              <a:miter lim="800000"/>
              <a:headEnd/>
              <a:tailEnd/>
            </a:ln>
          </p:spPr>
          <p:txBody>
            <a:bodyPr wrap="none">
              <a:spAutoFit/>
            </a:bodyPr>
            <a:lstStyle/>
            <a:p>
              <a:pPr algn="ctr"/>
              <a:r>
                <a:rPr lang="es-ES" sz="1200">
                  <a:solidFill>
                    <a:srgbClr val="A50021"/>
                  </a:solidFill>
                </a:rPr>
                <a:t>FFCUL</a:t>
              </a:r>
              <a:endParaRPr lang="ca-ES" sz="1200">
                <a:solidFill>
                  <a:srgbClr val="A50021"/>
                </a:solidFill>
              </a:endParaRPr>
            </a:p>
          </p:txBody>
        </p:sp>
        <p:sp>
          <p:nvSpPr>
            <p:cNvPr id="2104" name="Oval 109"/>
            <p:cNvSpPr>
              <a:spLocks noChangeArrowheads="1"/>
            </p:cNvSpPr>
            <p:nvPr/>
          </p:nvSpPr>
          <p:spPr bwMode="auto">
            <a:xfrm>
              <a:off x="4115594" y="5486400"/>
              <a:ext cx="533400" cy="533400"/>
            </a:xfrm>
            <a:prstGeom prst="ellipse">
              <a:avLst/>
            </a:prstGeom>
            <a:noFill/>
            <a:ln w="9525">
              <a:solidFill>
                <a:srgbClr val="A50021"/>
              </a:solidFill>
              <a:round/>
              <a:headEnd/>
              <a:tailEnd/>
            </a:ln>
          </p:spPr>
          <p:txBody>
            <a:bodyPr wrap="none" anchor="ctr"/>
            <a:lstStyle/>
            <a:p>
              <a:endParaRPr lang="es-ES"/>
            </a:p>
          </p:txBody>
        </p:sp>
      </p:grpSp>
      <p:sp>
        <p:nvSpPr>
          <p:cNvPr id="2062" name="Line 116"/>
          <p:cNvSpPr>
            <a:spLocks noChangeShapeType="1"/>
          </p:cNvSpPr>
          <p:nvPr/>
        </p:nvSpPr>
        <p:spPr bwMode="auto">
          <a:xfrm>
            <a:off x="35496" y="4896024"/>
            <a:ext cx="8610600" cy="0"/>
          </a:xfrm>
          <a:prstGeom prst="line">
            <a:avLst/>
          </a:prstGeom>
          <a:noFill/>
          <a:ln w="9525">
            <a:solidFill>
              <a:schemeClr val="bg2"/>
            </a:solidFill>
            <a:prstDash val="dash"/>
            <a:round/>
            <a:headEnd/>
            <a:tailEnd/>
          </a:ln>
        </p:spPr>
        <p:txBody>
          <a:bodyPr/>
          <a:lstStyle/>
          <a:p>
            <a:endParaRPr lang="es-ES"/>
          </a:p>
        </p:txBody>
      </p:sp>
      <p:sp>
        <p:nvSpPr>
          <p:cNvPr id="2063" name="Line 117"/>
          <p:cNvSpPr>
            <a:spLocks noChangeShapeType="1"/>
          </p:cNvSpPr>
          <p:nvPr/>
        </p:nvSpPr>
        <p:spPr bwMode="auto">
          <a:xfrm>
            <a:off x="35496" y="3219624"/>
            <a:ext cx="8610600" cy="0"/>
          </a:xfrm>
          <a:prstGeom prst="line">
            <a:avLst/>
          </a:prstGeom>
          <a:noFill/>
          <a:ln w="9525">
            <a:solidFill>
              <a:schemeClr val="bg2"/>
            </a:solidFill>
            <a:prstDash val="dash"/>
            <a:round/>
            <a:headEnd/>
            <a:tailEnd/>
          </a:ln>
        </p:spPr>
        <p:txBody>
          <a:bodyPr/>
          <a:lstStyle/>
          <a:p>
            <a:endParaRPr lang="es-ES"/>
          </a:p>
        </p:txBody>
      </p:sp>
      <p:cxnSp>
        <p:nvCxnSpPr>
          <p:cNvPr id="2064" name="AutoShape 118"/>
          <p:cNvCxnSpPr>
            <a:cxnSpLocks noChangeShapeType="1"/>
            <a:stCxn id="2052" idx="2"/>
            <a:endCxn id="2114" idx="0"/>
          </p:cNvCxnSpPr>
          <p:nvPr/>
        </p:nvCxnSpPr>
        <p:spPr bwMode="auto">
          <a:xfrm flipH="1">
            <a:off x="454596" y="4334049"/>
            <a:ext cx="192088" cy="942975"/>
          </a:xfrm>
          <a:prstGeom prst="straightConnector1">
            <a:avLst/>
          </a:prstGeom>
          <a:noFill/>
          <a:ln w="9525">
            <a:solidFill>
              <a:srgbClr val="336600"/>
            </a:solidFill>
            <a:round/>
            <a:headEnd/>
            <a:tailEnd type="triangle" w="med" len="lg"/>
          </a:ln>
        </p:spPr>
      </p:cxnSp>
      <p:cxnSp>
        <p:nvCxnSpPr>
          <p:cNvPr id="2065" name="AutoShape 120"/>
          <p:cNvCxnSpPr>
            <a:cxnSpLocks noChangeShapeType="1"/>
            <a:stCxn id="2053" idx="2"/>
            <a:endCxn id="2114" idx="0"/>
          </p:cNvCxnSpPr>
          <p:nvPr/>
        </p:nvCxnSpPr>
        <p:spPr bwMode="auto">
          <a:xfrm flipH="1">
            <a:off x="454596" y="4334049"/>
            <a:ext cx="1716088" cy="942975"/>
          </a:xfrm>
          <a:prstGeom prst="straightConnector1">
            <a:avLst/>
          </a:prstGeom>
          <a:noFill/>
          <a:ln w="9525">
            <a:solidFill>
              <a:srgbClr val="336600"/>
            </a:solidFill>
            <a:round/>
            <a:headEnd/>
            <a:tailEnd type="triangle" w="med" len="lg"/>
          </a:ln>
        </p:spPr>
      </p:cxnSp>
      <p:cxnSp>
        <p:nvCxnSpPr>
          <p:cNvPr id="2066" name="AutoShape 121"/>
          <p:cNvCxnSpPr>
            <a:cxnSpLocks noChangeShapeType="1"/>
            <a:stCxn id="2053" idx="2"/>
            <a:endCxn id="2108" idx="0"/>
          </p:cNvCxnSpPr>
          <p:nvPr/>
        </p:nvCxnSpPr>
        <p:spPr bwMode="auto">
          <a:xfrm>
            <a:off x="2170684" y="4334049"/>
            <a:ext cx="482600" cy="942975"/>
          </a:xfrm>
          <a:prstGeom prst="straightConnector1">
            <a:avLst/>
          </a:prstGeom>
          <a:noFill/>
          <a:ln w="9525">
            <a:solidFill>
              <a:srgbClr val="336600"/>
            </a:solidFill>
            <a:round/>
            <a:headEnd/>
            <a:tailEnd type="triangle" w="med" len="lg"/>
          </a:ln>
        </p:spPr>
      </p:cxnSp>
      <p:cxnSp>
        <p:nvCxnSpPr>
          <p:cNvPr id="2067" name="AutoShape 122"/>
          <p:cNvCxnSpPr>
            <a:cxnSpLocks noChangeShapeType="1"/>
            <a:stCxn id="2054" idx="2"/>
            <a:endCxn id="2108" idx="0"/>
          </p:cNvCxnSpPr>
          <p:nvPr/>
        </p:nvCxnSpPr>
        <p:spPr bwMode="auto">
          <a:xfrm flipH="1">
            <a:off x="2653284" y="4334049"/>
            <a:ext cx="1025525" cy="942975"/>
          </a:xfrm>
          <a:prstGeom prst="straightConnector1">
            <a:avLst/>
          </a:prstGeom>
          <a:noFill/>
          <a:ln w="9525">
            <a:solidFill>
              <a:srgbClr val="336600"/>
            </a:solidFill>
            <a:round/>
            <a:headEnd/>
            <a:tailEnd type="triangle" w="med" len="lg"/>
          </a:ln>
        </p:spPr>
      </p:cxnSp>
      <p:cxnSp>
        <p:nvCxnSpPr>
          <p:cNvPr id="2068" name="AutoShape 123"/>
          <p:cNvCxnSpPr>
            <a:cxnSpLocks noChangeShapeType="1"/>
            <a:stCxn id="2054" idx="2"/>
            <a:endCxn id="2110" idx="0"/>
          </p:cNvCxnSpPr>
          <p:nvPr/>
        </p:nvCxnSpPr>
        <p:spPr bwMode="auto">
          <a:xfrm flipH="1">
            <a:off x="3350196" y="4334049"/>
            <a:ext cx="328613" cy="942975"/>
          </a:xfrm>
          <a:prstGeom prst="straightConnector1">
            <a:avLst/>
          </a:prstGeom>
          <a:noFill/>
          <a:ln w="9525">
            <a:solidFill>
              <a:srgbClr val="336600"/>
            </a:solidFill>
            <a:round/>
            <a:headEnd/>
            <a:tailEnd type="triangle" w="med" len="lg"/>
          </a:ln>
        </p:spPr>
      </p:cxnSp>
      <p:cxnSp>
        <p:nvCxnSpPr>
          <p:cNvPr id="2069" name="AutoShape 125"/>
          <p:cNvCxnSpPr>
            <a:cxnSpLocks noChangeShapeType="1"/>
            <a:stCxn id="2054" idx="2"/>
            <a:endCxn id="2104" idx="0"/>
          </p:cNvCxnSpPr>
          <p:nvPr/>
        </p:nvCxnSpPr>
        <p:spPr bwMode="auto">
          <a:xfrm>
            <a:off x="3678809" y="4334049"/>
            <a:ext cx="508000" cy="942975"/>
          </a:xfrm>
          <a:prstGeom prst="straightConnector1">
            <a:avLst/>
          </a:prstGeom>
          <a:noFill/>
          <a:ln w="9525">
            <a:solidFill>
              <a:srgbClr val="336600"/>
            </a:solidFill>
            <a:round/>
            <a:headEnd/>
            <a:tailEnd type="triangle" w="med" len="lg"/>
          </a:ln>
        </p:spPr>
      </p:cxnSp>
      <p:cxnSp>
        <p:nvCxnSpPr>
          <p:cNvPr id="2070" name="AutoShape 126"/>
          <p:cNvCxnSpPr>
            <a:cxnSpLocks noChangeShapeType="1"/>
            <a:stCxn id="2055" idx="2"/>
            <a:endCxn id="2106" idx="0"/>
          </p:cNvCxnSpPr>
          <p:nvPr/>
        </p:nvCxnSpPr>
        <p:spPr bwMode="auto">
          <a:xfrm flipH="1">
            <a:off x="4950396" y="4334049"/>
            <a:ext cx="266700" cy="942975"/>
          </a:xfrm>
          <a:prstGeom prst="straightConnector1">
            <a:avLst/>
          </a:prstGeom>
          <a:noFill/>
          <a:ln w="9525">
            <a:solidFill>
              <a:srgbClr val="336600"/>
            </a:solidFill>
            <a:round/>
            <a:headEnd/>
            <a:tailEnd type="triangle" w="med" len="lg"/>
          </a:ln>
        </p:spPr>
      </p:cxnSp>
      <p:cxnSp>
        <p:nvCxnSpPr>
          <p:cNvPr id="2071" name="AutoShape 127"/>
          <p:cNvCxnSpPr>
            <a:cxnSpLocks noChangeShapeType="1"/>
            <a:stCxn id="2055" idx="2"/>
            <a:endCxn id="2112" idx="0"/>
          </p:cNvCxnSpPr>
          <p:nvPr/>
        </p:nvCxnSpPr>
        <p:spPr bwMode="auto">
          <a:xfrm>
            <a:off x="5217096" y="4334049"/>
            <a:ext cx="342900" cy="942975"/>
          </a:xfrm>
          <a:prstGeom prst="straightConnector1">
            <a:avLst/>
          </a:prstGeom>
          <a:noFill/>
          <a:ln w="9525">
            <a:solidFill>
              <a:srgbClr val="336600"/>
            </a:solidFill>
            <a:round/>
            <a:headEnd/>
            <a:tailEnd type="triangle" w="med" len="lg"/>
          </a:ln>
        </p:spPr>
      </p:cxnSp>
      <p:cxnSp>
        <p:nvCxnSpPr>
          <p:cNvPr id="2072" name="AutoShape 128"/>
          <p:cNvCxnSpPr>
            <a:cxnSpLocks noChangeShapeType="1"/>
            <a:stCxn id="2051" idx="0"/>
            <a:endCxn id="2050" idx="2"/>
          </p:cNvCxnSpPr>
          <p:nvPr/>
        </p:nvCxnSpPr>
        <p:spPr bwMode="auto">
          <a:xfrm flipH="1" flipV="1">
            <a:off x="2934272" y="628824"/>
            <a:ext cx="290437" cy="1203325"/>
          </a:xfrm>
          <a:prstGeom prst="straightConnector1">
            <a:avLst/>
          </a:prstGeom>
          <a:noFill/>
          <a:ln w="9525">
            <a:solidFill>
              <a:srgbClr val="336699"/>
            </a:solidFill>
            <a:round/>
            <a:headEnd type="triangle" w="lg" len="lg"/>
            <a:tailEnd type="triangle" w="lg" len="lg"/>
          </a:ln>
        </p:spPr>
      </p:cxnSp>
      <p:cxnSp>
        <p:nvCxnSpPr>
          <p:cNvPr id="2073" name="AutoShape 129"/>
          <p:cNvCxnSpPr>
            <a:cxnSpLocks noChangeShapeType="1"/>
            <a:stCxn id="2051" idx="2"/>
            <a:endCxn id="2052" idx="0"/>
          </p:cNvCxnSpPr>
          <p:nvPr/>
        </p:nvCxnSpPr>
        <p:spPr bwMode="auto">
          <a:xfrm flipH="1">
            <a:off x="645890" y="2360787"/>
            <a:ext cx="2578819" cy="1444625"/>
          </a:xfrm>
          <a:prstGeom prst="straightConnector1">
            <a:avLst/>
          </a:prstGeom>
          <a:noFill/>
          <a:ln w="9525">
            <a:solidFill>
              <a:srgbClr val="336699"/>
            </a:solidFill>
            <a:round/>
            <a:headEnd/>
            <a:tailEnd type="triangle" w="lg" len="lg"/>
          </a:ln>
        </p:spPr>
      </p:cxnSp>
      <p:cxnSp>
        <p:nvCxnSpPr>
          <p:cNvPr id="2074" name="AutoShape 130"/>
          <p:cNvCxnSpPr>
            <a:cxnSpLocks noChangeShapeType="1"/>
            <a:stCxn id="2051" idx="2"/>
            <a:endCxn id="2053" idx="0"/>
          </p:cNvCxnSpPr>
          <p:nvPr/>
        </p:nvCxnSpPr>
        <p:spPr bwMode="auto">
          <a:xfrm flipH="1">
            <a:off x="2169890" y="2360787"/>
            <a:ext cx="1054819" cy="1444625"/>
          </a:xfrm>
          <a:prstGeom prst="straightConnector1">
            <a:avLst/>
          </a:prstGeom>
          <a:noFill/>
          <a:ln w="9525">
            <a:solidFill>
              <a:srgbClr val="336699"/>
            </a:solidFill>
            <a:round/>
            <a:headEnd/>
            <a:tailEnd type="triangle" w="lg" len="lg"/>
          </a:ln>
        </p:spPr>
      </p:cxnSp>
      <p:cxnSp>
        <p:nvCxnSpPr>
          <p:cNvPr id="2075" name="AutoShape 131"/>
          <p:cNvCxnSpPr>
            <a:cxnSpLocks noChangeShapeType="1"/>
            <a:stCxn id="2051" idx="2"/>
            <a:endCxn id="2054" idx="0"/>
          </p:cNvCxnSpPr>
          <p:nvPr/>
        </p:nvCxnSpPr>
        <p:spPr bwMode="auto">
          <a:xfrm>
            <a:off x="3224709" y="2360787"/>
            <a:ext cx="454100" cy="1444625"/>
          </a:xfrm>
          <a:prstGeom prst="straightConnector1">
            <a:avLst/>
          </a:prstGeom>
          <a:noFill/>
          <a:ln w="9525">
            <a:solidFill>
              <a:srgbClr val="336699"/>
            </a:solidFill>
            <a:round/>
            <a:headEnd/>
            <a:tailEnd type="triangle" w="lg" len="lg"/>
          </a:ln>
        </p:spPr>
      </p:cxnSp>
      <p:cxnSp>
        <p:nvCxnSpPr>
          <p:cNvPr id="2076" name="AutoShape 132"/>
          <p:cNvCxnSpPr>
            <a:cxnSpLocks noChangeShapeType="1"/>
            <a:stCxn id="2051" idx="2"/>
            <a:endCxn id="2055" idx="0"/>
          </p:cNvCxnSpPr>
          <p:nvPr/>
        </p:nvCxnSpPr>
        <p:spPr bwMode="auto">
          <a:xfrm>
            <a:off x="3224709" y="2360787"/>
            <a:ext cx="1991594" cy="1444625"/>
          </a:xfrm>
          <a:prstGeom prst="straightConnector1">
            <a:avLst/>
          </a:prstGeom>
          <a:noFill/>
          <a:ln w="9525">
            <a:solidFill>
              <a:srgbClr val="336699"/>
            </a:solidFill>
            <a:round/>
            <a:headEnd/>
            <a:tailEnd type="triangle" w="lg" len="lg"/>
          </a:ln>
        </p:spPr>
      </p:cxnSp>
      <p:grpSp>
        <p:nvGrpSpPr>
          <p:cNvPr id="8" name="Group 134"/>
          <p:cNvGrpSpPr>
            <a:grpSpLocks/>
          </p:cNvGrpSpPr>
          <p:nvPr/>
        </p:nvGrpSpPr>
        <p:grpSpPr bwMode="auto">
          <a:xfrm>
            <a:off x="5420296" y="1755949"/>
            <a:ext cx="1524000" cy="685800"/>
            <a:chOff x="3000" y="1200"/>
            <a:chExt cx="960" cy="432"/>
          </a:xfrm>
        </p:grpSpPr>
        <p:sp>
          <p:nvSpPr>
            <p:cNvPr id="2101" name="Text Box 101"/>
            <p:cNvSpPr txBox="1">
              <a:spLocks noChangeArrowheads="1"/>
            </p:cNvSpPr>
            <p:nvPr/>
          </p:nvSpPr>
          <p:spPr bwMode="auto">
            <a:xfrm>
              <a:off x="3000" y="1272"/>
              <a:ext cx="960" cy="291"/>
            </a:xfrm>
            <a:prstGeom prst="rect">
              <a:avLst/>
            </a:prstGeom>
            <a:noFill/>
            <a:ln w="9525">
              <a:noFill/>
              <a:miter lim="800000"/>
              <a:headEnd/>
              <a:tailEnd/>
            </a:ln>
          </p:spPr>
          <p:txBody>
            <a:bodyPr>
              <a:spAutoFit/>
            </a:bodyPr>
            <a:lstStyle/>
            <a:p>
              <a:pPr algn="ctr"/>
              <a:r>
                <a:rPr lang="es-ES" sz="1200">
                  <a:solidFill>
                    <a:srgbClr val="5F5F5F"/>
                  </a:solidFill>
                  <a:latin typeface="Arial Black" pitchFamily="34" charset="0"/>
                </a:rPr>
                <a:t>Advisory </a:t>
              </a:r>
            </a:p>
            <a:p>
              <a:pPr algn="ctr"/>
              <a:r>
                <a:rPr lang="es-ES" sz="1200">
                  <a:solidFill>
                    <a:srgbClr val="5F5F5F"/>
                  </a:solidFill>
                  <a:latin typeface="Arial Black" pitchFamily="34" charset="0"/>
                </a:rPr>
                <a:t>board</a:t>
              </a:r>
              <a:endParaRPr lang="ca-ES" sz="1200">
                <a:solidFill>
                  <a:srgbClr val="5F5F5F"/>
                </a:solidFill>
                <a:latin typeface="Arial Black" pitchFamily="34" charset="0"/>
              </a:endParaRPr>
            </a:p>
          </p:txBody>
        </p:sp>
        <p:sp>
          <p:nvSpPr>
            <p:cNvPr id="2102" name="AutoShape 133"/>
            <p:cNvSpPr>
              <a:spLocks noChangeArrowheads="1"/>
            </p:cNvSpPr>
            <p:nvPr/>
          </p:nvSpPr>
          <p:spPr bwMode="auto">
            <a:xfrm>
              <a:off x="3000" y="1200"/>
              <a:ext cx="960" cy="432"/>
            </a:xfrm>
            <a:prstGeom prst="plaque">
              <a:avLst>
                <a:gd name="adj" fmla="val 16667"/>
              </a:avLst>
            </a:prstGeom>
            <a:noFill/>
            <a:ln w="9525">
              <a:solidFill>
                <a:schemeClr val="tx1"/>
              </a:solidFill>
              <a:miter lim="800000"/>
              <a:headEnd/>
              <a:tailEnd/>
            </a:ln>
          </p:spPr>
          <p:txBody>
            <a:bodyPr wrap="none" anchor="ctr"/>
            <a:lstStyle/>
            <a:p>
              <a:endParaRPr lang="es-ES"/>
            </a:p>
          </p:txBody>
        </p:sp>
      </p:grpSp>
      <p:sp>
        <p:nvSpPr>
          <p:cNvPr id="2078" name="AutoShape 135"/>
          <p:cNvSpPr>
            <a:spLocks noChangeArrowheads="1"/>
          </p:cNvSpPr>
          <p:nvPr/>
        </p:nvSpPr>
        <p:spPr bwMode="auto">
          <a:xfrm>
            <a:off x="4939284" y="1984549"/>
            <a:ext cx="304800" cy="228600"/>
          </a:xfrm>
          <a:prstGeom prst="leftRightArrow">
            <a:avLst>
              <a:gd name="adj1" fmla="val 50000"/>
              <a:gd name="adj2" fmla="val 26667"/>
            </a:avLst>
          </a:prstGeom>
          <a:solidFill>
            <a:srgbClr val="C0C0C0"/>
          </a:solidFill>
          <a:ln w="9525">
            <a:solidFill>
              <a:schemeClr val="tx1"/>
            </a:solidFill>
            <a:miter lim="800000"/>
            <a:headEnd/>
            <a:tailEnd/>
          </a:ln>
        </p:spPr>
        <p:txBody>
          <a:bodyPr wrap="none" anchor="ctr"/>
          <a:lstStyle/>
          <a:p>
            <a:endParaRPr lang="es-ES"/>
          </a:p>
        </p:txBody>
      </p:sp>
      <p:sp>
        <p:nvSpPr>
          <p:cNvPr id="2079" name="Text Box 137"/>
          <p:cNvSpPr txBox="1">
            <a:spLocks noChangeArrowheads="1"/>
          </p:cNvSpPr>
          <p:nvPr/>
        </p:nvSpPr>
        <p:spPr bwMode="auto">
          <a:xfrm>
            <a:off x="4436046" y="133524"/>
            <a:ext cx="1524000" cy="466725"/>
          </a:xfrm>
          <a:prstGeom prst="rect">
            <a:avLst/>
          </a:prstGeom>
          <a:noFill/>
          <a:ln w="9525">
            <a:solidFill>
              <a:schemeClr val="tx1"/>
            </a:solidFill>
            <a:miter lim="800000"/>
            <a:headEnd/>
            <a:tailEnd/>
          </a:ln>
        </p:spPr>
        <p:txBody>
          <a:bodyPr>
            <a:spAutoFit/>
          </a:bodyPr>
          <a:lstStyle/>
          <a:p>
            <a:pPr algn="ctr"/>
            <a:r>
              <a:rPr lang="es-ES" sz="1200">
                <a:latin typeface="Arial Black" pitchFamily="34" charset="0"/>
              </a:rPr>
              <a:t>European</a:t>
            </a:r>
          </a:p>
          <a:p>
            <a:pPr algn="ctr"/>
            <a:r>
              <a:rPr lang="es-ES" sz="1200">
                <a:latin typeface="Arial Black" pitchFamily="34" charset="0"/>
              </a:rPr>
              <a:t>Commission</a:t>
            </a:r>
            <a:endParaRPr lang="ca-ES" sz="1200">
              <a:latin typeface="Arial Black" pitchFamily="34" charset="0"/>
            </a:endParaRPr>
          </a:p>
        </p:txBody>
      </p:sp>
      <p:sp>
        <p:nvSpPr>
          <p:cNvPr id="2080" name="Line 139"/>
          <p:cNvSpPr>
            <a:spLocks noChangeShapeType="1"/>
          </p:cNvSpPr>
          <p:nvPr/>
        </p:nvSpPr>
        <p:spPr bwMode="auto">
          <a:xfrm>
            <a:off x="187896" y="1009824"/>
            <a:ext cx="8610600" cy="0"/>
          </a:xfrm>
          <a:prstGeom prst="line">
            <a:avLst/>
          </a:prstGeom>
          <a:noFill/>
          <a:ln w="9525">
            <a:solidFill>
              <a:schemeClr val="bg2"/>
            </a:solidFill>
            <a:prstDash val="dash"/>
            <a:round/>
            <a:headEnd/>
            <a:tailEnd/>
          </a:ln>
        </p:spPr>
        <p:txBody>
          <a:bodyPr/>
          <a:lstStyle/>
          <a:p>
            <a:endParaRPr lang="es-ES"/>
          </a:p>
        </p:txBody>
      </p:sp>
      <p:cxnSp>
        <p:nvCxnSpPr>
          <p:cNvPr id="2081" name="AutoShape 140"/>
          <p:cNvCxnSpPr>
            <a:cxnSpLocks noChangeShapeType="1"/>
            <a:stCxn id="2050" idx="3"/>
            <a:endCxn id="2079" idx="1"/>
          </p:cNvCxnSpPr>
          <p:nvPr/>
        </p:nvCxnSpPr>
        <p:spPr bwMode="auto">
          <a:xfrm>
            <a:off x="3561334" y="365299"/>
            <a:ext cx="874712" cy="1588"/>
          </a:xfrm>
          <a:prstGeom prst="straightConnector1">
            <a:avLst/>
          </a:prstGeom>
          <a:noFill/>
          <a:ln w="9525">
            <a:solidFill>
              <a:srgbClr val="5F5F5F"/>
            </a:solidFill>
            <a:round/>
            <a:headEnd type="triangle" w="lg" len="lg"/>
            <a:tailEnd type="triangle" w="lg" len="lg"/>
          </a:ln>
        </p:spPr>
      </p:cxnSp>
      <p:sp>
        <p:nvSpPr>
          <p:cNvPr id="2082" name="Text Box 141"/>
          <p:cNvSpPr txBox="1">
            <a:spLocks noChangeArrowheads="1"/>
          </p:cNvSpPr>
          <p:nvPr/>
        </p:nvSpPr>
        <p:spPr bwMode="auto">
          <a:xfrm>
            <a:off x="6283896" y="44624"/>
            <a:ext cx="1658938" cy="581025"/>
          </a:xfrm>
          <a:prstGeom prst="rect">
            <a:avLst/>
          </a:prstGeom>
          <a:noFill/>
          <a:ln w="9525">
            <a:noFill/>
            <a:miter lim="800000"/>
            <a:headEnd/>
            <a:tailEnd/>
          </a:ln>
        </p:spPr>
        <p:txBody>
          <a:bodyPr wrap="none">
            <a:spAutoFit/>
          </a:bodyPr>
          <a:lstStyle/>
          <a:p>
            <a:r>
              <a:rPr lang="es-ES" sz="1600" i="1">
                <a:latin typeface="Verdana" pitchFamily="34" charset="0"/>
              </a:rPr>
              <a:t>Administrative</a:t>
            </a:r>
          </a:p>
          <a:p>
            <a:r>
              <a:rPr lang="es-ES" sz="1600" i="1">
                <a:latin typeface="Verdana" pitchFamily="34" charset="0"/>
              </a:rPr>
              <a:t>management</a:t>
            </a:r>
            <a:endParaRPr lang="ca-ES" sz="1600" i="1">
              <a:latin typeface="Verdana" pitchFamily="34" charset="0"/>
            </a:endParaRPr>
          </a:p>
        </p:txBody>
      </p:sp>
      <p:sp>
        <p:nvSpPr>
          <p:cNvPr id="2083" name="Text Box 142"/>
          <p:cNvSpPr txBox="1">
            <a:spLocks noChangeArrowheads="1"/>
          </p:cNvSpPr>
          <p:nvPr/>
        </p:nvSpPr>
        <p:spPr bwMode="auto">
          <a:xfrm>
            <a:off x="7115746" y="1781349"/>
            <a:ext cx="1682750" cy="581025"/>
          </a:xfrm>
          <a:prstGeom prst="rect">
            <a:avLst/>
          </a:prstGeom>
          <a:noFill/>
          <a:ln w="9525">
            <a:noFill/>
            <a:miter lim="800000"/>
            <a:headEnd/>
            <a:tailEnd/>
          </a:ln>
        </p:spPr>
        <p:txBody>
          <a:bodyPr wrap="none">
            <a:spAutoFit/>
          </a:bodyPr>
          <a:lstStyle/>
          <a:p>
            <a:r>
              <a:rPr lang="es-ES" sz="1600" i="1">
                <a:latin typeface="Verdana" pitchFamily="34" charset="0"/>
              </a:rPr>
              <a:t>Global project </a:t>
            </a:r>
          </a:p>
          <a:p>
            <a:r>
              <a:rPr lang="es-ES" sz="1600" i="1">
                <a:latin typeface="Verdana" pitchFamily="34" charset="0"/>
              </a:rPr>
              <a:t>management</a:t>
            </a:r>
            <a:endParaRPr lang="ca-ES" sz="1600" i="1">
              <a:latin typeface="Verdana" pitchFamily="34" charset="0"/>
            </a:endParaRPr>
          </a:p>
        </p:txBody>
      </p:sp>
      <p:sp>
        <p:nvSpPr>
          <p:cNvPr id="2084" name="Text Box 143"/>
          <p:cNvSpPr txBox="1">
            <a:spLocks noChangeArrowheads="1"/>
          </p:cNvSpPr>
          <p:nvPr/>
        </p:nvSpPr>
        <p:spPr bwMode="auto">
          <a:xfrm>
            <a:off x="6283896" y="3753024"/>
            <a:ext cx="2751138" cy="581025"/>
          </a:xfrm>
          <a:prstGeom prst="rect">
            <a:avLst/>
          </a:prstGeom>
          <a:noFill/>
          <a:ln w="9525">
            <a:noFill/>
            <a:miter lim="800000"/>
            <a:headEnd/>
            <a:tailEnd/>
          </a:ln>
        </p:spPr>
        <p:txBody>
          <a:bodyPr wrap="none">
            <a:spAutoFit/>
          </a:bodyPr>
          <a:lstStyle/>
          <a:p>
            <a:r>
              <a:rPr lang="es-ES" sz="1600" i="1">
                <a:latin typeface="Verdana" pitchFamily="34" charset="0"/>
              </a:rPr>
              <a:t>Core tasks management </a:t>
            </a:r>
          </a:p>
          <a:p>
            <a:r>
              <a:rPr lang="es-ES" sz="1600" i="1">
                <a:latin typeface="Verdana" pitchFamily="34" charset="0"/>
              </a:rPr>
              <a:t>at host nodes </a:t>
            </a:r>
          </a:p>
        </p:txBody>
      </p:sp>
      <p:sp>
        <p:nvSpPr>
          <p:cNvPr id="2085" name="Text Box 144"/>
          <p:cNvSpPr txBox="1">
            <a:spLocks noChangeArrowheads="1"/>
          </p:cNvSpPr>
          <p:nvPr/>
        </p:nvSpPr>
        <p:spPr bwMode="auto">
          <a:xfrm>
            <a:off x="6283896" y="5277024"/>
            <a:ext cx="1892300" cy="581025"/>
          </a:xfrm>
          <a:prstGeom prst="rect">
            <a:avLst/>
          </a:prstGeom>
          <a:noFill/>
          <a:ln w="9525">
            <a:noFill/>
            <a:miter lim="800000"/>
            <a:headEnd/>
            <a:tailEnd/>
          </a:ln>
        </p:spPr>
        <p:txBody>
          <a:bodyPr wrap="none">
            <a:spAutoFit/>
          </a:bodyPr>
          <a:lstStyle/>
          <a:p>
            <a:r>
              <a:rPr lang="es-ES" sz="1600" i="1">
                <a:latin typeface="Verdana" pitchFamily="34" charset="0"/>
              </a:rPr>
              <a:t>Management of </a:t>
            </a:r>
          </a:p>
          <a:p>
            <a:r>
              <a:rPr lang="es-ES" sz="1600" i="1">
                <a:latin typeface="Verdana" pitchFamily="34" charset="0"/>
              </a:rPr>
              <a:t>specialised tasks</a:t>
            </a:r>
          </a:p>
        </p:txBody>
      </p:sp>
      <p:sp>
        <p:nvSpPr>
          <p:cNvPr id="2086" name="Text Box 145"/>
          <p:cNvSpPr txBox="1">
            <a:spLocks noChangeArrowheads="1"/>
          </p:cNvSpPr>
          <p:nvPr/>
        </p:nvSpPr>
        <p:spPr bwMode="auto">
          <a:xfrm>
            <a:off x="187896" y="1832149"/>
            <a:ext cx="942975" cy="528638"/>
          </a:xfrm>
          <a:prstGeom prst="rect">
            <a:avLst/>
          </a:prstGeom>
          <a:noFill/>
          <a:ln w="9525">
            <a:solidFill>
              <a:srgbClr val="336600"/>
            </a:solidFill>
            <a:miter lim="800000"/>
            <a:headEnd/>
            <a:tailEnd/>
          </a:ln>
        </p:spPr>
        <p:txBody>
          <a:bodyPr>
            <a:spAutoFit/>
          </a:bodyPr>
          <a:lstStyle/>
          <a:p>
            <a:pPr algn="ctr"/>
            <a:r>
              <a:rPr lang="es-ES" sz="1600">
                <a:solidFill>
                  <a:srgbClr val="336600"/>
                </a:solidFill>
              </a:rPr>
              <a:t>WP600</a:t>
            </a:r>
          </a:p>
          <a:p>
            <a:pPr algn="ctr"/>
            <a:r>
              <a:rPr lang="es-ES" sz="1200" i="1">
                <a:solidFill>
                  <a:srgbClr val="336600"/>
                </a:solidFill>
              </a:rPr>
              <a:t>J. Torra</a:t>
            </a:r>
            <a:endParaRPr lang="ca-ES" sz="1200" i="1">
              <a:solidFill>
                <a:srgbClr val="336600"/>
              </a:solidFill>
            </a:endParaRPr>
          </a:p>
        </p:txBody>
      </p:sp>
      <p:cxnSp>
        <p:nvCxnSpPr>
          <p:cNvPr id="2087" name="AutoShape 146"/>
          <p:cNvCxnSpPr>
            <a:cxnSpLocks noChangeShapeType="1"/>
            <a:stCxn id="2051" idx="1"/>
            <a:endCxn id="2086" idx="3"/>
          </p:cNvCxnSpPr>
          <p:nvPr/>
        </p:nvCxnSpPr>
        <p:spPr bwMode="auto">
          <a:xfrm flipH="1">
            <a:off x="1130871" y="2096468"/>
            <a:ext cx="488801" cy="0"/>
          </a:xfrm>
          <a:prstGeom prst="straightConnector1">
            <a:avLst/>
          </a:prstGeom>
          <a:noFill/>
          <a:ln w="9525">
            <a:solidFill>
              <a:srgbClr val="336699"/>
            </a:solidFill>
            <a:round/>
            <a:headEnd/>
            <a:tailEnd type="triangle" w="lg" len="lg"/>
          </a:ln>
        </p:spPr>
      </p:cxnSp>
      <p:sp>
        <p:nvSpPr>
          <p:cNvPr id="2088" name="Text Box 147"/>
          <p:cNvSpPr txBox="1">
            <a:spLocks noChangeArrowheads="1"/>
          </p:cNvSpPr>
          <p:nvPr/>
        </p:nvSpPr>
        <p:spPr bwMode="auto">
          <a:xfrm>
            <a:off x="454596" y="2365549"/>
            <a:ext cx="827088" cy="396875"/>
          </a:xfrm>
          <a:prstGeom prst="rect">
            <a:avLst/>
          </a:prstGeom>
          <a:noFill/>
          <a:ln w="9525">
            <a:noFill/>
            <a:miter lim="800000"/>
            <a:headEnd/>
            <a:tailEnd/>
          </a:ln>
        </p:spPr>
        <p:txBody>
          <a:bodyPr wrap="none">
            <a:spAutoFit/>
          </a:bodyPr>
          <a:lstStyle/>
          <a:p>
            <a:pPr algn="ctr"/>
            <a:r>
              <a:rPr lang="es-ES" sz="1000" b="1" i="1">
                <a:solidFill>
                  <a:srgbClr val="336600"/>
                </a:solidFill>
                <a:latin typeface="Verdana" pitchFamily="34" charset="0"/>
              </a:rPr>
              <a:t>Support</a:t>
            </a:r>
          </a:p>
          <a:p>
            <a:pPr algn="ctr"/>
            <a:r>
              <a:rPr lang="es-ES" sz="1000" b="1" i="1">
                <a:solidFill>
                  <a:srgbClr val="336600"/>
                </a:solidFill>
                <a:latin typeface="Verdana" pitchFamily="34" charset="0"/>
              </a:rPr>
              <a:t>activities</a:t>
            </a:r>
            <a:endParaRPr lang="ca-ES" sz="1000" b="1" i="1">
              <a:solidFill>
                <a:srgbClr val="336600"/>
              </a:solidFill>
              <a:latin typeface="Verdana" pitchFamily="34" charset="0"/>
            </a:endParaRPr>
          </a:p>
        </p:txBody>
      </p:sp>
      <p:sp>
        <p:nvSpPr>
          <p:cNvPr id="2089" name="Text Box 148"/>
          <p:cNvSpPr txBox="1">
            <a:spLocks noChangeArrowheads="1"/>
          </p:cNvSpPr>
          <p:nvPr/>
        </p:nvSpPr>
        <p:spPr bwMode="auto">
          <a:xfrm>
            <a:off x="5359971" y="2517949"/>
            <a:ext cx="1755775" cy="244475"/>
          </a:xfrm>
          <a:prstGeom prst="rect">
            <a:avLst/>
          </a:prstGeom>
          <a:noFill/>
          <a:ln w="9525">
            <a:noFill/>
            <a:miter lim="800000"/>
            <a:headEnd/>
            <a:tailEnd/>
          </a:ln>
        </p:spPr>
        <p:txBody>
          <a:bodyPr wrap="none">
            <a:spAutoFit/>
          </a:bodyPr>
          <a:lstStyle/>
          <a:p>
            <a:pPr algn="ctr"/>
            <a:r>
              <a:rPr lang="es-ES" sz="1000" b="1" i="1">
                <a:solidFill>
                  <a:srgbClr val="5F5F5F"/>
                </a:solidFill>
                <a:latin typeface="Verdana" pitchFamily="34" charset="0"/>
              </a:rPr>
              <a:t>Tracking of objectives</a:t>
            </a:r>
            <a:endParaRPr lang="ca-ES" sz="1000" b="1" i="1">
              <a:solidFill>
                <a:srgbClr val="5F5F5F"/>
              </a:solidFill>
              <a:latin typeface="Verdana" pitchFamily="34" charset="0"/>
            </a:endParaRPr>
          </a:p>
        </p:txBody>
      </p:sp>
      <p:grpSp>
        <p:nvGrpSpPr>
          <p:cNvPr id="9" name="Group 114"/>
          <p:cNvGrpSpPr>
            <a:grpSpLocks/>
          </p:cNvGrpSpPr>
          <p:nvPr/>
        </p:nvGrpSpPr>
        <p:grpSpPr bwMode="auto">
          <a:xfrm>
            <a:off x="1562671" y="5277024"/>
            <a:ext cx="679450" cy="533400"/>
            <a:chOff x="2799" y="3360"/>
            <a:chExt cx="428" cy="336"/>
          </a:xfrm>
        </p:grpSpPr>
        <p:sp>
          <p:nvSpPr>
            <p:cNvPr id="2099" name="Text Box 97"/>
            <p:cNvSpPr txBox="1">
              <a:spLocks noChangeArrowheads="1"/>
            </p:cNvSpPr>
            <p:nvPr/>
          </p:nvSpPr>
          <p:spPr bwMode="auto">
            <a:xfrm>
              <a:off x="2799" y="3441"/>
              <a:ext cx="428" cy="174"/>
            </a:xfrm>
            <a:prstGeom prst="rect">
              <a:avLst/>
            </a:prstGeom>
            <a:noFill/>
            <a:ln w="9525">
              <a:noFill/>
              <a:miter lim="800000"/>
              <a:headEnd/>
              <a:tailEnd/>
            </a:ln>
          </p:spPr>
          <p:txBody>
            <a:bodyPr wrap="none">
              <a:spAutoFit/>
            </a:bodyPr>
            <a:lstStyle/>
            <a:p>
              <a:pPr algn="ctr"/>
              <a:r>
                <a:rPr lang="es-ES" sz="1200">
                  <a:solidFill>
                    <a:srgbClr val="A50021"/>
                  </a:solidFill>
                </a:rPr>
                <a:t> UCAM</a:t>
              </a:r>
              <a:endParaRPr lang="ca-ES" sz="1200">
                <a:solidFill>
                  <a:srgbClr val="A50021"/>
                </a:solidFill>
              </a:endParaRPr>
            </a:p>
          </p:txBody>
        </p:sp>
        <p:sp>
          <p:nvSpPr>
            <p:cNvPr id="2100" name="Oval 105"/>
            <p:cNvSpPr>
              <a:spLocks noChangeArrowheads="1"/>
            </p:cNvSpPr>
            <p:nvPr/>
          </p:nvSpPr>
          <p:spPr bwMode="auto">
            <a:xfrm>
              <a:off x="2845" y="3360"/>
              <a:ext cx="336" cy="336"/>
            </a:xfrm>
            <a:prstGeom prst="ellipse">
              <a:avLst/>
            </a:prstGeom>
            <a:noFill/>
            <a:ln w="9525">
              <a:solidFill>
                <a:srgbClr val="A50021"/>
              </a:solidFill>
              <a:round/>
              <a:headEnd/>
              <a:tailEnd/>
            </a:ln>
          </p:spPr>
          <p:txBody>
            <a:bodyPr wrap="none" anchor="ctr"/>
            <a:lstStyle/>
            <a:p>
              <a:endParaRPr lang="es-ES"/>
            </a:p>
          </p:txBody>
        </p:sp>
      </p:grpSp>
      <p:cxnSp>
        <p:nvCxnSpPr>
          <p:cNvPr id="2091" name="AutoShape 120"/>
          <p:cNvCxnSpPr>
            <a:cxnSpLocks noChangeShapeType="1"/>
            <a:stCxn id="2052" idx="2"/>
            <a:endCxn id="2100" idx="0"/>
          </p:cNvCxnSpPr>
          <p:nvPr/>
        </p:nvCxnSpPr>
        <p:spPr bwMode="auto">
          <a:xfrm>
            <a:off x="646684" y="4334049"/>
            <a:ext cx="1255712" cy="942975"/>
          </a:xfrm>
          <a:prstGeom prst="straightConnector1">
            <a:avLst/>
          </a:prstGeom>
          <a:noFill/>
          <a:ln w="9525">
            <a:solidFill>
              <a:srgbClr val="336600"/>
            </a:solidFill>
            <a:round/>
            <a:headEnd/>
            <a:tailEnd type="triangle" w="med" len="lg"/>
          </a:ln>
        </p:spPr>
      </p:cxnSp>
      <p:cxnSp>
        <p:nvCxnSpPr>
          <p:cNvPr id="2092" name="AutoShape 120"/>
          <p:cNvCxnSpPr>
            <a:cxnSpLocks noChangeShapeType="1"/>
            <a:stCxn id="2054" idx="2"/>
            <a:endCxn id="2100" idx="0"/>
          </p:cNvCxnSpPr>
          <p:nvPr/>
        </p:nvCxnSpPr>
        <p:spPr bwMode="auto">
          <a:xfrm flipH="1">
            <a:off x="1902396" y="4334049"/>
            <a:ext cx="1776413" cy="942975"/>
          </a:xfrm>
          <a:prstGeom prst="straightConnector1">
            <a:avLst/>
          </a:prstGeom>
          <a:noFill/>
          <a:ln w="9525">
            <a:solidFill>
              <a:srgbClr val="336600"/>
            </a:solidFill>
            <a:round/>
            <a:headEnd/>
            <a:tailEnd type="triangle" w="med" len="lg"/>
          </a:ln>
        </p:spPr>
      </p:cxnSp>
      <p:grpSp>
        <p:nvGrpSpPr>
          <p:cNvPr id="10" name="Group 114"/>
          <p:cNvGrpSpPr>
            <a:grpSpLocks/>
          </p:cNvGrpSpPr>
          <p:nvPr/>
        </p:nvGrpSpPr>
        <p:grpSpPr bwMode="auto">
          <a:xfrm>
            <a:off x="873696" y="5277024"/>
            <a:ext cx="533400" cy="533400"/>
            <a:chOff x="2845" y="3360"/>
            <a:chExt cx="336" cy="336"/>
          </a:xfrm>
        </p:grpSpPr>
        <p:sp>
          <p:nvSpPr>
            <p:cNvPr id="2097" name="Text Box 97"/>
            <p:cNvSpPr txBox="1">
              <a:spLocks noChangeArrowheads="1"/>
            </p:cNvSpPr>
            <p:nvPr/>
          </p:nvSpPr>
          <p:spPr bwMode="auto">
            <a:xfrm>
              <a:off x="2888" y="3441"/>
              <a:ext cx="251" cy="174"/>
            </a:xfrm>
            <a:prstGeom prst="rect">
              <a:avLst/>
            </a:prstGeom>
            <a:noFill/>
            <a:ln w="9525">
              <a:noFill/>
              <a:miter lim="800000"/>
              <a:headEnd/>
              <a:tailEnd/>
            </a:ln>
          </p:spPr>
          <p:txBody>
            <a:bodyPr wrap="none">
              <a:spAutoFit/>
            </a:bodyPr>
            <a:lstStyle/>
            <a:p>
              <a:pPr algn="ctr"/>
              <a:r>
                <a:rPr lang="es-ES" sz="1200">
                  <a:solidFill>
                    <a:srgbClr val="A50021"/>
                  </a:solidFill>
                </a:rPr>
                <a:t>KU</a:t>
              </a:r>
              <a:endParaRPr lang="ca-ES" sz="1200">
                <a:solidFill>
                  <a:srgbClr val="A50021"/>
                </a:solidFill>
              </a:endParaRPr>
            </a:p>
          </p:txBody>
        </p:sp>
        <p:sp>
          <p:nvSpPr>
            <p:cNvPr id="2098" name="Oval 105"/>
            <p:cNvSpPr>
              <a:spLocks noChangeArrowheads="1"/>
            </p:cNvSpPr>
            <p:nvPr/>
          </p:nvSpPr>
          <p:spPr bwMode="auto">
            <a:xfrm>
              <a:off x="2845" y="3360"/>
              <a:ext cx="336" cy="336"/>
            </a:xfrm>
            <a:prstGeom prst="ellipse">
              <a:avLst/>
            </a:prstGeom>
            <a:noFill/>
            <a:ln w="9525">
              <a:solidFill>
                <a:srgbClr val="A50021"/>
              </a:solidFill>
              <a:round/>
              <a:headEnd/>
              <a:tailEnd/>
            </a:ln>
          </p:spPr>
          <p:txBody>
            <a:bodyPr wrap="none" anchor="ctr"/>
            <a:lstStyle/>
            <a:p>
              <a:endParaRPr lang="es-ES"/>
            </a:p>
          </p:txBody>
        </p:sp>
      </p:grpSp>
      <p:sp>
        <p:nvSpPr>
          <p:cNvPr id="2094" name="Text Box 147"/>
          <p:cNvSpPr txBox="1">
            <a:spLocks noChangeArrowheads="1"/>
          </p:cNvSpPr>
          <p:nvPr/>
        </p:nvSpPr>
        <p:spPr bwMode="auto">
          <a:xfrm>
            <a:off x="568896" y="5810424"/>
            <a:ext cx="1041400" cy="400050"/>
          </a:xfrm>
          <a:prstGeom prst="rect">
            <a:avLst/>
          </a:prstGeom>
          <a:noFill/>
          <a:ln w="9525">
            <a:noFill/>
            <a:miter lim="800000"/>
            <a:headEnd/>
            <a:tailEnd/>
          </a:ln>
        </p:spPr>
        <p:txBody>
          <a:bodyPr wrap="none">
            <a:spAutoFit/>
          </a:bodyPr>
          <a:lstStyle/>
          <a:p>
            <a:pPr algn="ctr"/>
            <a:r>
              <a:rPr lang="es-ES" sz="1000" b="1" i="1">
                <a:solidFill>
                  <a:srgbClr val="336600"/>
                </a:solidFill>
                <a:latin typeface="Verdana" pitchFamily="34" charset="0"/>
              </a:rPr>
              <a:t>Jasmine</a:t>
            </a:r>
          </a:p>
          <a:p>
            <a:pPr algn="ctr"/>
            <a:r>
              <a:rPr lang="es-ES" sz="1000" b="1" i="1">
                <a:solidFill>
                  <a:srgbClr val="336600"/>
                </a:solidFill>
                <a:latin typeface="Verdana" pitchFamily="34" charset="0"/>
              </a:rPr>
              <a:t>cooperation</a:t>
            </a:r>
            <a:endParaRPr lang="ca-ES" sz="1000" b="1" i="1">
              <a:solidFill>
                <a:srgbClr val="336600"/>
              </a:solidFill>
              <a:latin typeface="Verdana" pitchFamily="34" charset="0"/>
            </a:endParaRPr>
          </a:p>
        </p:txBody>
      </p:sp>
      <p:cxnSp>
        <p:nvCxnSpPr>
          <p:cNvPr id="2095" name="AutoShape 118"/>
          <p:cNvCxnSpPr>
            <a:cxnSpLocks noChangeShapeType="1"/>
            <a:stCxn id="2052" idx="2"/>
            <a:endCxn id="2098" idx="0"/>
          </p:cNvCxnSpPr>
          <p:nvPr/>
        </p:nvCxnSpPr>
        <p:spPr bwMode="auto">
          <a:xfrm>
            <a:off x="646684" y="4334049"/>
            <a:ext cx="493712" cy="942975"/>
          </a:xfrm>
          <a:prstGeom prst="straightConnector1">
            <a:avLst/>
          </a:prstGeom>
          <a:noFill/>
          <a:ln w="9525">
            <a:solidFill>
              <a:srgbClr val="336600"/>
            </a:solidFill>
            <a:round/>
            <a:headEnd/>
            <a:tailEnd type="triangle" w="med" len="lg"/>
          </a:ln>
        </p:spPr>
      </p:cxnSp>
      <p:cxnSp>
        <p:nvCxnSpPr>
          <p:cNvPr id="2096" name="AutoShape 126"/>
          <p:cNvCxnSpPr>
            <a:cxnSpLocks noChangeShapeType="1"/>
            <a:stCxn id="2055" idx="2"/>
            <a:endCxn id="2098" idx="0"/>
          </p:cNvCxnSpPr>
          <p:nvPr/>
        </p:nvCxnSpPr>
        <p:spPr bwMode="auto">
          <a:xfrm flipH="1">
            <a:off x="1140396" y="4334049"/>
            <a:ext cx="4076700" cy="942975"/>
          </a:xfrm>
          <a:prstGeom prst="straightConnector1">
            <a:avLst/>
          </a:prstGeom>
          <a:noFill/>
          <a:ln w="9525">
            <a:solidFill>
              <a:srgbClr val="336600"/>
            </a:solidFill>
            <a:round/>
            <a:headEnd/>
            <a:tailEnd type="triangle" w="med" len="lg"/>
          </a:ln>
        </p:spPr>
      </p:cxnSp>
      <p:grpSp>
        <p:nvGrpSpPr>
          <p:cNvPr id="75" name="74 Grupo"/>
          <p:cNvGrpSpPr/>
          <p:nvPr/>
        </p:nvGrpSpPr>
        <p:grpSpPr>
          <a:xfrm>
            <a:off x="4355976" y="1124744"/>
            <a:ext cx="3762120" cy="2016224"/>
            <a:chOff x="4355976" y="1124744"/>
            <a:chExt cx="3762120" cy="2016224"/>
          </a:xfrm>
        </p:grpSpPr>
        <p:sp>
          <p:nvSpPr>
            <p:cNvPr id="73" name="72 Elipse"/>
            <p:cNvSpPr/>
            <p:nvPr/>
          </p:nvSpPr>
          <p:spPr bwMode="auto">
            <a:xfrm>
              <a:off x="4932040" y="1196752"/>
              <a:ext cx="2520280" cy="1944216"/>
            </a:xfrm>
            <a:prstGeom prst="ellipse">
              <a:avLst/>
            </a:prstGeom>
            <a:solidFill>
              <a:srgbClr val="FF5050">
                <a:alpha val="16863"/>
              </a:srgbClr>
            </a:solidFill>
            <a:ln w="9525" cap="flat" cmpd="sng" algn="ctr">
              <a:no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s-ES" sz="2800" b="1" i="0" u="none" strike="noStrike" cap="none" normalizeH="0" baseline="0" smtClean="0">
                <a:ln>
                  <a:noFill/>
                </a:ln>
                <a:solidFill>
                  <a:srgbClr val="01ABA3"/>
                </a:solidFill>
                <a:effectLst>
                  <a:outerShdw blurRad="38100" dist="38100" dir="2700000" algn="tl">
                    <a:srgbClr val="000000">
                      <a:alpha val="43137"/>
                    </a:srgbClr>
                  </a:outerShdw>
                </a:effectLst>
                <a:latin typeface="Arial" charset="0"/>
              </a:endParaRPr>
            </a:p>
          </p:txBody>
        </p:sp>
        <p:sp>
          <p:nvSpPr>
            <p:cNvPr id="74" name="73 CuadroTexto"/>
            <p:cNvSpPr txBox="1"/>
            <p:nvPr/>
          </p:nvSpPr>
          <p:spPr>
            <a:xfrm>
              <a:off x="4355976" y="1124744"/>
              <a:ext cx="3762120" cy="461665"/>
            </a:xfrm>
            <a:prstGeom prst="rect">
              <a:avLst/>
            </a:prstGeom>
            <a:noFill/>
          </p:spPr>
          <p:txBody>
            <a:bodyPr wrap="none" rtlCol="0">
              <a:spAutoFit/>
            </a:bodyPr>
            <a:lstStyle/>
            <a:p>
              <a:r>
                <a:rPr lang="es-ES" sz="2400" b="0" dirty="0" err="1" smtClean="0">
                  <a:solidFill>
                    <a:srgbClr val="FF0000"/>
                  </a:solidFill>
                </a:rPr>
                <a:t>To</a:t>
              </a:r>
              <a:r>
                <a:rPr lang="es-ES" sz="2400" b="0" dirty="0" smtClean="0">
                  <a:solidFill>
                    <a:srgbClr val="FF0000"/>
                  </a:solidFill>
                </a:rPr>
                <a:t> </a:t>
              </a:r>
              <a:r>
                <a:rPr lang="es-ES" sz="2400" b="0" dirty="0" err="1" smtClean="0">
                  <a:solidFill>
                    <a:srgbClr val="FF0000"/>
                  </a:solidFill>
                </a:rPr>
                <a:t>be</a:t>
              </a:r>
              <a:r>
                <a:rPr lang="es-ES" sz="2400" b="0" dirty="0" smtClean="0">
                  <a:solidFill>
                    <a:srgbClr val="FF0000"/>
                  </a:solidFill>
                </a:rPr>
                <a:t> </a:t>
              </a:r>
              <a:r>
                <a:rPr lang="es-ES" sz="2400" b="0" dirty="0" err="1" smtClean="0">
                  <a:solidFill>
                    <a:srgbClr val="FF0000"/>
                  </a:solidFill>
                </a:rPr>
                <a:t>discussed</a:t>
              </a:r>
              <a:r>
                <a:rPr lang="es-ES" sz="2400" b="0" dirty="0" smtClean="0">
                  <a:solidFill>
                    <a:srgbClr val="FF0000"/>
                  </a:solidFill>
                </a:rPr>
                <a:t> </a:t>
              </a:r>
              <a:r>
                <a:rPr lang="es-ES" sz="2400" b="0" dirty="0" err="1" smtClean="0">
                  <a:solidFill>
                    <a:srgbClr val="FF0000"/>
                  </a:solidFill>
                </a:rPr>
                <a:t>tomorrow</a:t>
              </a:r>
              <a:endParaRPr lang="es-ES" sz="2400" b="0"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fade">
                                      <p:cBhvr>
                                        <p:cTn id="7" dur="20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lantilla JOCS'05">
  <a:themeElements>
    <a:clrScheme name="Plantilla JOCS'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lantilla JOCS'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1"/>
            </a:gs>
            <a:gs pos="50000">
              <a:srgbClr val="FF6600"/>
            </a:gs>
            <a:gs pos="100000">
              <a:schemeClr val="bg1"/>
            </a:gs>
          </a:gsLst>
          <a:lin ang="0" scaled="1"/>
        </a:gradFill>
        <a:ln w="9525" cap="flat" cmpd="sng" algn="ctr">
          <a:no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800" b="1" i="0" u="none" strike="noStrike" cap="none" normalizeH="0" baseline="0" smtClean="0">
            <a:ln>
              <a:noFill/>
            </a:ln>
            <a:solidFill>
              <a:srgbClr val="01ABA3"/>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gradFill rotWithShape="1">
          <a:gsLst>
            <a:gs pos="0">
              <a:schemeClr val="bg1"/>
            </a:gs>
            <a:gs pos="50000">
              <a:srgbClr val="FF6600"/>
            </a:gs>
            <a:gs pos="100000">
              <a:schemeClr val="bg1"/>
            </a:gs>
          </a:gsLst>
          <a:lin ang="0" scaled="1"/>
        </a:gradFill>
        <a:ln w="9525" cap="flat" cmpd="sng" algn="ctr">
          <a:no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800" b="1" i="0" u="none" strike="noStrike" cap="none" normalizeH="0" baseline="0" smtClean="0">
            <a:ln>
              <a:noFill/>
            </a:ln>
            <a:solidFill>
              <a:srgbClr val="01ABA3"/>
            </a:solidFill>
            <a:effectLst>
              <a:outerShdw blurRad="38100" dist="38100" dir="2700000" algn="tl">
                <a:srgbClr val="000000">
                  <a:alpha val="43137"/>
                </a:srgbClr>
              </a:outerShdw>
            </a:effectLst>
            <a:latin typeface="Arial" charset="0"/>
          </a:defRPr>
        </a:defPPr>
      </a:lstStyle>
    </a:lnDef>
  </a:objectDefaults>
  <a:extraClrSchemeLst>
    <a:extraClrScheme>
      <a:clrScheme name="Plantilla JOCS'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lantilla JOCS'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lantilla JOCS'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lantilla JOCS'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lantilla JOCS'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lantilla JOCS'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lantilla JOCS'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\\TIBIDABO\depts\Promocio\Documentacio\Congressos, jornades i trobades\2005\JOCS\PONÈNCIES\Plantilla JOCS'05.pot</Template>
  <TotalTime>983</TotalTime>
  <Words>629</Words>
  <Application>Microsoft Office PowerPoint</Application>
  <PresentationFormat>Presentación en pantalla (4:3)</PresentationFormat>
  <Paragraphs>96</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Plantilla JOCS'05</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Company>CESCA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Títol Nom i cognoms Institució</dc:title>
  <dc:creator>ssalgado</dc:creator>
  <cp:lastModifiedBy>Xavier Luri</cp:lastModifiedBy>
  <cp:revision>248</cp:revision>
  <dcterms:created xsi:type="dcterms:W3CDTF">2007-07-27T09:26:22Z</dcterms:created>
  <dcterms:modified xsi:type="dcterms:W3CDTF">2013-12-03T22:26:32Z</dcterms:modified>
</cp:coreProperties>
</file>