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257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AED9"/>
    <a:srgbClr val="800000"/>
    <a:srgbClr val="990000"/>
    <a:srgbClr val="0D88A5"/>
    <a:srgbClr val="339933"/>
    <a:srgbClr val="FF7C80"/>
    <a:srgbClr val="FFCCCC"/>
    <a:srgbClr val="096DB1"/>
    <a:srgbClr val="0C7A94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84" autoAdjust="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AE6C9ED-838A-479B-BAE9-28D9448E0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Haga clic para modificar el estilo de texto del patrón</a:t>
            </a:r>
          </a:p>
          <a:p>
            <a:pPr lvl="1"/>
            <a:r>
              <a:rPr lang="ca-ES" noProof="0" smtClean="0"/>
              <a:t>Segundo nivel</a:t>
            </a:r>
          </a:p>
          <a:p>
            <a:pPr lvl="2"/>
            <a:r>
              <a:rPr lang="ca-ES" noProof="0" smtClean="0"/>
              <a:t>Tercer nivel</a:t>
            </a:r>
          </a:p>
          <a:p>
            <a:pPr lvl="3"/>
            <a:r>
              <a:rPr lang="ca-ES" noProof="0" smtClean="0"/>
              <a:t>Cuarto nivel</a:t>
            </a:r>
          </a:p>
          <a:p>
            <a:pPr lvl="4"/>
            <a:r>
              <a:rPr lang="ca-ES" noProof="0" smtClean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CED3248-C18D-4BA3-A32F-08E1E45FD7C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2</a:t>
            </a:fld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3</a:t>
            </a:fld>
            <a:endParaRPr 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4</a:t>
            </a:fld>
            <a:endParaRPr lang="ca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5</a:t>
            </a:fld>
            <a:endParaRPr lang="ca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6</a:t>
            </a:fld>
            <a:endParaRPr lang="ca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7</a:t>
            </a:fld>
            <a:endParaRPr lang="ca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8</a:t>
            </a:fld>
            <a:endParaRPr lang="ca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9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 Box 17"/>
          <p:cNvSpPr txBox="1">
            <a:spLocks noChangeArrowheads="1"/>
          </p:cNvSpPr>
          <p:nvPr userDrawn="1"/>
        </p:nvSpPr>
        <p:spPr bwMode="auto">
          <a:xfrm>
            <a:off x="3023096" y="6453336"/>
            <a:ext cx="3493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GENIUS </a:t>
            </a:r>
            <a:r>
              <a:rPr lang="es-ES" sz="140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kick</a:t>
            </a: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-off  -  </a:t>
            </a:r>
            <a:r>
              <a:rPr lang="es-ES" sz="140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November</a:t>
            </a:r>
            <a:r>
              <a:rPr lang="es-ES" sz="1400" baseline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2013</a:t>
            </a:r>
            <a:endParaRPr lang="en-US" sz="14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4580" name="AutoShape 4" descr="https://gaia.am.ub.es/Twiki/pub/GENIUS2012/WebPreferences/GENIUS-Logo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GENIUS-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321998"/>
            <a:ext cx="1115616" cy="5633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1714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5pPr>
      <a:lvl6pPr marL="23622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6pPr>
      <a:lvl7pPr marL="28194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7pPr>
      <a:lvl8pPr marL="32766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8pPr>
      <a:lvl9pPr marL="37338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782092"/>
            <a:ext cx="8569325" cy="129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GENIUS kick-off meeting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WP400 – Tools for data exploitation</a:t>
            </a:r>
            <a:endParaRPr lang="en-US" dirty="0" smtClean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0825" y="5444331"/>
            <a:ext cx="8569325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 i="1" dirty="0">
                <a:solidFill>
                  <a:srgbClr val="3366CC"/>
                </a:solidFill>
              </a:rPr>
              <a:t>X. </a:t>
            </a:r>
            <a:r>
              <a:rPr lang="ca-ES" b="1" i="1" dirty="0" smtClean="0">
                <a:solidFill>
                  <a:srgbClr val="3366CC"/>
                </a:solidFill>
              </a:rPr>
              <a:t>Luri</a:t>
            </a:r>
            <a:endParaRPr lang="en-US" i="1" dirty="0">
              <a:solidFill>
                <a:srgbClr val="3366CC"/>
              </a:solidFill>
            </a:endParaRPr>
          </a:p>
        </p:txBody>
      </p:sp>
      <p:pic>
        <p:nvPicPr>
          <p:cNvPr id="6" name="5 Imagen" descr="GENIUS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924944"/>
            <a:ext cx="4264233" cy="215343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649" t="35501" r="15499" b="13721"/>
          <a:stretch>
            <a:fillRect/>
          </a:stretch>
        </p:blipFill>
        <p:spPr bwMode="auto">
          <a:xfrm>
            <a:off x="0" y="1404378"/>
            <a:ext cx="9021424" cy="404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49552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smtClean="0"/>
              <a:t>WP description</a:t>
            </a:r>
            <a:endParaRPr lang="en-US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r>
              <a:rPr lang="en-US" sz="2400" b="0" dirty="0" smtClean="0"/>
              <a:t>A use of the Gaia archive based on simple queries (i.e. sky region queries) would only </a:t>
            </a:r>
            <a:r>
              <a:rPr lang="en-US" sz="2400" b="0" dirty="0" smtClean="0"/>
              <a:t>allow a </a:t>
            </a:r>
            <a:r>
              <a:rPr lang="en-US" sz="2400" b="0" dirty="0" smtClean="0"/>
              <a:t>basic use of its potential. To fully exploit a billion object data set, containing a wide </a:t>
            </a:r>
            <a:r>
              <a:rPr lang="en-US" sz="2400" b="0" dirty="0" smtClean="0"/>
              <a:t>variety of </a:t>
            </a:r>
            <a:r>
              <a:rPr lang="en-US" sz="2400" b="0" dirty="0" smtClean="0"/>
              <a:t>data (</a:t>
            </a:r>
            <a:r>
              <a:rPr lang="en-US" sz="2400" b="0" dirty="0" err="1" smtClean="0"/>
              <a:t>astrometric</a:t>
            </a:r>
            <a:r>
              <a:rPr lang="en-US" sz="2400" b="0" dirty="0" smtClean="0"/>
              <a:t>, photometric, </a:t>
            </a:r>
            <a:r>
              <a:rPr lang="en-US" sz="2400" b="0" dirty="0" err="1" smtClean="0"/>
              <a:t>spectrophotometric</a:t>
            </a:r>
            <a:r>
              <a:rPr lang="en-US" sz="2400" b="0" dirty="0" smtClean="0"/>
              <a:t>, spectroscopic, . . . ) </a:t>
            </a:r>
            <a:r>
              <a:rPr lang="en-US" sz="2400" dirty="0" smtClean="0"/>
              <a:t>more advanced </a:t>
            </a:r>
            <a:r>
              <a:rPr lang="en-US" sz="2400" dirty="0" smtClean="0"/>
              <a:t>and powerful </a:t>
            </a:r>
            <a:r>
              <a:rPr lang="en-US" sz="2400" dirty="0" smtClean="0"/>
              <a:t>data exploration tools will be needed</a:t>
            </a:r>
            <a:r>
              <a:rPr lang="en-US" sz="2400" b="0" dirty="0" smtClean="0"/>
              <a:t>. This work package is devoted to the </a:t>
            </a:r>
            <a:r>
              <a:rPr lang="en-US" sz="2400" dirty="0" smtClean="0"/>
              <a:t>development of </a:t>
            </a:r>
            <a:r>
              <a:rPr lang="en-US" sz="2400" dirty="0" smtClean="0"/>
              <a:t>such tools</a:t>
            </a:r>
            <a:r>
              <a:rPr lang="en-US" sz="2400" b="0" dirty="0" smtClean="0"/>
              <a:t>, in close coordination with WP200 to ensure that they are tailored to the </a:t>
            </a:r>
            <a:r>
              <a:rPr lang="en-US" sz="2400" b="0" dirty="0" smtClean="0"/>
              <a:t>actual needs </a:t>
            </a:r>
            <a:r>
              <a:rPr lang="en-US" sz="2400" b="0" dirty="0" smtClean="0"/>
              <a:t>of the scientific user community.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smtClean="0"/>
              <a:t>Tasks</a:t>
            </a:r>
            <a:endParaRPr lang="en-US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268288" indent="-268288">
              <a:buFont typeface="Arial" pitchFamily="34" charset="0"/>
              <a:buChar char="•"/>
            </a:pPr>
            <a:r>
              <a:rPr lang="en-US" sz="2400" b="0" dirty="0" smtClean="0"/>
              <a:t>Visualization tools</a:t>
            </a:r>
          </a:p>
          <a:p>
            <a:pPr marL="268288" indent="-268288">
              <a:buFont typeface="Arial" pitchFamily="34" charset="0"/>
              <a:buChar char="•"/>
            </a:pPr>
            <a:endParaRPr lang="en-US" sz="2400" b="0" dirty="0" smtClean="0"/>
          </a:p>
          <a:p>
            <a:pPr marL="268288" indent="-268288">
              <a:buFont typeface="Arial" pitchFamily="34" charset="0"/>
              <a:buChar char="•"/>
            </a:pPr>
            <a:r>
              <a:rPr lang="en-US" sz="2400" b="0" dirty="0" smtClean="0"/>
              <a:t>Data </a:t>
            </a:r>
            <a:r>
              <a:rPr lang="en-US" sz="2400" b="0" dirty="0" smtClean="0"/>
              <a:t>mining tools and infrastructure adapted to the characteristics of </a:t>
            </a:r>
            <a:r>
              <a:rPr lang="en-US" sz="2400" b="0" dirty="0" smtClean="0"/>
              <a:t>the </a:t>
            </a:r>
            <a:r>
              <a:rPr lang="es-ES" sz="2400" b="0" dirty="0" smtClean="0"/>
              <a:t>archive</a:t>
            </a:r>
          </a:p>
          <a:p>
            <a:pPr marL="268288" indent="-268288">
              <a:buFont typeface="Arial" pitchFamily="34" charset="0"/>
              <a:buChar char="•"/>
            </a:pPr>
            <a:endParaRPr lang="es-ES" sz="2400" b="0" dirty="0" smtClean="0"/>
          </a:p>
          <a:p>
            <a:pPr marL="268288" indent="-268288">
              <a:buFont typeface="Arial" pitchFamily="34" charset="0"/>
              <a:buChar char="•"/>
            </a:pPr>
            <a:r>
              <a:rPr lang="en-US" sz="2400" b="0" dirty="0" smtClean="0"/>
              <a:t>Development or adaptation of VO tools and services to the Gaia </a:t>
            </a:r>
            <a:r>
              <a:rPr lang="en-US" sz="2400" b="0" dirty="0" smtClean="0"/>
              <a:t>archive</a:t>
            </a:r>
          </a:p>
          <a:p>
            <a:pPr marL="268288" indent="-268288">
              <a:buFont typeface="Arial" pitchFamily="34" charset="0"/>
              <a:buChar char="•"/>
            </a:pPr>
            <a:endParaRPr lang="en-US" sz="2400" b="0" dirty="0" smtClean="0"/>
          </a:p>
          <a:p>
            <a:pPr marL="268288" indent="-268288">
              <a:buFont typeface="Arial" pitchFamily="34" charset="0"/>
              <a:buChar char="•"/>
            </a:pPr>
            <a:r>
              <a:rPr lang="en-US" sz="2400" b="0" dirty="0" smtClean="0"/>
              <a:t>Development of tools for the Grand Challenges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44624"/>
            <a:ext cx="8892480" cy="63094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sz="2400" dirty="0" smtClean="0"/>
              <a:t>WP420 visualization tools – FFCUL+UB</a:t>
            </a:r>
            <a:endParaRPr lang="en-US" sz="2400" dirty="0" smtClean="0"/>
          </a:p>
          <a:p>
            <a:pPr marL="179388" indent="-179388"/>
            <a:endParaRPr lang="en-US" sz="2000" dirty="0" smtClean="0"/>
          </a:p>
          <a:p>
            <a:r>
              <a:rPr lang="en-US" sz="2400" b="0" dirty="0" smtClean="0"/>
              <a:t>This Work Package addresses the development of visualization tools and solutions, adapted </a:t>
            </a:r>
            <a:r>
              <a:rPr lang="en-US" sz="2400" b="0" dirty="0" smtClean="0"/>
              <a:t>to the </a:t>
            </a:r>
            <a:r>
              <a:rPr lang="en-US" sz="2400" b="0" dirty="0" smtClean="0"/>
              <a:t>large size and complexity of the Gaia archive. This includes </a:t>
            </a:r>
            <a:r>
              <a:rPr lang="en-US" sz="2400" b="0" dirty="0" smtClean="0"/>
              <a:t>interaction </a:t>
            </a:r>
            <a:r>
              <a:rPr lang="en-US" sz="2400" b="0" dirty="0" smtClean="0"/>
              <a:t>with the data, </a:t>
            </a:r>
            <a:r>
              <a:rPr lang="en-US" sz="2400" b="0" dirty="0" smtClean="0"/>
              <a:t>resulting in </a:t>
            </a:r>
            <a:r>
              <a:rPr lang="en-US" sz="2400" b="0" dirty="0" smtClean="0"/>
              <a:t>seamless visual queries to the archive</a:t>
            </a:r>
            <a:r>
              <a:rPr lang="en-US" sz="2400" b="0" dirty="0" smtClean="0"/>
              <a:t>.</a:t>
            </a:r>
          </a:p>
          <a:p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the list of requirements and feasible use cases to be covered by visualization.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</a:t>
            </a:r>
            <a:r>
              <a:rPr lang="en-US" sz="2400" b="0" dirty="0" smtClean="0"/>
              <a:t>the architecture to support the visualization requirements.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Identify </a:t>
            </a:r>
            <a:r>
              <a:rPr lang="en-US" sz="2400" b="0" dirty="0" smtClean="0"/>
              <a:t>the existing open-source visualization tools to be used or extended to support </a:t>
            </a:r>
            <a:r>
              <a:rPr lang="en-US" sz="2400" b="0" dirty="0" smtClean="0"/>
              <a:t>the graphical </a:t>
            </a:r>
            <a:r>
              <a:rPr lang="en-US" sz="2400" b="0" dirty="0" smtClean="0"/>
              <a:t>view of the Gaia archive.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</a:t>
            </a:r>
            <a:r>
              <a:rPr lang="en-US" sz="2400" b="0" dirty="0" smtClean="0"/>
              <a:t>the proper data models for the visualization of the </a:t>
            </a:r>
            <a:r>
              <a:rPr lang="en-US" sz="2400" b="0" dirty="0" smtClean="0"/>
              <a:t>requirements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Implement</a:t>
            </a:r>
            <a:r>
              <a:rPr lang="en-US" sz="2400" b="0" dirty="0" smtClean="0"/>
              <a:t>, test and monitor the </a:t>
            </a:r>
            <a:r>
              <a:rPr lang="en-US" sz="2400" b="0" dirty="0" smtClean="0"/>
              <a:t>visualization </a:t>
            </a:r>
            <a:r>
              <a:rPr lang="en-US" sz="2400" b="0" dirty="0" smtClean="0"/>
              <a:t>and interaction tools (widgets and algorithms).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44624"/>
            <a:ext cx="8892480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sz="2400" dirty="0" smtClean="0"/>
              <a:t>WP430 data mining – UB+CSIC</a:t>
            </a:r>
            <a:endParaRPr lang="en-US" sz="2400" dirty="0" smtClean="0"/>
          </a:p>
          <a:p>
            <a:pPr marL="179388" indent="-179388"/>
            <a:endParaRPr lang="en-US" sz="2000" dirty="0" smtClean="0"/>
          </a:p>
          <a:p>
            <a:pPr marL="179388" indent="-179388"/>
            <a:endParaRPr lang="en-US" sz="2000" dirty="0" smtClean="0"/>
          </a:p>
          <a:p>
            <a:pPr marL="179388" indent="-179388"/>
            <a:endParaRPr lang="en-US" sz="2000" dirty="0" smtClean="0"/>
          </a:p>
          <a:p>
            <a:pPr marL="179388" indent="-179388"/>
            <a:endParaRPr lang="en-US" sz="2000" dirty="0" smtClean="0"/>
          </a:p>
          <a:p>
            <a:r>
              <a:rPr lang="en-US" sz="2400" b="0" dirty="0" smtClean="0"/>
              <a:t>The application of the data mining algorithms in order to </a:t>
            </a:r>
            <a:r>
              <a:rPr lang="en-US" sz="2400" b="0" dirty="0" smtClean="0"/>
              <a:t>extract new </a:t>
            </a:r>
            <a:r>
              <a:rPr lang="en-US" sz="2400" b="0" dirty="0" smtClean="0"/>
              <a:t>knowledge from the data is mandatory for a full scientific exploitation of the Gaia data. </a:t>
            </a:r>
            <a:r>
              <a:rPr lang="en-US" sz="2400" b="0" dirty="0" smtClean="0"/>
              <a:t>The main </a:t>
            </a:r>
            <a:r>
              <a:rPr lang="en-US" sz="2400" b="0" dirty="0" smtClean="0"/>
              <a:t>focus will be on Knowledge Discovery which is expected to reveal patterns and </a:t>
            </a:r>
            <a:r>
              <a:rPr lang="en-US" sz="2400" b="0" dirty="0" smtClean="0"/>
              <a:t>relationships within </a:t>
            </a:r>
            <a:r>
              <a:rPr lang="en-US" sz="2400" b="0" dirty="0" smtClean="0"/>
              <a:t>the astronomical data that can lead to the detection of new types of objects or </a:t>
            </a:r>
            <a:r>
              <a:rPr lang="en-US" sz="2400" b="0" dirty="0" smtClean="0"/>
              <a:t>isolated, exotic </a:t>
            </a:r>
            <a:r>
              <a:rPr lang="en-US" sz="2400" b="0" dirty="0" smtClean="0"/>
              <a:t>objects that represent rapid stages of stellar evolution and/or new astrophysical </a:t>
            </a:r>
            <a:r>
              <a:rPr lang="en-US" sz="2400" b="0" dirty="0" smtClean="0"/>
              <a:t>scenarios. Also</a:t>
            </a:r>
            <a:r>
              <a:rPr lang="en-US" sz="2400" b="0" dirty="0" smtClean="0"/>
              <a:t>, </a:t>
            </a:r>
            <a:r>
              <a:rPr lang="en-US" sz="2400" b="0" dirty="0" smtClean="0"/>
              <a:t>modeling </a:t>
            </a:r>
            <a:r>
              <a:rPr lang="en-US" sz="2400" b="0" dirty="0" smtClean="0"/>
              <a:t>tasks will arise from the discovered </a:t>
            </a:r>
            <a:r>
              <a:rPr lang="en-US" sz="2400" b="0" dirty="0" smtClean="0"/>
              <a:t>patterns.).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614293"/>
            <a:ext cx="8892480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</a:t>
            </a:r>
            <a:r>
              <a:rPr lang="en-US" sz="2400" b="0" dirty="0" smtClean="0"/>
              <a:t>the list of requirements (in coordination with WP200) and feasible use cases to </a:t>
            </a:r>
            <a:r>
              <a:rPr lang="en-US" sz="2400" b="0" dirty="0" smtClean="0"/>
              <a:t>be </a:t>
            </a:r>
            <a:r>
              <a:rPr lang="es-ES" sz="2400" b="0" dirty="0" err="1" smtClean="0"/>
              <a:t>covered</a:t>
            </a:r>
            <a:r>
              <a:rPr lang="es-ES" sz="2400" b="0" dirty="0" smtClean="0"/>
              <a:t>.</a:t>
            </a:r>
          </a:p>
          <a:p>
            <a:pPr marL="174625" indent="-174625">
              <a:buFont typeface="Arial" pitchFamily="34" charset="0"/>
              <a:buChar char="•"/>
            </a:pPr>
            <a:endParaRPr lang="es-E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</a:t>
            </a:r>
            <a:r>
              <a:rPr lang="en-US" sz="2400" b="0" dirty="0" smtClean="0"/>
              <a:t>the architecture to support the mining processes listed in the requirements</a:t>
            </a:r>
            <a:r>
              <a:rPr lang="en-US" sz="2400" b="0" dirty="0" smtClean="0"/>
              <a:t>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</a:t>
            </a:r>
            <a:r>
              <a:rPr lang="en-US" sz="2400" b="0" dirty="0" smtClean="0"/>
              <a:t>the framework to allow users to develop their own implementations of the </a:t>
            </a:r>
            <a:r>
              <a:rPr lang="en-US" sz="2400" b="0" dirty="0" smtClean="0"/>
              <a:t>mining </a:t>
            </a:r>
            <a:r>
              <a:rPr lang="es-ES" sz="2400" b="0" dirty="0" err="1" smtClean="0"/>
              <a:t>algorithms</a:t>
            </a:r>
            <a:r>
              <a:rPr lang="es-ES" sz="2400" b="0" dirty="0" smtClean="0"/>
              <a:t>.</a:t>
            </a:r>
          </a:p>
          <a:p>
            <a:pPr marL="174625" indent="-174625">
              <a:buFont typeface="Arial" pitchFamily="34" charset="0"/>
              <a:buChar char="•"/>
            </a:pPr>
            <a:endParaRPr lang="es-E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</a:t>
            </a:r>
            <a:r>
              <a:rPr lang="en-US" sz="2400" b="0" dirty="0" smtClean="0"/>
              <a:t>the proper data models for the data mining based on the requirements. </a:t>
            </a: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err="1" smtClean="0"/>
              <a:t>Parallelise</a:t>
            </a:r>
            <a:r>
              <a:rPr lang="en-US" sz="2400" b="0" dirty="0" smtClean="0"/>
              <a:t> </a:t>
            </a:r>
            <a:r>
              <a:rPr lang="en-US" sz="2400" b="0" dirty="0" smtClean="0"/>
              <a:t>existing algorithms or libraries for Data Mining in distributed environments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44624"/>
            <a:ext cx="8892480" cy="63094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sz="2400" dirty="0" smtClean="0"/>
              <a:t>WP440 VO tools and services – CSIC+UBR</a:t>
            </a:r>
            <a:endParaRPr lang="en-US" sz="2400" dirty="0" smtClean="0"/>
          </a:p>
          <a:p>
            <a:pPr marL="179388" indent="-179388"/>
            <a:endParaRPr lang="en-US" sz="2000" b="0" dirty="0" smtClean="0"/>
          </a:p>
          <a:p>
            <a:r>
              <a:rPr lang="en-US" sz="2400" b="0" dirty="0" smtClean="0"/>
              <a:t>It </a:t>
            </a:r>
            <a:r>
              <a:rPr lang="en-US" sz="2400" b="0" dirty="0" smtClean="0"/>
              <a:t>is anticipated that the more traditional archive access</a:t>
            </a:r>
          </a:p>
          <a:p>
            <a:r>
              <a:rPr lang="en-US" sz="2400" b="0" dirty="0" smtClean="0"/>
              <a:t>mode – in which a potentially complex query downloads a data set of modest size for </a:t>
            </a:r>
            <a:r>
              <a:rPr lang="en-US" sz="2400" b="0" dirty="0" smtClean="0"/>
              <a:t>interactive client-side </a:t>
            </a:r>
            <a:r>
              <a:rPr lang="en-US" sz="2400" b="0" dirty="0" smtClean="0"/>
              <a:t>processing – will continue to be important. The most efficient way to support </a:t>
            </a:r>
            <a:r>
              <a:rPr lang="en-US" sz="2400" b="0" dirty="0" smtClean="0"/>
              <a:t>this model </a:t>
            </a:r>
            <a:r>
              <a:rPr lang="en-US" sz="2400" b="0" dirty="0" smtClean="0"/>
              <a:t>is to provide a seamless interface for Gaia data acquisition from existing analysis tools </a:t>
            </a:r>
            <a:r>
              <a:rPr lang="en-US" sz="2400" b="0" dirty="0" smtClean="0"/>
              <a:t>in which </a:t>
            </a:r>
            <a:r>
              <a:rPr lang="en-US" sz="2400" b="0" dirty="0" smtClean="0"/>
              <a:t>astronomers already have expertise. </a:t>
            </a:r>
            <a:r>
              <a:rPr lang="en-US" sz="2400" dirty="0" smtClean="0"/>
              <a:t>We therefore intend to extend the following </a:t>
            </a:r>
            <a:r>
              <a:rPr lang="en-US" sz="2400" dirty="0" smtClean="0"/>
              <a:t>existing VO </a:t>
            </a:r>
            <a:r>
              <a:rPr lang="en-US" sz="2400" dirty="0" smtClean="0"/>
              <a:t>applications with Gaia-specific data acquisition tools</a:t>
            </a:r>
            <a:r>
              <a:rPr lang="en-US" sz="2400" dirty="0" smtClean="0"/>
              <a:t>:</a:t>
            </a:r>
          </a:p>
          <a:p>
            <a:endParaRPr lang="en-US" sz="2400" b="0" dirty="0" smtClean="0"/>
          </a:p>
          <a:p>
            <a:pPr lvl="4" indent="-215900">
              <a:buFont typeface="Arial" pitchFamily="34" charset="0"/>
              <a:buChar char="•"/>
            </a:pPr>
            <a:r>
              <a:rPr lang="en-US" sz="2400" b="0" dirty="0" err="1" smtClean="0"/>
              <a:t>TopCat</a:t>
            </a:r>
            <a:endParaRPr lang="en-US" sz="2400" b="0" dirty="0" smtClean="0"/>
          </a:p>
          <a:p>
            <a:pPr lvl="4" indent="-215900">
              <a:buFont typeface="Arial" pitchFamily="34" charset="0"/>
              <a:buChar char="•"/>
            </a:pPr>
            <a:r>
              <a:rPr lang="en-US" sz="2400" b="0" dirty="0" err="1" smtClean="0"/>
              <a:t>VOSpec</a:t>
            </a:r>
            <a:endParaRPr lang="en-US" sz="2400" b="0" dirty="0" smtClean="0"/>
          </a:p>
          <a:p>
            <a:pPr lvl="4" indent="-215900">
              <a:buFont typeface="Arial" pitchFamily="34" charset="0"/>
              <a:buChar char="•"/>
            </a:pPr>
            <a:r>
              <a:rPr lang="en-US" sz="2400" b="0" dirty="0" err="1" smtClean="0"/>
              <a:t>VisIVO</a:t>
            </a:r>
            <a:endParaRPr lang="en-US" sz="2400" b="0" dirty="0" smtClean="0"/>
          </a:p>
          <a:p>
            <a:pPr lvl="4" indent="-215900">
              <a:buFont typeface="Arial" pitchFamily="34" charset="0"/>
              <a:buChar char="•"/>
            </a:pPr>
            <a:r>
              <a:rPr lang="en-US" sz="2400" b="0" dirty="0" smtClean="0"/>
              <a:t>VOSED</a:t>
            </a:r>
          </a:p>
          <a:p>
            <a:pPr lvl="4" indent="-215900">
              <a:buFont typeface="Arial" pitchFamily="34" charset="0"/>
              <a:buChar char="•"/>
            </a:pPr>
            <a:r>
              <a:rPr lang="en-US" sz="2400" b="0" dirty="0" smtClean="0"/>
              <a:t>VOSA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116632"/>
            <a:ext cx="8892480" cy="60016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 the list of services and tools specifications to be covered using VO for Gaia. </a:t>
            </a: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Design </a:t>
            </a:r>
            <a:r>
              <a:rPr lang="en-US" sz="2400" b="0" dirty="0" smtClean="0"/>
              <a:t>and Implement VO services and tools for the Gaia data</a:t>
            </a:r>
            <a:r>
              <a:rPr lang="en-US" sz="2400" b="0" dirty="0" smtClean="0"/>
              <a:t>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Test </a:t>
            </a:r>
            <a:r>
              <a:rPr lang="en-US" sz="2400" b="0" dirty="0" smtClean="0"/>
              <a:t>and </a:t>
            </a:r>
            <a:r>
              <a:rPr lang="en-US" sz="2400" b="0" dirty="0" err="1" smtClean="0"/>
              <a:t>optimise</a:t>
            </a:r>
            <a:r>
              <a:rPr lang="en-US" sz="2400" b="0" dirty="0" smtClean="0"/>
              <a:t>, and validate of the VO tools and services providing performance monitoring</a:t>
            </a:r>
            <a:r>
              <a:rPr lang="en-US" sz="2400" b="0" dirty="0" smtClean="0"/>
              <a:t>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Define/implement </a:t>
            </a:r>
            <a:r>
              <a:rPr lang="en-US" sz="2400" b="0" dirty="0" smtClean="0"/>
              <a:t>the query extensions necessary to query the catalogue to </a:t>
            </a:r>
            <a:r>
              <a:rPr lang="en-US" sz="2400" b="0" dirty="0" err="1" smtClean="0"/>
              <a:t>fulfil</a:t>
            </a:r>
            <a:r>
              <a:rPr lang="en-US" sz="2400" b="0" dirty="0" smtClean="0"/>
              <a:t> the specifications</a:t>
            </a:r>
            <a:r>
              <a:rPr lang="en-US" sz="2400" b="0" dirty="0" smtClean="0"/>
              <a:t>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b="0" dirty="0" smtClean="0"/>
              <a:t>Obtain </a:t>
            </a:r>
            <a:r>
              <a:rPr lang="en-US" sz="2400" b="0" dirty="0" smtClean="0"/>
              <a:t>user feedback and update the tools and services if </a:t>
            </a:r>
            <a:r>
              <a:rPr lang="en-US" sz="2400" b="0" dirty="0" smtClean="0"/>
              <a:t>necessary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s-ES" sz="2400" b="0" dirty="0" err="1" smtClean="0"/>
              <a:t>Write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documentation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44624"/>
            <a:ext cx="8892480" cy="58785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sz="2400" dirty="0" smtClean="0"/>
              <a:t>WP450 Community portal &amp; outreach – UB+CNRS</a:t>
            </a:r>
            <a:endParaRPr lang="en-US" sz="2400" dirty="0" smtClean="0"/>
          </a:p>
          <a:p>
            <a:pPr marL="179388" indent="-179388"/>
            <a:endParaRPr lang="en-US" sz="2000" b="0" dirty="0" smtClean="0"/>
          </a:p>
          <a:p>
            <a:pPr marL="179388" indent="-179388"/>
            <a:endParaRPr lang="en-US" sz="2000" b="0" dirty="0" smtClean="0"/>
          </a:p>
          <a:p>
            <a:r>
              <a:rPr lang="en-US" sz="2400" b="0" dirty="0" smtClean="0"/>
              <a:t>In </a:t>
            </a:r>
            <a:r>
              <a:rPr lang="en-US" sz="2400" b="0" dirty="0" smtClean="0"/>
              <a:t>order to increase the visibility and dissemination of the Gaia products </a:t>
            </a:r>
            <a:r>
              <a:rPr lang="en-US" sz="2400" b="0" dirty="0" smtClean="0"/>
              <a:t>we propose </a:t>
            </a:r>
            <a:r>
              <a:rPr lang="en-US" sz="2400" b="0" dirty="0" smtClean="0"/>
              <a:t>to make an additional effort by building a GENIUS community portal aimed to </a:t>
            </a:r>
            <a:r>
              <a:rPr lang="en-US" sz="2400" b="0" dirty="0" smtClean="0"/>
              <a:t>provide </a:t>
            </a:r>
            <a:r>
              <a:rPr lang="es-ES" sz="2400" b="0" dirty="0" err="1" smtClean="0"/>
              <a:t>enhanced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dissemination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tools</a:t>
            </a:r>
            <a:r>
              <a:rPr lang="es-ES" sz="2400" b="0" dirty="0" smtClean="0"/>
              <a:t>. </a:t>
            </a:r>
            <a:r>
              <a:rPr lang="en-US" sz="2400" b="0" dirty="0" smtClean="0"/>
              <a:t>This </a:t>
            </a:r>
            <a:r>
              <a:rPr lang="en-US" sz="2400" b="0" dirty="0" smtClean="0"/>
              <a:t>portal should, on the one hand, act as an entry point and hosting site for advanced </a:t>
            </a:r>
            <a:r>
              <a:rPr lang="en-US" sz="2400" b="0" dirty="0" smtClean="0"/>
              <a:t>services for </a:t>
            </a:r>
            <a:r>
              <a:rPr lang="en-US" sz="2400" b="0" dirty="0" smtClean="0"/>
              <a:t>the scientific community, tied to the tools developed in GENIUS (and beyond). </a:t>
            </a:r>
            <a:endParaRPr lang="en-US" sz="2400" b="0" dirty="0" smtClean="0"/>
          </a:p>
          <a:p>
            <a:endParaRPr lang="en-US" sz="2400" b="0" dirty="0" smtClean="0"/>
          </a:p>
          <a:p>
            <a:r>
              <a:rPr lang="en-US" sz="2400" b="0" dirty="0" smtClean="0"/>
              <a:t>On </a:t>
            </a:r>
            <a:r>
              <a:rPr lang="en-US" sz="2400" b="0" dirty="0" smtClean="0"/>
              <a:t>the </a:t>
            </a:r>
            <a:r>
              <a:rPr lang="en-US" sz="2400" b="0" dirty="0" smtClean="0"/>
              <a:t>other hand</a:t>
            </a:r>
            <a:r>
              <a:rPr lang="en-US" sz="2400" b="0" dirty="0" smtClean="0"/>
              <a:t>, and although not explicitly included in the FP7 call, we believe that the task of </a:t>
            </a:r>
            <a:r>
              <a:rPr lang="en-US" sz="2400" b="0" dirty="0" smtClean="0"/>
              <a:t>bringing astronomy </a:t>
            </a:r>
            <a:r>
              <a:rPr lang="en-US" sz="2400" b="0" dirty="0" smtClean="0"/>
              <a:t>to the general public and the provision of resources for teaching astronomy based </a:t>
            </a:r>
            <a:r>
              <a:rPr lang="en-US" sz="2400" b="0" dirty="0" smtClean="0"/>
              <a:t>on actual </a:t>
            </a:r>
            <a:r>
              <a:rPr lang="en-US" sz="2400" b="0" dirty="0" smtClean="0"/>
              <a:t>Gaia data is a worthy contribution to dissemination of space mission data on a global scale.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JOCS'05">
  <a:themeElements>
    <a:clrScheme name="Plantilla JOCS'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 JOCS'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lantilla JOCS'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JOCS'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\\TIBIDABO\depts\Promocio\Documentacio\Congressos, jornades i trobades\2005\JOCS\PONÈNCIES\Plantilla JOCS'05.pot</Template>
  <TotalTime>965</TotalTime>
  <Words>737</Words>
  <Application>Microsoft Office PowerPoint</Application>
  <PresentationFormat>Presentación en pantalla (4:3)</PresentationFormat>
  <Paragraphs>87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Plantilla JOCS'05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CESCA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Nom i cognoms Institució</dc:title>
  <dc:creator>ssalgado</dc:creator>
  <cp:lastModifiedBy>Xavier Luri</cp:lastModifiedBy>
  <cp:revision>241</cp:revision>
  <dcterms:created xsi:type="dcterms:W3CDTF">2007-07-27T09:26:22Z</dcterms:created>
  <dcterms:modified xsi:type="dcterms:W3CDTF">2013-12-03T22:49:45Z</dcterms:modified>
</cp:coreProperties>
</file>