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GENIUS </a:t>
            </a:r>
            <a:r>
              <a:rPr lang="es-ES" dirty="0" err="1" smtClean="0"/>
              <a:t>Telecon</a:t>
            </a:r>
            <a:r>
              <a:rPr lang="es-ES" dirty="0" smtClean="0"/>
              <a:t> T1</a:t>
            </a:r>
            <a:br>
              <a:rPr lang="es-ES" dirty="0" smtClean="0"/>
            </a:br>
            <a:r>
              <a:rPr lang="es-ES" dirty="0" smtClean="0"/>
              <a:t>WP100 </a:t>
            </a:r>
            <a:r>
              <a:rPr lang="es-ES" smtClean="0"/>
              <a:t>- Management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30-5-2014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3285" t="11925" r="6982" b="18146"/>
          <a:stretch>
            <a:fillRect/>
          </a:stretch>
        </p:blipFill>
        <p:spPr bwMode="auto">
          <a:xfrm>
            <a:off x="216024" y="1114355"/>
            <a:ext cx="8820472" cy="483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016" t="10035" r="2848" b="3971"/>
          <a:stretch>
            <a:fillRect/>
          </a:stretch>
        </p:blipFill>
        <p:spPr bwMode="auto">
          <a:xfrm>
            <a:off x="-36512" y="737997"/>
            <a:ext cx="9180512" cy="535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779912" y="836712"/>
            <a:ext cx="1529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err="1" smtClean="0">
                <a:solidFill>
                  <a:srgbClr val="FF0000"/>
                </a:solidFill>
              </a:rPr>
              <a:t>Pending</a:t>
            </a:r>
            <a:endParaRPr lang="es-ES" sz="32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0412" t="20430" r="7573" b="56890"/>
          <a:stretch>
            <a:fillRect/>
          </a:stretch>
        </p:blipFill>
        <p:spPr bwMode="auto">
          <a:xfrm>
            <a:off x="215516" y="2204864"/>
            <a:ext cx="882098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5"/>
          <p:cNvSpPr txBox="1">
            <a:spLocks noChangeArrowheads="1"/>
          </p:cNvSpPr>
          <p:nvPr/>
        </p:nvSpPr>
        <p:spPr bwMode="auto">
          <a:xfrm>
            <a:off x="2424113" y="538163"/>
            <a:ext cx="1254125" cy="528637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600">
                <a:solidFill>
                  <a:srgbClr val="336699"/>
                </a:solidFill>
              </a:rPr>
              <a:t>Coordinator</a:t>
            </a:r>
          </a:p>
          <a:p>
            <a:pPr algn="ctr"/>
            <a:r>
              <a:rPr lang="es-ES" sz="1200" i="1">
                <a:solidFill>
                  <a:srgbClr val="336699"/>
                </a:solidFill>
              </a:rPr>
              <a:t>WP100 X. Luri</a:t>
            </a:r>
            <a:endParaRPr lang="ca-ES" sz="1200" i="1">
              <a:solidFill>
                <a:srgbClr val="336699"/>
              </a:solidFill>
            </a:endParaRPr>
          </a:p>
        </p:txBody>
      </p:sp>
      <p:sp>
        <p:nvSpPr>
          <p:cNvPr id="3" name="Text Box 87"/>
          <p:cNvSpPr txBox="1">
            <a:spLocks noChangeArrowheads="1"/>
          </p:cNvSpPr>
          <p:nvPr/>
        </p:nvSpPr>
        <p:spPr bwMode="auto">
          <a:xfrm>
            <a:off x="2355850" y="2270125"/>
            <a:ext cx="2590800" cy="528638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>
                <a:solidFill>
                  <a:srgbClr val="336699"/>
                </a:solidFill>
              </a:rPr>
              <a:t>Executive Board</a:t>
            </a:r>
          </a:p>
          <a:p>
            <a:pPr algn="ctr"/>
            <a:r>
              <a:rPr lang="es-ES" sz="1200" i="1">
                <a:solidFill>
                  <a:srgbClr val="336699"/>
                </a:solidFill>
              </a:rPr>
              <a:t>Main WP managers &amp; coordinator</a:t>
            </a:r>
            <a:endParaRPr lang="ca-ES" sz="1200" i="1">
              <a:solidFill>
                <a:srgbClr val="336699"/>
              </a:solidFill>
            </a:endParaRPr>
          </a:p>
        </p:txBody>
      </p:sp>
      <p:sp>
        <p:nvSpPr>
          <p:cNvPr id="4" name="Text Box 89"/>
          <p:cNvSpPr txBox="1">
            <a:spLocks noChangeArrowheads="1"/>
          </p:cNvSpPr>
          <p:nvPr/>
        </p:nvSpPr>
        <p:spPr bwMode="auto">
          <a:xfrm>
            <a:off x="304800" y="4243388"/>
            <a:ext cx="915988" cy="5286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600">
                <a:solidFill>
                  <a:srgbClr val="336600"/>
                </a:solidFill>
              </a:rPr>
              <a:t>WP200 </a:t>
            </a:r>
          </a:p>
          <a:p>
            <a:pPr algn="ctr"/>
            <a:r>
              <a:rPr lang="es-ES" sz="1200" i="1">
                <a:solidFill>
                  <a:srgbClr val="336600"/>
                </a:solidFill>
              </a:rPr>
              <a:t>A. Brown</a:t>
            </a:r>
            <a:endParaRPr lang="ca-ES" sz="1200" i="1">
              <a:solidFill>
                <a:srgbClr val="336600"/>
              </a:solidFill>
            </a:endParaRPr>
          </a:p>
        </p:txBody>
      </p:sp>
      <p:sp>
        <p:nvSpPr>
          <p:cNvPr id="5" name="Text Box 90"/>
          <p:cNvSpPr txBox="1">
            <a:spLocks noChangeArrowheads="1"/>
          </p:cNvSpPr>
          <p:nvPr/>
        </p:nvSpPr>
        <p:spPr bwMode="auto">
          <a:xfrm>
            <a:off x="1828800" y="4243388"/>
            <a:ext cx="915988" cy="5286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600">
                <a:solidFill>
                  <a:srgbClr val="336600"/>
                </a:solidFill>
              </a:rPr>
              <a:t>WP300 </a:t>
            </a:r>
          </a:p>
          <a:p>
            <a:pPr algn="ctr"/>
            <a:r>
              <a:rPr lang="es-ES" sz="1200" i="1">
                <a:solidFill>
                  <a:srgbClr val="336600"/>
                </a:solidFill>
              </a:rPr>
              <a:t>N. Hambly</a:t>
            </a:r>
            <a:endParaRPr lang="ca-ES" sz="1200" i="1">
              <a:solidFill>
                <a:srgbClr val="336600"/>
              </a:solidFill>
            </a:endParaRPr>
          </a:p>
        </p:txBody>
      </p:sp>
      <p:sp>
        <p:nvSpPr>
          <p:cNvPr id="6" name="Text Box 91"/>
          <p:cNvSpPr txBox="1">
            <a:spLocks noChangeArrowheads="1"/>
          </p:cNvSpPr>
          <p:nvPr/>
        </p:nvSpPr>
        <p:spPr bwMode="auto">
          <a:xfrm>
            <a:off x="3324225" y="4243388"/>
            <a:ext cx="942975" cy="5286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>
                <a:solidFill>
                  <a:srgbClr val="336600"/>
                </a:solidFill>
              </a:rPr>
              <a:t>WP400</a:t>
            </a:r>
          </a:p>
          <a:p>
            <a:pPr algn="ctr"/>
            <a:r>
              <a:rPr lang="es-ES" sz="1200" i="1">
                <a:solidFill>
                  <a:srgbClr val="336600"/>
                </a:solidFill>
              </a:rPr>
              <a:t>X. Luri</a:t>
            </a:r>
            <a:endParaRPr lang="ca-ES" sz="1200" i="1">
              <a:solidFill>
                <a:srgbClr val="336600"/>
              </a:solidFill>
            </a:endParaRPr>
          </a:p>
        </p:txBody>
      </p:sp>
      <p:sp>
        <p:nvSpPr>
          <p:cNvPr id="7" name="Text Box 92"/>
          <p:cNvSpPr txBox="1">
            <a:spLocks noChangeArrowheads="1"/>
          </p:cNvSpPr>
          <p:nvPr/>
        </p:nvSpPr>
        <p:spPr bwMode="auto">
          <a:xfrm>
            <a:off x="4875213" y="4243388"/>
            <a:ext cx="915987" cy="5286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600">
                <a:solidFill>
                  <a:srgbClr val="336600"/>
                </a:solidFill>
              </a:rPr>
              <a:t>WP500 </a:t>
            </a:r>
          </a:p>
          <a:p>
            <a:pPr algn="ctr"/>
            <a:r>
              <a:rPr lang="es-ES" sz="1200" i="1">
                <a:solidFill>
                  <a:srgbClr val="336600"/>
                </a:solidFill>
              </a:rPr>
              <a:t>F. Arenou</a:t>
            </a:r>
            <a:endParaRPr lang="ca-ES" sz="1200" i="1">
              <a:solidFill>
                <a:srgbClr val="336600"/>
              </a:solidFill>
            </a:endParaRPr>
          </a:p>
        </p:txBody>
      </p:sp>
      <p:grpSp>
        <p:nvGrpSpPr>
          <p:cNvPr id="8" name="Group 108"/>
          <p:cNvGrpSpPr>
            <a:grpSpLocks/>
          </p:cNvGrpSpPr>
          <p:nvPr/>
        </p:nvGrpSpPr>
        <p:grpSpPr bwMode="auto">
          <a:xfrm>
            <a:off x="304800" y="5715000"/>
            <a:ext cx="533400" cy="533400"/>
            <a:chOff x="762" y="2976"/>
            <a:chExt cx="336" cy="336"/>
          </a:xfrm>
        </p:grpSpPr>
        <p:sp>
          <p:nvSpPr>
            <p:cNvPr id="9" name="Text Box 93"/>
            <p:cNvSpPr txBox="1">
              <a:spLocks noChangeArrowheads="1"/>
            </p:cNvSpPr>
            <p:nvPr/>
          </p:nvSpPr>
          <p:spPr bwMode="auto">
            <a:xfrm>
              <a:off x="762" y="3055"/>
              <a:ext cx="33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INAF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10" name="Oval 102"/>
            <p:cNvSpPr>
              <a:spLocks noChangeArrowheads="1"/>
            </p:cNvSpPr>
            <p:nvPr/>
          </p:nvSpPr>
          <p:spPr bwMode="auto">
            <a:xfrm>
              <a:off x="762" y="2976"/>
              <a:ext cx="336" cy="336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" name="Group 111"/>
          <p:cNvGrpSpPr>
            <a:grpSpLocks/>
          </p:cNvGrpSpPr>
          <p:nvPr/>
        </p:nvGrpSpPr>
        <p:grpSpPr bwMode="auto">
          <a:xfrm>
            <a:off x="5410200" y="5715000"/>
            <a:ext cx="533400" cy="533400"/>
            <a:chOff x="4704" y="3024"/>
            <a:chExt cx="336" cy="336"/>
          </a:xfrm>
        </p:grpSpPr>
        <p:sp>
          <p:nvSpPr>
            <p:cNvPr id="12" name="Text Box 95"/>
            <p:cNvSpPr txBox="1">
              <a:spLocks noChangeArrowheads="1"/>
            </p:cNvSpPr>
            <p:nvPr/>
          </p:nvSpPr>
          <p:spPr bwMode="auto">
            <a:xfrm>
              <a:off x="4742" y="3105"/>
              <a:ext cx="2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UG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13" name="Oval 103"/>
            <p:cNvSpPr>
              <a:spLocks noChangeArrowheads="1"/>
            </p:cNvSpPr>
            <p:nvPr/>
          </p:nvSpPr>
          <p:spPr bwMode="auto">
            <a:xfrm>
              <a:off x="4704" y="3024"/>
              <a:ext cx="336" cy="336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4" name="Group 114"/>
          <p:cNvGrpSpPr>
            <a:grpSpLocks/>
          </p:cNvGrpSpPr>
          <p:nvPr/>
        </p:nvGrpSpPr>
        <p:grpSpPr bwMode="auto">
          <a:xfrm>
            <a:off x="3200400" y="5715000"/>
            <a:ext cx="533400" cy="533400"/>
            <a:chOff x="2845" y="3360"/>
            <a:chExt cx="336" cy="336"/>
          </a:xfrm>
        </p:grpSpPr>
        <p:sp>
          <p:nvSpPr>
            <p:cNvPr id="15" name="Text Box 97"/>
            <p:cNvSpPr txBox="1">
              <a:spLocks noChangeArrowheads="1"/>
            </p:cNvSpPr>
            <p:nvPr/>
          </p:nvSpPr>
          <p:spPr bwMode="auto">
            <a:xfrm>
              <a:off x="2854" y="3441"/>
              <a:ext cx="31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UBR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16" name="Oval 105"/>
            <p:cNvSpPr>
              <a:spLocks noChangeArrowheads="1"/>
            </p:cNvSpPr>
            <p:nvPr/>
          </p:nvSpPr>
          <p:spPr bwMode="auto">
            <a:xfrm>
              <a:off x="2845" y="3360"/>
              <a:ext cx="336" cy="336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7" name="Group 115"/>
          <p:cNvGrpSpPr>
            <a:grpSpLocks/>
          </p:cNvGrpSpPr>
          <p:nvPr/>
        </p:nvGrpSpPr>
        <p:grpSpPr bwMode="auto">
          <a:xfrm>
            <a:off x="2495550" y="5715000"/>
            <a:ext cx="552450" cy="533400"/>
            <a:chOff x="2412" y="3312"/>
            <a:chExt cx="348" cy="336"/>
          </a:xfrm>
        </p:grpSpPr>
        <p:sp>
          <p:nvSpPr>
            <p:cNvPr id="18" name="Text Box 96"/>
            <p:cNvSpPr txBox="1">
              <a:spLocks noChangeArrowheads="1"/>
            </p:cNvSpPr>
            <p:nvPr/>
          </p:nvSpPr>
          <p:spPr bwMode="auto">
            <a:xfrm>
              <a:off x="2412" y="3393"/>
              <a:ext cx="34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CSIC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19" name="Oval 106"/>
            <p:cNvSpPr>
              <a:spLocks noChangeArrowheads="1"/>
            </p:cNvSpPr>
            <p:nvPr/>
          </p:nvSpPr>
          <p:spPr bwMode="auto">
            <a:xfrm>
              <a:off x="2417" y="3312"/>
              <a:ext cx="336" cy="336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20" name="Group 110"/>
          <p:cNvGrpSpPr>
            <a:grpSpLocks/>
          </p:cNvGrpSpPr>
          <p:nvPr/>
        </p:nvGrpSpPr>
        <p:grpSpPr bwMode="auto">
          <a:xfrm>
            <a:off x="4800600" y="5715000"/>
            <a:ext cx="533400" cy="533400"/>
            <a:chOff x="4272" y="3024"/>
            <a:chExt cx="336" cy="336"/>
          </a:xfrm>
        </p:grpSpPr>
        <p:sp>
          <p:nvSpPr>
            <p:cNvPr id="21" name="Text Box 94"/>
            <p:cNvSpPr txBox="1">
              <a:spLocks noChangeArrowheads="1"/>
            </p:cNvSpPr>
            <p:nvPr/>
          </p:nvSpPr>
          <p:spPr bwMode="auto">
            <a:xfrm>
              <a:off x="4289" y="3105"/>
              <a:ext cx="30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ULB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22" name="Oval 107"/>
            <p:cNvSpPr>
              <a:spLocks noChangeArrowheads="1"/>
            </p:cNvSpPr>
            <p:nvPr/>
          </p:nvSpPr>
          <p:spPr bwMode="auto">
            <a:xfrm>
              <a:off x="4272" y="3024"/>
              <a:ext cx="336" cy="336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23" name="61 Grupo"/>
          <p:cNvGrpSpPr>
            <a:grpSpLocks/>
          </p:cNvGrpSpPr>
          <p:nvPr/>
        </p:nvGrpSpPr>
        <p:grpSpPr bwMode="auto">
          <a:xfrm>
            <a:off x="3962400" y="5715000"/>
            <a:ext cx="681038" cy="533400"/>
            <a:chOff x="4042297" y="5486400"/>
            <a:chExt cx="679994" cy="533400"/>
          </a:xfrm>
        </p:grpSpPr>
        <p:sp>
          <p:nvSpPr>
            <p:cNvPr id="24" name="Text Box 99"/>
            <p:cNvSpPr txBox="1">
              <a:spLocks noChangeArrowheads="1"/>
            </p:cNvSpPr>
            <p:nvPr/>
          </p:nvSpPr>
          <p:spPr bwMode="auto">
            <a:xfrm>
              <a:off x="4042297" y="5614988"/>
              <a:ext cx="6799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FFCUL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25" name="Oval 109"/>
            <p:cNvSpPr>
              <a:spLocks noChangeArrowheads="1"/>
            </p:cNvSpPr>
            <p:nvPr/>
          </p:nvSpPr>
          <p:spPr bwMode="auto">
            <a:xfrm>
              <a:off x="4115594" y="5486400"/>
              <a:ext cx="533400" cy="533400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6" name="Line 116"/>
          <p:cNvSpPr>
            <a:spLocks noChangeShapeType="1"/>
          </p:cNvSpPr>
          <p:nvPr/>
        </p:nvSpPr>
        <p:spPr bwMode="auto">
          <a:xfrm>
            <a:off x="152400" y="5334000"/>
            <a:ext cx="86106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" name="Line 117"/>
          <p:cNvSpPr>
            <a:spLocks noChangeShapeType="1"/>
          </p:cNvSpPr>
          <p:nvPr/>
        </p:nvSpPr>
        <p:spPr bwMode="auto">
          <a:xfrm>
            <a:off x="152400" y="3657600"/>
            <a:ext cx="86106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cxnSp>
        <p:nvCxnSpPr>
          <p:cNvPr id="28" name="AutoShape 118"/>
          <p:cNvCxnSpPr>
            <a:cxnSpLocks noChangeShapeType="1"/>
            <a:stCxn id="4" idx="2"/>
            <a:endCxn id="10" idx="0"/>
          </p:cNvCxnSpPr>
          <p:nvPr/>
        </p:nvCxnSpPr>
        <p:spPr bwMode="auto">
          <a:xfrm flipH="1">
            <a:off x="571500" y="4772025"/>
            <a:ext cx="192088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29" name="AutoShape 120"/>
          <p:cNvCxnSpPr>
            <a:cxnSpLocks noChangeShapeType="1"/>
            <a:stCxn id="5" idx="2"/>
            <a:endCxn id="10" idx="0"/>
          </p:cNvCxnSpPr>
          <p:nvPr/>
        </p:nvCxnSpPr>
        <p:spPr bwMode="auto">
          <a:xfrm flipH="1">
            <a:off x="571500" y="4772025"/>
            <a:ext cx="1716088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30" name="AutoShape 121"/>
          <p:cNvCxnSpPr>
            <a:cxnSpLocks noChangeShapeType="1"/>
            <a:stCxn id="5" idx="2"/>
            <a:endCxn id="19" idx="0"/>
          </p:cNvCxnSpPr>
          <p:nvPr/>
        </p:nvCxnSpPr>
        <p:spPr bwMode="auto">
          <a:xfrm>
            <a:off x="2287588" y="4772025"/>
            <a:ext cx="482600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31" name="AutoShape 122"/>
          <p:cNvCxnSpPr>
            <a:cxnSpLocks noChangeShapeType="1"/>
            <a:stCxn id="6" idx="2"/>
            <a:endCxn id="19" idx="0"/>
          </p:cNvCxnSpPr>
          <p:nvPr/>
        </p:nvCxnSpPr>
        <p:spPr bwMode="auto">
          <a:xfrm flipH="1">
            <a:off x="2770188" y="4772025"/>
            <a:ext cx="1025525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32" name="AutoShape 123"/>
          <p:cNvCxnSpPr>
            <a:cxnSpLocks noChangeShapeType="1"/>
            <a:stCxn id="6" idx="2"/>
            <a:endCxn id="16" idx="0"/>
          </p:cNvCxnSpPr>
          <p:nvPr/>
        </p:nvCxnSpPr>
        <p:spPr bwMode="auto">
          <a:xfrm flipH="1">
            <a:off x="3467100" y="4772025"/>
            <a:ext cx="328613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33" name="AutoShape 125"/>
          <p:cNvCxnSpPr>
            <a:cxnSpLocks noChangeShapeType="1"/>
            <a:stCxn id="6" idx="2"/>
            <a:endCxn id="25" idx="0"/>
          </p:cNvCxnSpPr>
          <p:nvPr/>
        </p:nvCxnSpPr>
        <p:spPr bwMode="auto">
          <a:xfrm>
            <a:off x="3795713" y="4772025"/>
            <a:ext cx="508000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34" name="AutoShape 126"/>
          <p:cNvCxnSpPr>
            <a:cxnSpLocks noChangeShapeType="1"/>
            <a:stCxn id="7" idx="2"/>
            <a:endCxn id="22" idx="0"/>
          </p:cNvCxnSpPr>
          <p:nvPr/>
        </p:nvCxnSpPr>
        <p:spPr bwMode="auto">
          <a:xfrm flipH="1">
            <a:off x="5067300" y="4772025"/>
            <a:ext cx="266700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35" name="AutoShape 127"/>
          <p:cNvCxnSpPr>
            <a:cxnSpLocks noChangeShapeType="1"/>
            <a:stCxn id="7" idx="2"/>
            <a:endCxn id="13" idx="0"/>
          </p:cNvCxnSpPr>
          <p:nvPr/>
        </p:nvCxnSpPr>
        <p:spPr bwMode="auto">
          <a:xfrm>
            <a:off x="5334000" y="4772025"/>
            <a:ext cx="342900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36" name="AutoShape 128"/>
          <p:cNvCxnSpPr>
            <a:cxnSpLocks noChangeShapeType="1"/>
            <a:stCxn id="3" idx="0"/>
            <a:endCxn id="2" idx="2"/>
          </p:cNvCxnSpPr>
          <p:nvPr/>
        </p:nvCxnSpPr>
        <p:spPr bwMode="auto">
          <a:xfrm flipH="1" flipV="1">
            <a:off x="3051175" y="1066800"/>
            <a:ext cx="600075" cy="1203325"/>
          </a:xfrm>
          <a:prstGeom prst="straightConnector1">
            <a:avLst/>
          </a:prstGeom>
          <a:noFill/>
          <a:ln w="9525">
            <a:solidFill>
              <a:srgbClr val="336699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7" name="AutoShape 129"/>
          <p:cNvCxnSpPr>
            <a:cxnSpLocks noChangeShapeType="1"/>
            <a:stCxn id="3" idx="2"/>
            <a:endCxn id="4" idx="0"/>
          </p:cNvCxnSpPr>
          <p:nvPr/>
        </p:nvCxnSpPr>
        <p:spPr bwMode="auto">
          <a:xfrm flipH="1">
            <a:off x="763588" y="2798763"/>
            <a:ext cx="2887662" cy="1444625"/>
          </a:xfrm>
          <a:prstGeom prst="straightConnector1">
            <a:avLst/>
          </a:prstGeom>
          <a:noFill/>
          <a:ln w="9525">
            <a:solidFill>
              <a:srgbClr val="336699"/>
            </a:solidFill>
            <a:round/>
            <a:headEnd/>
            <a:tailEnd type="triangle" w="lg" len="lg"/>
          </a:ln>
        </p:spPr>
      </p:cxnSp>
      <p:cxnSp>
        <p:nvCxnSpPr>
          <p:cNvPr id="38" name="AutoShape 130"/>
          <p:cNvCxnSpPr>
            <a:cxnSpLocks noChangeShapeType="1"/>
            <a:stCxn id="3" idx="2"/>
            <a:endCxn id="5" idx="0"/>
          </p:cNvCxnSpPr>
          <p:nvPr/>
        </p:nvCxnSpPr>
        <p:spPr bwMode="auto">
          <a:xfrm flipH="1">
            <a:off x="2287588" y="2798763"/>
            <a:ext cx="1363662" cy="1444625"/>
          </a:xfrm>
          <a:prstGeom prst="straightConnector1">
            <a:avLst/>
          </a:prstGeom>
          <a:noFill/>
          <a:ln w="9525">
            <a:solidFill>
              <a:srgbClr val="336699"/>
            </a:solidFill>
            <a:round/>
            <a:headEnd/>
            <a:tailEnd type="triangle" w="lg" len="lg"/>
          </a:ln>
        </p:spPr>
      </p:cxnSp>
      <p:cxnSp>
        <p:nvCxnSpPr>
          <p:cNvPr id="39" name="AutoShape 131"/>
          <p:cNvCxnSpPr>
            <a:cxnSpLocks noChangeShapeType="1"/>
            <a:stCxn id="3" idx="2"/>
            <a:endCxn id="6" idx="0"/>
          </p:cNvCxnSpPr>
          <p:nvPr/>
        </p:nvCxnSpPr>
        <p:spPr bwMode="auto">
          <a:xfrm>
            <a:off x="3651250" y="2798763"/>
            <a:ext cx="144463" cy="1444625"/>
          </a:xfrm>
          <a:prstGeom prst="straightConnector1">
            <a:avLst/>
          </a:prstGeom>
          <a:noFill/>
          <a:ln w="9525">
            <a:solidFill>
              <a:srgbClr val="336699"/>
            </a:solidFill>
            <a:round/>
            <a:headEnd/>
            <a:tailEnd type="triangle" w="lg" len="lg"/>
          </a:ln>
        </p:spPr>
      </p:cxnSp>
      <p:cxnSp>
        <p:nvCxnSpPr>
          <p:cNvPr id="40" name="AutoShape 132"/>
          <p:cNvCxnSpPr>
            <a:cxnSpLocks noChangeShapeType="1"/>
            <a:stCxn id="3" idx="2"/>
            <a:endCxn id="7" idx="0"/>
          </p:cNvCxnSpPr>
          <p:nvPr/>
        </p:nvCxnSpPr>
        <p:spPr bwMode="auto">
          <a:xfrm>
            <a:off x="3651250" y="2798763"/>
            <a:ext cx="1682750" cy="1444625"/>
          </a:xfrm>
          <a:prstGeom prst="straightConnector1">
            <a:avLst/>
          </a:prstGeom>
          <a:noFill/>
          <a:ln w="9525">
            <a:solidFill>
              <a:srgbClr val="336699"/>
            </a:solidFill>
            <a:round/>
            <a:headEnd/>
            <a:tailEnd type="triangle" w="lg" len="lg"/>
          </a:ln>
        </p:spPr>
      </p:cxnSp>
      <p:grpSp>
        <p:nvGrpSpPr>
          <p:cNvPr id="41" name="Group 134"/>
          <p:cNvGrpSpPr>
            <a:grpSpLocks/>
          </p:cNvGrpSpPr>
          <p:nvPr/>
        </p:nvGrpSpPr>
        <p:grpSpPr bwMode="auto">
          <a:xfrm>
            <a:off x="5537200" y="2193925"/>
            <a:ext cx="1524000" cy="685800"/>
            <a:chOff x="3000" y="1200"/>
            <a:chExt cx="960" cy="432"/>
          </a:xfrm>
        </p:grpSpPr>
        <p:sp>
          <p:nvSpPr>
            <p:cNvPr id="42" name="Text Box 101"/>
            <p:cNvSpPr txBox="1">
              <a:spLocks noChangeArrowheads="1"/>
            </p:cNvSpPr>
            <p:nvPr/>
          </p:nvSpPr>
          <p:spPr bwMode="auto">
            <a:xfrm>
              <a:off x="3000" y="1272"/>
              <a:ext cx="9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" sz="1200">
                  <a:solidFill>
                    <a:srgbClr val="5F5F5F"/>
                  </a:solidFill>
                  <a:latin typeface="Arial Black" pitchFamily="34" charset="0"/>
                </a:rPr>
                <a:t>Advisory </a:t>
              </a:r>
            </a:p>
            <a:p>
              <a:pPr algn="ctr"/>
              <a:r>
                <a:rPr lang="es-ES" sz="1200">
                  <a:solidFill>
                    <a:srgbClr val="5F5F5F"/>
                  </a:solidFill>
                  <a:latin typeface="Arial Black" pitchFamily="34" charset="0"/>
                </a:rPr>
                <a:t>board</a:t>
              </a:r>
              <a:endParaRPr lang="ca-ES" sz="1200">
                <a:solidFill>
                  <a:srgbClr val="5F5F5F"/>
                </a:solidFill>
                <a:latin typeface="Arial Black" pitchFamily="34" charset="0"/>
              </a:endParaRPr>
            </a:p>
          </p:txBody>
        </p:sp>
        <p:sp>
          <p:nvSpPr>
            <p:cNvPr id="43" name="AutoShape 133"/>
            <p:cNvSpPr>
              <a:spLocks noChangeArrowheads="1"/>
            </p:cNvSpPr>
            <p:nvPr/>
          </p:nvSpPr>
          <p:spPr bwMode="auto">
            <a:xfrm>
              <a:off x="3000" y="1200"/>
              <a:ext cx="960" cy="432"/>
            </a:xfrm>
            <a:prstGeom prst="plaque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44" name="AutoShape 135"/>
          <p:cNvSpPr>
            <a:spLocks noChangeArrowheads="1"/>
          </p:cNvSpPr>
          <p:nvPr/>
        </p:nvSpPr>
        <p:spPr bwMode="auto">
          <a:xfrm>
            <a:off x="5056188" y="2422525"/>
            <a:ext cx="304800" cy="228600"/>
          </a:xfrm>
          <a:prstGeom prst="leftRightArrow">
            <a:avLst>
              <a:gd name="adj1" fmla="val 50000"/>
              <a:gd name="adj2" fmla="val 2666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" name="Text Box 137"/>
          <p:cNvSpPr txBox="1">
            <a:spLocks noChangeArrowheads="1"/>
          </p:cNvSpPr>
          <p:nvPr/>
        </p:nvSpPr>
        <p:spPr bwMode="auto">
          <a:xfrm>
            <a:off x="4552950" y="571500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200">
                <a:latin typeface="Arial Black" pitchFamily="34" charset="0"/>
              </a:rPr>
              <a:t>European</a:t>
            </a:r>
          </a:p>
          <a:p>
            <a:pPr algn="ctr"/>
            <a:r>
              <a:rPr lang="es-ES" sz="1200">
                <a:latin typeface="Arial Black" pitchFamily="34" charset="0"/>
              </a:rPr>
              <a:t>Commission</a:t>
            </a:r>
            <a:endParaRPr lang="ca-ES" sz="1200">
              <a:latin typeface="Arial Black" pitchFamily="34" charset="0"/>
            </a:endParaRPr>
          </a:p>
        </p:txBody>
      </p:sp>
      <p:sp>
        <p:nvSpPr>
          <p:cNvPr id="46" name="Line 139"/>
          <p:cNvSpPr>
            <a:spLocks noChangeShapeType="1"/>
          </p:cNvSpPr>
          <p:nvPr/>
        </p:nvSpPr>
        <p:spPr bwMode="auto">
          <a:xfrm>
            <a:off x="304800" y="1447800"/>
            <a:ext cx="86106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cxnSp>
        <p:nvCxnSpPr>
          <p:cNvPr id="47" name="AutoShape 140"/>
          <p:cNvCxnSpPr>
            <a:cxnSpLocks noChangeShapeType="1"/>
            <a:stCxn id="2" idx="3"/>
            <a:endCxn id="45" idx="1"/>
          </p:cNvCxnSpPr>
          <p:nvPr/>
        </p:nvCxnSpPr>
        <p:spPr bwMode="auto">
          <a:xfrm>
            <a:off x="3678238" y="803275"/>
            <a:ext cx="874712" cy="1588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 type="triangle" w="lg" len="lg"/>
            <a:tailEnd type="triangle" w="lg" len="lg"/>
          </a:ln>
        </p:spPr>
      </p:cxnSp>
      <p:sp>
        <p:nvSpPr>
          <p:cNvPr id="48" name="Text Box 141"/>
          <p:cNvSpPr txBox="1">
            <a:spLocks noChangeArrowheads="1"/>
          </p:cNvSpPr>
          <p:nvPr/>
        </p:nvSpPr>
        <p:spPr bwMode="auto">
          <a:xfrm>
            <a:off x="6400800" y="482600"/>
            <a:ext cx="1658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i="1">
                <a:latin typeface="Verdana" pitchFamily="34" charset="0"/>
              </a:rPr>
              <a:t>Administrative</a:t>
            </a:r>
          </a:p>
          <a:p>
            <a:r>
              <a:rPr lang="es-ES" sz="1600" i="1">
                <a:latin typeface="Verdana" pitchFamily="34" charset="0"/>
              </a:rPr>
              <a:t>management</a:t>
            </a:r>
            <a:endParaRPr lang="ca-ES" sz="1600" i="1">
              <a:latin typeface="Verdana" pitchFamily="34" charset="0"/>
            </a:endParaRPr>
          </a:p>
        </p:txBody>
      </p:sp>
      <p:sp>
        <p:nvSpPr>
          <p:cNvPr id="49" name="Text Box 142"/>
          <p:cNvSpPr txBox="1">
            <a:spLocks noChangeArrowheads="1"/>
          </p:cNvSpPr>
          <p:nvPr/>
        </p:nvSpPr>
        <p:spPr bwMode="auto">
          <a:xfrm>
            <a:off x="7232650" y="2219325"/>
            <a:ext cx="1682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i="1">
                <a:latin typeface="Verdana" pitchFamily="34" charset="0"/>
              </a:rPr>
              <a:t>Global project </a:t>
            </a:r>
          </a:p>
          <a:p>
            <a:r>
              <a:rPr lang="es-ES" sz="1600" i="1">
                <a:latin typeface="Verdana" pitchFamily="34" charset="0"/>
              </a:rPr>
              <a:t>management</a:t>
            </a:r>
            <a:endParaRPr lang="ca-ES" sz="1600" i="1">
              <a:latin typeface="Verdana" pitchFamily="34" charset="0"/>
            </a:endParaRPr>
          </a:p>
        </p:txBody>
      </p:sp>
      <p:sp>
        <p:nvSpPr>
          <p:cNvPr id="50" name="Text Box 143"/>
          <p:cNvSpPr txBox="1">
            <a:spLocks noChangeArrowheads="1"/>
          </p:cNvSpPr>
          <p:nvPr/>
        </p:nvSpPr>
        <p:spPr bwMode="auto">
          <a:xfrm>
            <a:off x="6400800" y="4191000"/>
            <a:ext cx="27511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i="1">
                <a:latin typeface="Verdana" pitchFamily="34" charset="0"/>
              </a:rPr>
              <a:t>Core tasks management </a:t>
            </a:r>
          </a:p>
          <a:p>
            <a:r>
              <a:rPr lang="es-ES" sz="1600" i="1">
                <a:latin typeface="Verdana" pitchFamily="34" charset="0"/>
              </a:rPr>
              <a:t>at host nodes </a:t>
            </a:r>
          </a:p>
        </p:txBody>
      </p:sp>
      <p:sp>
        <p:nvSpPr>
          <p:cNvPr id="51" name="Text Box 144"/>
          <p:cNvSpPr txBox="1">
            <a:spLocks noChangeArrowheads="1"/>
          </p:cNvSpPr>
          <p:nvPr/>
        </p:nvSpPr>
        <p:spPr bwMode="auto">
          <a:xfrm>
            <a:off x="6400800" y="5715000"/>
            <a:ext cx="1892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i="1">
                <a:latin typeface="Verdana" pitchFamily="34" charset="0"/>
              </a:rPr>
              <a:t>Management of </a:t>
            </a:r>
          </a:p>
          <a:p>
            <a:r>
              <a:rPr lang="es-ES" sz="1600" i="1">
                <a:latin typeface="Verdana" pitchFamily="34" charset="0"/>
              </a:rPr>
              <a:t>specialised tasks</a:t>
            </a:r>
          </a:p>
        </p:txBody>
      </p:sp>
      <p:sp>
        <p:nvSpPr>
          <p:cNvPr id="52" name="Text Box 145"/>
          <p:cNvSpPr txBox="1">
            <a:spLocks noChangeArrowheads="1"/>
          </p:cNvSpPr>
          <p:nvPr/>
        </p:nvSpPr>
        <p:spPr bwMode="auto">
          <a:xfrm>
            <a:off x="304800" y="2270125"/>
            <a:ext cx="942975" cy="528638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>
                <a:solidFill>
                  <a:srgbClr val="336600"/>
                </a:solidFill>
              </a:rPr>
              <a:t>WP600</a:t>
            </a:r>
          </a:p>
          <a:p>
            <a:pPr algn="ctr"/>
            <a:r>
              <a:rPr lang="es-ES" sz="1200" i="1">
                <a:solidFill>
                  <a:srgbClr val="336600"/>
                </a:solidFill>
              </a:rPr>
              <a:t>J. Torra</a:t>
            </a:r>
            <a:endParaRPr lang="ca-ES" sz="1200" i="1">
              <a:solidFill>
                <a:srgbClr val="336600"/>
              </a:solidFill>
            </a:endParaRPr>
          </a:p>
        </p:txBody>
      </p:sp>
      <p:cxnSp>
        <p:nvCxnSpPr>
          <p:cNvPr id="53" name="AutoShape 146"/>
          <p:cNvCxnSpPr>
            <a:cxnSpLocks noChangeShapeType="1"/>
            <a:stCxn id="3" idx="1"/>
            <a:endCxn id="52" idx="3"/>
          </p:cNvCxnSpPr>
          <p:nvPr/>
        </p:nvCxnSpPr>
        <p:spPr bwMode="auto">
          <a:xfrm flipH="1">
            <a:off x="1247775" y="2535238"/>
            <a:ext cx="1108075" cy="0"/>
          </a:xfrm>
          <a:prstGeom prst="straightConnector1">
            <a:avLst/>
          </a:prstGeom>
          <a:noFill/>
          <a:ln w="9525">
            <a:solidFill>
              <a:srgbClr val="336699"/>
            </a:solidFill>
            <a:round/>
            <a:headEnd/>
            <a:tailEnd type="triangle" w="lg" len="lg"/>
          </a:ln>
        </p:spPr>
      </p:cxnSp>
      <p:sp>
        <p:nvSpPr>
          <p:cNvPr id="54" name="Text Box 147"/>
          <p:cNvSpPr txBox="1">
            <a:spLocks noChangeArrowheads="1"/>
          </p:cNvSpPr>
          <p:nvPr/>
        </p:nvSpPr>
        <p:spPr bwMode="auto">
          <a:xfrm>
            <a:off x="571500" y="2803525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000" b="1" i="1">
                <a:solidFill>
                  <a:srgbClr val="336600"/>
                </a:solidFill>
                <a:latin typeface="Verdana" pitchFamily="34" charset="0"/>
              </a:rPr>
              <a:t>Support</a:t>
            </a:r>
          </a:p>
          <a:p>
            <a:pPr algn="ctr"/>
            <a:r>
              <a:rPr lang="es-ES" sz="1000" b="1" i="1">
                <a:solidFill>
                  <a:srgbClr val="336600"/>
                </a:solidFill>
                <a:latin typeface="Verdana" pitchFamily="34" charset="0"/>
              </a:rPr>
              <a:t>activities</a:t>
            </a:r>
            <a:endParaRPr lang="ca-ES" sz="1000" b="1" i="1">
              <a:solidFill>
                <a:srgbClr val="336600"/>
              </a:solidFill>
              <a:latin typeface="Verdana" pitchFamily="34" charset="0"/>
            </a:endParaRPr>
          </a:p>
        </p:txBody>
      </p:sp>
      <p:sp>
        <p:nvSpPr>
          <p:cNvPr id="55" name="Text Box 148"/>
          <p:cNvSpPr txBox="1">
            <a:spLocks noChangeArrowheads="1"/>
          </p:cNvSpPr>
          <p:nvPr/>
        </p:nvSpPr>
        <p:spPr bwMode="auto">
          <a:xfrm>
            <a:off x="5476875" y="2955925"/>
            <a:ext cx="175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000" b="1" i="1">
                <a:solidFill>
                  <a:srgbClr val="5F5F5F"/>
                </a:solidFill>
                <a:latin typeface="Verdana" pitchFamily="34" charset="0"/>
              </a:rPr>
              <a:t>Tracking of objectives</a:t>
            </a:r>
            <a:endParaRPr lang="ca-ES" sz="1000" b="1" i="1">
              <a:solidFill>
                <a:srgbClr val="5F5F5F"/>
              </a:solidFill>
              <a:latin typeface="Verdana" pitchFamily="34" charset="0"/>
            </a:endParaRPr>
          </a:p>
        </p:txBody>
      </p:sp>
      <p:grpSp>
        <p:nvGrpSpPr>
          <p:cNvPr id="56" name="Group 114"/>
          <p:cNvGrpSpPr>
            <a:grpSpLocks/>
          </p:cNvGrpSpPr>
          <p:nvPr/>
        </p:nvGrpSpPr>
        <p:grpSpPr bwMode="auto">
          <a:xfrm>
            <a:off x="1679575" y="5715000"/>
            <a:ext cx="679450" cy="533400"/>
            <a:chOff x="2799" y="3360"/>
            <a:chExt cx="428" cy="336"/>
          </a:xfrm>
        </p:grpSpPr>
        <p:sp>
          <p:nvSpPr>
            <p:cNvPr id="57" name="Text Box 97"/>
            <p:cNvSpPr txBox="1">
              <a:spLocks noChangeArrowheads="1"/>
            </p:cNvSpPr>
            <p:nvPr/>
          </p:nvSpPr>
          <p:spPr bwMode="auto">
            <a:xfrm>
              <a:off x="2799" y="3441"/>
              <a:ext cx="42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 UCAM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58" name="Oval 105"/>
            <p:cNvSpPr>
              <a:spLocks noChangeArrowheads="1"/>
            </p:cNvSpPr>
            <p:nvPr/>
          </p:nvSpPr>
          <p:spPr bwMode="auto">
            <a:xfrm>
              <a:off x="2845" y="3360"/>
              <a:ext cx="336" cy="336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cxnSp>
        <p:nvCxnSpPr>
          <p:cNvPr id="59" name="AutoShape 120"/>
          <p:cNvCxnSpPr>
            <a:cxnSpLocks noChangeShapeType="1"/>
            <a:stCxn id="4" idx="2"/>
            <a:endCxn id="58" idx="0"/>
          </p:cNvCxnSpPr>
          <p:nvPr/>
        </p:nvCxnSpPr>
        <p:spPr bwMode="auto">
          <a:xfrm>
            <a:off x="763588" y="4772025"/>
            <a:ext cx="1255712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60" name="AutoShape 120"/>
          <p:cNvCxnSpPr>
            <a:cxnSpLocks noChangeShapeType="1"/>
            <a:stCxn id="6" idx="2"/>
            <a:endCxn id="58" idx="0"/>
          </p:cNvCxnSpPr>
          <p:nvPr/>
        </p:nvCxnSpPr>
        <p:spPr bwMode="auto">
          <a:xfrm flipH="1">
            <a:off x="2019300" y="4772025"/>
            <a:ext cx="1776413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grpSp>
        <p:nvGrpSpPr>
          <p:cNvPr id="61" name="Group 114"/>
          <p:cNvGrpSpPr>
            <a:grpSpLocks/>
          </p:cNvGrpSpPr>
          <p:nvPr/>
        </p:nvGrpSpPr>
        <p:grpSpPr bwMode="auto">
          <a:xfrm>
            <a:off x="990600" y="5715000"/>
            <a:ext cx="533400" cy="533400"/>
            <a:chOff x="2845" y="3360"/>
            <a:chExt cx="336" cy="336"/>
          </a:xfrm>
        </p:grpSpPr>
        <p:sp>
          <p:nvSpPr>
            <p:cNvPr id="62" name="Text Box 97"/>
            <p:cNvSpPr txBox="1">
              <a:spLocks noChangeArrowheads="1"/>
            </p:cNvSpPr>
            <p:nvPr/>
          </p:nvSpPr>
          <p:spPr bwMode="auto">
            <a:xfrm>
              <a:off x="2888" y="3441"/>
              <a:ext cx="25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1200">
                  <a:solidFill>
                    <a:srgbClr val="A50021"/>
                  </a:solidFill>
                </a:rPr>
                <a:t>KU</a:t>
              </a:r>
              <a:endParaRPr lang="ca-ES" sz="1200">
                <a:solidFill>
                  <a:srgbClr val="A50021"/>
                </a:solidFill>
              </a:endParaRPr>
            </a:p>
          </p:txBody>
        </p:sp>
        <p:sp>
          <p:nvSpPr>
            <p:cNvPr id="63" name="Oval 105"/>
            <p:cNvSpPr>
              <a:spLocks noChangeArrowheads="1"/>
            </p:cNvSpPr>
            <p:nvPr/>
          </p:nvSpPr>
          <p:spPr bwMode="auto">
            <a:xfrm>
              <a:off x="2845" y="3360"/>
              <a:ext cx="336" cy="336"/>
            </a:xfrm>
            <a:prstGeom prst="ellips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64" name="Text Box 147"/>
          <p:cNvSpPr txBox="1">
            <a:spLocks noChangeArrowheads="1"/>
          </p:cNvSpPr>
          <p:nvPr/>
        </p:nvSpPr>
        <p:spPr bwMode="auto">
          <a:xfrm>
            <a:off x="685800" y="6248400"/>
            <a:ext cx="104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000" b="1" i="1">
                <a:solidFill>
                  <a:srgbClr val="336600"/>
                </a:solidFill>
                <a:latin typeface="Verdana" pitchFamily="34" charset="0"/>
              </a:rPr>
              <a:t>Jasmine</a:t>
            </a:r>
          </a:p>
          <a:p>
            <a:pPr algn="ctr"/>
            <a:r>
              <a:rPr lang="es-ES" sz="1000" b="1" i="1">
                <a:solidFill>
                  <a:srgbClr val="336600"/>
                </a:solidFill>
                <a:latin typeface="Verdana" pitchFamily="34" charset="0"/>
              </a:rPr>
              <a:t>cooperation</a:t>
            </a:r>
            <a:endParaRPr lang="ca-ES" sz="1000" b="1" i="1">
              <a:solidFill>
                <a:srgbClr val="336600"/>
              </a:solidFill>
              <a:latin typeface="Verdana" pitchFamily="34" charset="0"/>
            </a:endParaRPr>
          </a:p>
        </p:txBody>
      </p:sp>
      <p:cxnSp>
        <p:nvCxnSpPr>
          <p:cNvPr id="65" name="AutoShape 118"/>
          <p:cNvCxnSpPr>
            <a:cxnSpLocks noChangeShapeType="1"/>
            <a:stCxn id="4" idx="2"/>
            <a:endCxn id="63" idx="0"/>
          </p:cNvCxnSpPr>
          <p:nvPr/>
        </p:nvCxnSpPr>
        <p:spPr bwMode="auto">
          <a:xfrm>
            <a:off x="763588" y="4772025"/>
            <a:ext cx="493712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cxnSp>
        <p:nvCxnSpPr>
          <p:cNvPr id="66" name="AutoShape 126"/>
          <p:cNvCxnSpPr>
            <a:cxnSpLocks noChangeShapeType="1"/>
            <a:stCxn id="7" idx="2"/>
            <a:endCxn id="63" idx="0"/>
          </p:cNvCxnSpPr>
          <p:nvPr/>
        </p:nvCxnSpPr>
        <p:spPr bwMode="auto">
          <a:xfrm flipH="1">
            <a:off x="1257300" y="4772025"/>
            <a:ext cx="4076700" cy="942975"/>
          </a:xfrm>
          <a:prstGeom prst="straightConnector1">
            <a:avLst/>
          </a:prstGeom>
          <a:noFill/>
          <a:ln w="9525">
            <a:solidFill>
              <a:srgbClr val="336600"/>
            </a:solidFill>
            <a:round/>
            <a:headEnd/>
            <a:tailEnd type="triangle" w="med" len="lg"/>
          </a:ln>
        </p:spPr>
      </p:cxnSp>
      <p:sp>
        <p:nvSpPr>
          <p:cNvPr id="67" name="66 Elipse"/>
          <p:cNvSpPr/>
          <p:nvPr/>
        </p:nvSpPr>
        <p:spPr>
          <a:xfrm>
            <a:off x="5220072" y="1700808"/>
            <a:ext cx="2232248" cy="1800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0" y="332656"/>
            <a:ext cx="2411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>
                <a:solidFill>
                  <a:srgbClr val="FF0000"/>
                </a:solidFill>
              </a:rPr>
              <a:t>Pending</a:t>
            </a:r>
            <a:r>
              <a:rPr lang="es-ES" sz="2400" dirty="0" smtClean="0">
                <a:solidFill>
                  <a:srgbClr val="FF0000"/>
                </a:solidFill>
              </a:rPr>
              <a:t> (</a:t>
            </a:r>
            <a:r>
              <a:rPr lang="es-ES" sz="2400" dirty="0" err="1" smtClean="0">
                <a:solidFill>
                  <a:srgbClr val="FF0000"/>
                </a:solidFill>
              </a:rPr>
              <a:t>needed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</a:rPr>
              <a:t>before</a:t>
            </a:r>
            <a:r>
              <a:rPr lang="es-ES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</a:rPr>
              <a:t>year</a:t>
            </a:r>
            <a:r>
              <a:rPr lang="es-ES" sz="2400" dirty="0" smtClean="0">
                <a:solidFill>
                  <a:srgbClr val="FF0000"/>
                </a:solidFill>
              </a:rPr>
              <a:t> 1 </a:t>
            </a:r>
            <a:r>
              <a:rPr lang="es-ES" sz="2400" dirty="0" err="1" smtClean="0">
                <a:solidFill>
                  <a:srgbClr val="FF0000"/>
                </a:solidFill>
              </a:rPr>
              <a:t>review</a:t>
            </a:r>
            <a:r>
              <a:rPr lang="es-ES" sz="2400" dirty="0" smtClean="0">
                <a:solidFill>
                  <a:srgbClr val="FF0000"/>
                </a:solidFill>
              </a:rPr>
              <a:t>)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80</Words>
  <Application>Microsoft Office PowerPoint</Application>
  <PresentationFormat>Presentación en pantalla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GENIUS Telecon T1 WP100 - Management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GENIUS Telecon T1</dc:title>
  <dc:creator>Xavier Luri</dc:creator>
  <cp:lastModifiedBy>Xavier Luri</cp:lastModifiedBy>
  <cp:revision>8</cp:revision>
  <dcterms:created xsi:type="dcterms:W3CDTF">2014-05-29T14:41:21Z</dcterms:created>
  <dcterms:modified xsi:type="dcterms:W3CDTF">2014-05-29T15:33:34Z</dcterms:modified>
</cp:coreProperties>
</file>