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5"/>
  </p:notesMasterIdLst>
  <p:handoutMasterIdLst>
    <p:handoutMasterId r:id="rId26"/>
  </p:handoutMasterIdLst>
  <p:sldIdLst>
    <p:sldId id="257" r:id="rId2"/>
    <p:sldId id="306" r:id="rId3"/>
    <p:sldId id="307" r:id="rId4"/>
    <p:sldId id="308" r:id="rId5"/>
    <p:sldId id="309" r:id="rId6"/>
    <p:sldId id="310" r:id="rId7"/>
    <p:sldId id="311" r:id="rId8"/>
    <p:sldId id="313" r:id="rId9"/>
    <p:sldId id="314" r:id="rId10"/>
    <p:sldId id="316" r:id="rId11"/>
    <p:sldId id="312" r:id="rId12"/>
    <p:sldId id="322" r:id="rId13"/>
    <p:sldId id="318" r:id="rId14"/>
    <p:sldId id="321" r:id="rId15"/>
    <p:sldId id="319" r:id="rId16"/>
    <p:sldId id="323" r:id="rId17"/>
    <p:sldId id="324" r:id="rId18"/>
    <p:sldId id="325" r:id="rId19"/>
    <p:sldId id="326" r:id="rId20"/>
    <p:sldId id="327" r:id="rId21"/>
    <p:sldId id="320" r:id="rId22"/>
    <p:sldId id="329" r:id="rId23"/>
    <p:sldId id="330" r:id="rId24"/>
  </p:sldIdLst>
  <p:sldSz cx="9144000" cy="6858000" type="screen4x3"/>
  <p:notesSz cx="6797675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7C80"/>
    <a:srgbClr val="FFCCCC"/>
    <a:srgbClr val="096DB1"/>
    <a:srgbClr val="0C7A94"/>
    <a:srgbClr val="0D88A5"/>
    <a:srgbClr val="4FAED9"/>
    <a:srgbClr val="FF0000"/>
    <a:srgbClr val="339933"/>
    <a:srgbClr val="FF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584" autoAdjust="0"/>
  </p:normalViewPr>
  <p:slideViewPr>
    <p:cSldViewPr>
      <p:cViewPr varScale="1">
        <p:scale>
          <a:sx n="71" d="100"/>
          <a:sy n="71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defTabSz="92075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defTabSz="92075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4AE6C9ED-838A-479B-BAE9-28D9448E01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defTabSz="920750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noProof="0" smtClean="0"/>
              <a:t>Haga clic para modificar el estilo de texto del patrón</a:t>
            </a:r>
          </a:p>
          <a:p>
            <a:pPr lvl="1"/>
            <a:r>
              <a:rPr lang="ca-ES" noProof="0" smtClean="0"/>
              <a:t>Segundo nivel</a:t>
            </a:r>
          </a:p>
          <a:p>
            <a:pPr lvl="2"/>
            <a:r>
              <a:rPr lang="ca-ES" noProof="0" smtClean="0"/>
              <a:t>Tercer nivel</a:t>
            </a:r>
          </a:p>
          <a:p>
            <a:pPr lvl="3"/>
            <a:r>
              <a:rPr lang="ca-ES" noProof="0" smtClean="0"/>
              <a:t>Cuarto nivel</a:t>
            </a:r>
          </a:p>
          <a:p>
            <a:pPr lvl="4"/>
            <a:r>
              <a:rPr lang="ca-ES" noProof="0" smtClean="0"/>
              <a:t>Quinto nivel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defTabSz="920750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4CED3248-C18D-4BA3-A32F-08E1E45FD7CE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3" name="Text Box 17"/>
          <p:cNvSpPr txBox="1">
            <a:spLocks noChangeArrowheads="1"/>
          </p:cNvSpPr>
          <p:nvPr userDrawn="1"/>
        </p:nvSpPr>
        <p:spPr bwMode="auto">
          <a:xfrm>
            <a:off x="3599160" y="6237312"/>
            <a:ext cx="34931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140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GAP general</a:t>
            </a:r>
            <a:r>
              <a:rPr lang="es-ES" sz="1400" baseline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es-ES" sz="1400" baseline="0" dirty="0" err="1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meeting</a:t>
            </a:r>
            <a:endParaRPr lang="es-ES" sz="1400" baseline="0" dirty="0" smtClean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es-ES" sz="1400" b="0" baseline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ESTEC </a:t>
            </a:r>
            <a:r>
              <a:rPr lang="es-ES" sz="1400" b="0" baseline="0" dirty="0" err="1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September</a:t>
            </a:r>
            <a:r>
              <a:rPr lang="es-ES" sz="1400" b="0" baseline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 2012</a:t>
            </a:r>
            <a:endParaRPr lang="en-US" sz="14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30000"/>
          </a:blip>
          <a:srcRect/>
          <a:stretch>
            <a:fillRect/>
          </a:stretch>
        </p:blipFill>
        <p:spPr bwMode="auto">
          <a:xfrm>
            <a:off x="251520" y="6151602"/>
            <a:ext cx="1296144" cy="706398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81000" indent="-3810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Wingdings" pitchFamily="2" charset="2"/>
        <a:buChar char="ü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1714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2400">
          <a:solidFill>
            <a:schemeClr val="tx1"/>
          </a:solidFill>
          <a:latin typeface="+mn-lt"/>
        </a:defRPr>
      </a:lvl3pPr>
      <a:lvl4pPr marL="15240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</a:defRPr>
      </a:lvl4pPr>
      <a:lvl5pPr marL="19050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5pPr>
      <a:lvl6pPr marL="23622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6pPr>
      <a:lvl7pPr marL="28194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7pPr>
      <a:lvl8pPr marL="32766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8pPr>
      <a:lvl9pPr marL="37338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Outreach/Outreach-Arenou.pdf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0825" y="782092"/>
            <a:ext cx="8569325" cy="129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mtClean="0"/>
              <a:t>GAP M3 - General meeting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dirty="0" smtClean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OUTREACH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0825" y="5444331"/>
            <a:ext cx="8569325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ca-ES" b="1" i="1" dirty="0">
                <a:solidFill>
                  <a:srgbClr val="3366CC"/>
                </a:solidFill>
              </a:rPr>
              <a:t>X. Luri, </a:t>
            </a:r>
            <a:r>
              <a:rPr lang="ca-ES" b="1" i="1" dirty="0" smtClean="0">
                <a:solidFill>
                  <a:srgbClr val="3366CC"/>
                </a:solidFill>
              </a:rPr>
              <a:t>S. Jordan</a:t>
            </a:r>
            <a:endParaRPr lang="en-US" i="1" dirty="0">
              <a:solidFill>
                <a:srgbClr val="3366CC"/>
              </a:solidFill>
            </a:endParaRPr>
          </a:p>
        </p:txBody>
      </p:sp>
      <p:pic>
        <p:nvPicPr>
          <p:cNvPr id="9" name="8 Imagen" descr="gaia_RGB_transpar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2348880"/>
            <a:ext cx="4608512" cy="260376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2466762"/>
            <a:ext cx="7200800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Some collected ideas</a:t>
            </a:r>
          </a:p>
          <a:p>
            <a:pPr algn="ctr"/>
            <a:r>
              <a:rPr lang="en-US" sz="3600" dirty="0" smtClean="0"/>
              <a:t>as a starting point for discussion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260648"/>
            <a:ext cx="7200800" cy="52322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WP820 – General resources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23528" y="1052736"/>
            <a:ext cx="8640960" cy="504753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Web</a:t>
            </a:r>
          </a:p>
          <a:p>
            <a:endParaRPr lang="en-US" sz="230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300" b="0" dirty="0" smtClean="0"/>
              <a:t>ESA web (ESTEC?) should play a central role, but close cooperation with the rest of us may be unrealistic?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2300" b="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300" b="0" dirty="0" smtClean="0"/>
              <a:t>SAT@ESAC will also have a web, mainly for professional use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2300" b="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300" b="0" dirty="0" smtClean="0"/>
              <a:t>Should we make an independent CU9 web? Or rather a Gaia web?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2300" b="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300" b="0" dirty="0" smtClean="0"/>
              <a:t>Instead, would a federation of webs at national level, sharing resources and fostering synergies be possible?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2300" b="0" dirty="0" smtClean="0"/>
          </a:p>
          <a:p>
            <a:pPr marL="631825" lvl="1" indent="-174625"/>
            <a:r>
              <a:rPr lang="en-US" sz="2300" b="0" dirty="0" smtClean="0"/>
              <a:t>gaia.fr, gaia.de, gaia.es, …  </a:t>
            </a:r>
            <a:r>
              <a:rPr lang="en-US" sz="2300" b="0" dirty="0" smtClean="0">
                <a:solidFill>
                  <a:srgbClr val="990000"/>
                </a:solidFill>
              </a:rPr>
              <a:t>(Reserve the domains now!!)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67544" y="548680"/>
            <a:ext cx="8136904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Web archive interface for the general public (</a:t>
            </a:r>
            <a:r>
              <a:rPr lang="en-US" sz="2400" dirty="0" err="1" smtClean="0"/>
              <a:t>Els</a:t>
            </a:r>
            <a:r>
              <a:rPr lang="en-US" sz="2400" dirty="0" smtClean="0"/>
              <a:t>):</a:t>
            </a:r>
          </a:p>
          <a:p>
            <a:pPr lvl="1" indent="-188913">
              <a:buFont typeface="Arial" pitchFamily="34" charset="0"/>
              <a:buChar char="•"/>
            </a:pPr>
            <a:endParaRPr lang="en-US" sz="2400" b="0" dirty="0" smtClean="0"/>
          </a:p>
          <a:p>
            <a:pPr lvl="1" indent="-188913">
              <a:buFont typeface="Arial" pitchFamily="34" charset="0"/>
              <a:buChar char="•"/>
            </a:pPr>
            <a:r>
              <a:rPr lang="en-US" sz="2400" b="0" dirty="0" smtClean="0"/>
              <a:t>Simple, easy to use</a:t>
            </a:r>
          </a:p>
          <a:p>
            <a:pPr lvl="1" indent="-188913">
              <a:buFont typeface="Arial" pitchFamily="34" charset="0"/>
              <a:buChar char="•"/>
            </a:pPr>
            <a:r>
              <a:rPr lang="en-US" sz="2400" b="0" dirty="0" smtClean="0"/>
              <a:t>Easily accessible, front page stuff</a:t>
            </a:r>
          </a:p>
          <a:p>
            <a:pPr lvl="1" indent="-188913">
              <a:buFont typeface="Arial" pitchFamily="34" charset="0"/>
              <a:buChar char="•"/>
            </a:pPr>
            <a:r>
              <a:rPr lang="en-US" sz="2400" b="0" dirty="0" smtClean="0"/>
              <a:t>Follow the US example (stsci.edu)</a:t>
            </a:r>
          </a:p>
          <a:p>
            <a:endParaRPr lang="en-US" sz="2400" dirty="0" smtClean="0"/>
          </a:p>
          <a:p>
            <a:r>
              <a:rPr lang="en-US" sz="2400" dirty="0" smtClean="0"/>
              <a:t>Mobile Apps (Carrasco):</a:t>
            </a:r>
          </a:p>
          <a:p>
            <a:r>
              <a:rPr lang="en-US" sz="2400" b="0" dirty="0" smtClean="0"/>
              <a:t>	</a:t>
            </a:r>
          </a:p>
          <a:p>
            <a:pPr marL="442913" indent="-179388">
              <a:buFont typeface="Arial" pitchFamily="34" charset="0"/>
              <a:buChar char="•"/>
            </a:pPr>
            <a:r>
              <a:rPr lang="es-ES" sz="2400" b="0" dirty="0" err="1" smtClean="0"/>
              <a:t>GoogleSky</a:t>
            </a:r>
            <a:r>
              <a:rPr lang="es-ES" sz="2400" b="0" dirty="0" smtClean="0"/>
              <a:t> </a:t>
            </a:r>
            <a:r>
              <a:rPr lang="es-ES" sz="2400" b="0" dirty="0" err="1" smtClean="0"/>
              <a:t>type</a:t>
            </a:r>
            <a:r>
              <a:rPr lang="es-ES" sz="2400" b="0" dirty="0" smtClean="0"/>
              <a:t> </a:t>
            </a:r>
            <a:r>
              <a:rPr lang="es-ES" sz="2400" b="0" dirty="0" err="1" smtClean="0"/>
              <a:t>app</a:t>
            </a:r>
            <a:r>
              <a:rPr lang="es-ES" sz="2400" b="0" dirty="0" smtClean="0"/>
              <a:t> </a:t>
            </a:r>
            <a:r>
              <a:rPr lang="es-ES" sz="2400" b="0" dirty="0" err="1" smtClean="0"/>
              <a:t>tied</a:t>
            </a:r>
            <a:r>
              <a:rPr lang="es-ES" sz="2400" b="0" dirty="0" smtClean="0"/>
              <a:t> </a:t>
            </a:r>
            <a:r>
              <a:rPr lang="es-ES" sz="2400" b="0" dirty="0" err="1" smtClean="0"/>
              <a:t>to</a:t>
            </a:r>
            <a:r>
              <a:rPr lang="es-ES" sz="2400" b="0" dirty="0" smtClean="0"/>
              <a:t> </a:t>
            </a:r>
            <a:r>
              <a:rPr lang="es-ES" sz="2400" b="0" dirty="0" err="1" smtClean="0"/>
              <a:t>the</a:t>
            </a:r>
            <a:r>
              <a:rPr lang="es-ES" sz="2400" b="0" dirty="0" smtClean="0"/>
              <a:t> </a:t>
            </a:r>
            <a:r>
              <a:rPr lang="es-ES" sz="2400" b="0" dirty="0" err="1" smtClean="0"/>
              <a:t>Gaia</a:t>
            </a:r>
            <a:r>
              <a:rPr lang="es-ES" sz="2400" b="0" dirty="0" smtClean="0"/>
              <a:t> archive</a:t>
            </a:r>
          </a:p>
          <a:p>
            <a:pPr marL="442913" indent="-179388">
              <a:buFont typeface="Arial" pitchFamily="34" charset="0"/>
              <a:buChar char="•"/>
            </a:pPr>
            <a:r>
              <a:rPr lang="es-ES" sz="2400" b="0" dirty="0" err="1" smtClean="0"/>
              <a:t>Science</a:t>
            </a:r>
            <a:r>
              <a:rPr lang="es-ES" sz="2400" b="0" dirty="0" smtClean="0"/>
              <a:t> </a:t>
            </a:r>
            <a:r>
              <a:rPr lang="es-ES" sz="2400" b="0" dirty="0" err="1" smtClean="0"/>
              <a:t>alerts</a:t>
            </a:r>
            <a:r>
              <a:rPr lang="es-ES" sz="2400" b="0" dirty="0" smtClean="0"/>
              <a:t>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260648"/>
            <a:ext cx="7200800" cy="52322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WP830 – Academic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1052736"/>
            <a:ext cx="813690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Compendium of, pre-packaged,  hands-on activities with the Gaia archive (Carrasco, PDF available 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6737" t="11376" r="12670" b="4636"/>
          <a:stretch>
            <a:fillRect/>
          </a:stretch>
        </p:blipFill>
        <p:spPr bwMode="auto">
          <a:xfrm>
            <a:off x="1691680" y="1772816"/>
            <a:ext cx="6100816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6156176" y="4653136"/>
            <a:ext cx="27363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E.g. CLEA like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67544" y="476672"/>
            <a:ext cx="8136904" cy="48936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Courses: the mission, the archive (Carrasco)</a:t>
            </a:r>
          </a:p>
          <a:p>
            <a:endParaRPr lang="en-US" sz="2400" dirty="0" smtClean="0"/>
          </a:p>
          <a:p>
            <a:pPr marL="901700" indent="-188913">
              <a:buFont typeface="Arial" pitchFamily="34" charset="0"/>
              <a:buChar char="•"/>
            </a:pPr>
            <a:r>
              <a:rPr lang="en-US" sz="2400" dirty="0" smtClean="0"/>
              <a:t>	</a:t>
            </a:r>
            <a:r>
              <a:rPr lang="en-US" sz="2400" b="0" dirty="0" smtClean="0"/>
              <a:t>Podcasts</a:t>
            </a:r>
          </a:p>
          <a:p>
            <a:pPr marL="901700" indent="-188913">
              <a:buFont typeface="Arial" pitchFamily="34" charset="0"/>
              <a:buChar char="•"/>
            </a:pPr>
            <a:r>
              <a:rPr lang="en-US" sz="2400" b="0" dirty="0" smtClean="0"/>
              <a:t>	Interactive on-line</a:t>
            </a:r>
          </a:p>
          <a:p>
            <a:pPr marL="901700" indent="-188913">
              <a:buFont typeface="Arial" pitchFamily="34" charset="0"/>
              <a:buChar char="•"/>
            </a:pPr>
            <a:r>
              <a:rPr lang="en-US" sz="2400" b="0" dirty="0" smtClean="0"/>
              <a:t>	Classical text</a:t>
            </a:r>
          </a:p>
          <a:p>
            <a:pPr marL="901700" indent="-188913">
              <a:buFont typeface="Arial" pitchFamily="34" charset="0"/>
              <a:buChar char="•"/>
            </a:pPr>
            <a:endParaRPr lang="en-US" sz="2400" b="0" dirty="0" smtClean="0"/>
          </a:p>
          <a:p>
            <a:pPr defTabSz="268288"/>
            <a:r>
              <a:rPr lang="en-US" sz="2400" dirty="0" smtClean="0"/>
              <a:t>Proactively reach the schools (</a:t>
            </a:r>
            <a:r>
              <a:rPr lang="en-US" sz="2400" dirty="0" err="1" smtClean="0"/>
              <a:t>Els</a:t>
            </a:r>
            <a:r>
              <a:rPr lang="en-US" sz="2400" dirty="0" smtClean="0"/>
              <a:t>)</a:t>
            </a:r>
          </a:p>
          <a:p>
            <a:pPr defTabSz="268288"/>
            <a:endParaRPr lang="en-US" sz="2400" dirty="0" smtClean="0"/>
          </a:p>
          <a:p>
            <a:pPr marL="712788" lvl="1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Don’t wait for them to ask, offer talks to primary/secondary schools</a:t>
            </a:r>
          </a:p>
          <a:p>
            <a:pPr marL="712788" lvl="1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Probably should be carried out at national level?</a:t>
            </a:r>
          </a:p>
          <a:p>
            <a:pPr marL="712788" lvl="1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A similar already-existing experience in Spain for general astronomy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260648"/>
            <a:ext cx="7200800" cy="52322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WP840 – General public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67544" y="1196752"/>
            <a:ext cx="8136904" cy="41549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3D visualization:</a:t>
            </a:r>
          </a:p>
          <a:p>
            <a:r>
              <a:rPr lang="en-US" sz="2400" b="0" dirty="0" smtClean="0"/>
              <a:t>	</a:t>
            </a:r>
          </a:p>
          <a:p>
            <a:pPr marL="442913" indent="-179388">
              <a:buFont typeface="Arial" pitchFamily="34" charset="0"/>
              <a:buChar char="•"/>
            </a:pPr>
            <a:r>
              <a:rPr lang="en-US" sz="2400" b="0" dirty="0" smtClean="0"/>
              <a:t>Real-Time &amp; Interactive Galaxy for Edutainment (</a:t>
            </a:r>
            <a:r>
              <a:rPr lang="en-US" sz="2400" b="0" dirty="0" err="1" smtClean="0"/>
              <a:t>Arenou</a:t>
            </a:r>
            <a:r>
              <a:rPr lang="en-US" sz="2400" b="0" dirty="0" smtClean="0"/>
              <a:t>) - </a:t>
            </a:r>
            <a:r>
              <a:rPr lang="en-US" sz="2400" b="0" dirty="0" smtClean="0">
                <a:hlinkClick r:id="rId2" action="ppaction://hlinkfile"/>
              </a:rPr>
              <a:t>RITGE</a:t>
            </a:r>
            <a:endParaRPr lang="en-US" sz="2400" b="0" dirty="0" smtClean="0"/>
          </a:p>
          <a:p>
            <a:pPr marL="442913" indent="-179388">
              <a:buFont typeface="Arial" pitchFamily="34" charset="0"/>
              <a:buChar char="•"/>
            </a:pPr>
            <a:r>
              <a:rPr lang="en-US" sz="2400" b="0" dirty="0" smtClean="0"/>
              <a:t>3D visualization of nearby stars (</a:t>
            </a:r>
            <a:r>
              <a:rPr lang="en-US" sz="2400" b="0" dirty="0" err="1" smtClean="0"/>
              <a:t>Pourbaix</a:t>
            </a:r>
            <a:r>
              <a:rPr lang="en-US" sz="2400" b="0" dirty="0" smtClean="0"/>
              <a:t>) – </a:t>
            </a:r>
            <a:r>
              <a:rPr lang="en-US" sz="2400" b="0" dirty="0" err="1" smtClean="0"/>
              <a:t>Hipparcos</a:t>
            </a:r>
            <a:r>
              <a:rPr lang="en-US" sz="2400" b="0" dirty="0" smtClean="0"/>
              <a:t> 3D movies precedent</a:t>
            </a:r>
          </a:p>
          <a:p>
            <a:pPr marL="442913" indent="-179388">
              <a:buFont typeface="Arial" pitchFamily="34" charset="0"/>
              <a:buChar char="•"/>
            </a:pPr>
            <a:r>
              <a:rPr lang="en-US" sz="2400" b="0" dirty="0" err="1" smtClean="0"/>
              <a:t>Haus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der</a:t>
            </a:r>
            <a:r>
              <a:rPr lang="en-US" sz="2400" b="0" dirty="0" smtClean="0"/>
              <a:t> Astronomy (Jordan) –  GAVO, AIDA</a:t>
            </a:r>
          </a:p>
          <a:p>
            <a:pPr marL="442913" indent="-179388">
              <a:buFont typeface="Arial" pitchFamily="34" charset="0"/>
              <a:buChar char="•"/>
            </a:pPr>
            <a:endParaRPr lang="en-US" sz="2400" b="0" dirty="0" smtClean="0"/>
          </a:p>
          <a:p>
            <a:pPr marL="442913" indent="-179388">
              <a:buFont typeface="Arial" pitchFamily="34" charset="0"/>
              <a:buChar char="•"/>
            </a:pPr>
            <a:endParaRPr lang="en-US" sz="2400" b="0" dirty="0" smtClean="0"/>
          </a:p>
          <a:p>
            <a:pPr marL="442913" indent="-179388">
              <a:buFont typeface="Arial" pitchFamily="34" charset="0"/>
              <a:buChar char="•"/>
            </a:pPr>
            <a:r>
              <a:rPr lang="en-US" sz="2400" b="0" u="sng" dirty="0" smtClean="0"/>
              <a:t>Planetarium show, in preparation(ESA) – could use 3D visualization of </a:t>
            </a:r>
            <a:r>
              <a:rPr lang="en-US" sz="2400" b="0" u="sng" smtClean="0"/>
              <a:t>simulated </a:t>
            </a:r>
            <a:r>
              <a:rPr lang="en-US" sz="2400" b="0" u="sng" smtClean="0"/>
              <a:t>data</a:t>
            </a:r>
            <a:endParaRPr lang="en-US" sz="2400" b="0" u="sng" dirty="0" smtClean="0"/>
          </a:p>
        </p:txBody>
      </p:sp>
      <p:sp>
        <p:nvSpPr>
          <p:cNvPr id="5" name="4 Rectángulo"/>
          <p:cNvSpPr/>
          <p:nvPr/>
        </p:nvSpPr>
        <p:spPr bwMode="auto">
          <a:xfrm>
            <a:off x="323528" y="4293096"/>
            <a:ext cx="8424936" cy="129614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800" b="1" i="0" u="none" strike="noStrike" cap="none" normalizeH="0" baseline="0" smtClean="0">
              <a:ln>
                <a:noFill/>
              </a:ln>
              <a:solidFill>
                <a:srgbClr val="01ABA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67544" y="476672"/>
            <a:ext cx="8424936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Scale models &amp; </a:t>
            </a:r>
            <a:r>
              <a:rPr lang="en-US" sz="2400" dirty="0" err="1" smtClean="0"/>
              <a:t>papercrafts</a:t>
            </a:r>
            <a:r>
              <a:rPr lang="en-US" sz="2400" dirty="0" smtClean="0"/>
              <a:t> (Carrasco)</a:t>
            </a:r>
          </a:p>
          <a:p>
            <a:endParaRPr lang="en-US" sz="240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Precedent of Gaia scale models not good (expensive, fragile, …) but maybe simpler, cheap, plastic models could be ordered somewhere?</a:t>
            </a:r>
          </a:p>
          <a:p>
            <a:pPr marL="538163" indent="-188913" defTabSz="268288">
              <a:buFont typeface="Arial" pitchFamily="34" charset="0"/>
              <a:buChar char="•"/>
            </a:pPr>
            <a:endParaRPr lang="en-US" sz="2400" b="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Already existing Gaia paper model, but outdated. Update?</a:t>
            </a:r>
          </a:p>
          <a:p>
            <a:pPr marL="538163" indent="-188913" defTabSz="268288">
              <a:buFont typeface="Arial" pitchFamily="34" charset="0"/>
              <a:buChar char="•"/>
            </a:pPr>
            <a:endParaRPr lang="en-US" sz="2400" b="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3D constellations </a:t>
            </a:r>
          </a:p>
          <a:p>
            <a:pPr marL="538163" indent="-188913" defTabSz="268288">
              <a:buFont typeface="Arial" pitchFamily="34" charset="0"/>
              <a:buChar char="•"/>
            </a:pPr>
            <a:endParaRPr lang="en-US" sz="2400" b="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Soyuz launcher with Gaia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67544" y="695593"/>
            <a:ext cx="8424936" cy="48936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Gaia exhibit:</a:t>
            </a:r>
          </a:p>
          <a:p>
            <a:endParaRPr lang="en-US" sz="240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Set of panels with real pictures, synthetic images complemented with a short text with explanations, describing the mission and its science.</a:t>
            </a:r>
          </a:p>
          <a:p>
            <a:pPr marL="538163" indent="-188913" defTabSz="268288">
              <a:buFont typeface="Arial" pitchFamily="34" charset="0"/>
              <a:buChar char="•"/>
            </a:pPr>
            <a:endParaRPr lang="en-US" sz="2400" b="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Precedent in AIA2009 (link)</a:t>
            </a:r>
          </a:p>
          <a:p>
            <a:pPr marL="538163" indent="-188913" defTabSz="268288">
              <a:buFont typeface="Arial" pitchFamily="34" charset="0"/>
              <a:buChar char="•"/>
            </a:pPr>
            <a:endParaRPr lang="en-US" sz="2400" b="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Could make a common design with versions in different languages</a:t>
            </a:r>
          </a:p>
          <a:p>
            <a:pPr marL="538163" indent="-188913" defTabSz="268288">
              <a:buFont typeface="Arial" pitchFamily="34" charset="0"/>
              <a:buChar char="•"/>
            </a:pPr>
            <a:endParaRPr lang="en-US" sz="2400" b="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Can travel to many local scientific events for the general public during the mission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67544" y="695593"/>
            <a:ext cx="8424936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Gaia books (Carrasco):</a:t>
            </a:r>
          </a:p>
          <a:p>
            <a:endParaRPr lang="en-US" sz="240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History of astrometry and stellar catalogues</a:t>
            </a:r>
          </a:p>
          <a:p>
            <a:pPr marL="538163" indent="-188913" defTabSz="268288">
              <a:buFont typeface="Arial" pitchFamily="34" charset="0"/>
              <a:buChar char="•"/>
            </a:pPr>
            <a:endParaRPr lang="en-US" sz="2400" b="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The mission, the archive</a:t>
            </a:r>
          </a:p>
          <a:p>
            <a:pPr marL="538163" indent="-188913" defTabSz="268288">
              <a:buFont typeface="Arial" pitchFamily="34" charset="0"/>
              <a:buChar char="•"/>
            </a:pPr>
            <a:endParaRPr lang="en-US" sz="2400" b="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The milky way</a:t>
            </a:r>
          </a:p>
          <a:p>
            <a:pPr marL="538163" indent="-188913" defTabSz="268288"/>
            <a:endParaRPr lang="en-US" sz="2400" b="0" dirty="0" smtClean="0"/>
          </a:p>
          <a:p>
            <a:pPr marL="538163" indent="-188913" defTabSz="268288"/>
            <a:r>
              <a:rPr lang="en-US" sz="2400" b="0" dirty="0" smtClean="0"/>
              <a:t>(could be an e-book?)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67544" y="695593"/>
            <a:ext cx="8424936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Set of standard presentations for the general public:</a:t>
            </a:r>
          </a:p>
          <a:p>
            <a:endParaRPr lang="en-US" sz="240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Write once, use many times</a:t>
            </a:r>
          </a:p>
          <a:p>
            <a:pPr marL="538163" indent="-188913" defTabSz="268288">
              <a:buFont typeface="Arial" pitchFamily="34" charset="0"/>
              <a:buChar char="•"/>
            </a:pPr>
            <a:endParaRPr lang="en-US" sz="2400" b="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Covering all areas of the mission</a:t>
            </a:r>
          </a:p>
          <a:p>
            <a:pPr marL="538163" indent="-188913" defTabSz="268288">
              <a:buFont typeface="Arial" pitchFamily="34" charset="0"/>
              <a:buChar char="•"/>
            </a:pPr>
            <a:endParaRPr lang="en-US" sz="2400" b="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Can start as a compilation from already available material (surely everybody here has Gaia presentations!)</a:t>
            </a:r>
          </a:p>
          <a:p>
            <a:pPr marL="538163" indent="-188913" defTabSz="268288">
              <a:buFont typeface="Arial" pitchFamily="34" charset="0"/>
              <a:buChar char="•"/>
            </a:pPr>
            <a:endParaRPr lang="en-US" sz="2400" b="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They can be polished into a set of well-designed, </a:t>
            </a:r>
            <a:r>
              <a:rPr lang="en-US" sz="2400" b="0" dirty="0" err="1" smtClean="0"/>
              <a:t>rigurous</a:t>
            </a:r>
            <a:r>
              <a:rPr lang="en-US" sz="2400" b="0" dirty="0" smtClean="0"/>
              <a:t>, eye catching presentations. Can include audio, video, 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260648"/>
            <a:ext cx="7200800" cy="52322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Areas of work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619672" y="1474906"/>
            <a:ext cx="6120680" cy="39703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en-US" sz="3600" dirty="0" smtClean="0"/>
              <a:t>Academic</a:t>
            </a:r>
          </a:p>
          <a:p>
            <a:pPr marL="179388" indent="-179388"/>
            <a:r>
              <a:rPr lang="en-US" sz="3600" b="0" dirty="0" smtClean="0"/>
              <a:t>	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en-US" sz="3600" dirty="0" smtClean="0"/>
              <a:t>General public</a:t>
            </a:r>
            <a:r>
              <a:rPr lang="en-US" sz="3600" b="0" dirty="0" smtClean="0"/>
              <a:t>	</a:t>
            </a:r>
          </a:p>
          <a:p>
            <a:pPr marL="179388" indent="-179388">
              <a:buFont typeface="Arial" pitchFamily="34" charset="0"/>
              <a:buChar char="•"/>
            </a:pPr>
            <a:endParaRPr lang="en-US" sz="3600" b="0" dirty="0" smtClean="0"/>
          </a:p>
          <a:p>
            <a:pPr marL="179388" indent="-179388">
              <a:buFont typeface="Arial" pitchFamily="34" charset="0"/>
              <a:buChar char="•"/>
            </a:pPr>
            <a:r>
              <a:rPr lang="en-US" sz="3600" dirty="0" smtClean="0"/>
              <a:t>Media</a:t>
            </a:r>
          </a:p>
          <a:p>
            <a:pPr marL="179388" indent="-179388">
              <a:buFont typeface="Arial" pitchFamily="34" charset="0"/>
              <a:buChar char="•"/>
            </a:pPr>
            <a:endParaRPr lang="en-US" sz="3600" b="0" dirty="0" smtClean="0"/>
          </a:p>
          <a:p>
            <a:pPr marL="179388" indent="-179388">
              <a:buFont typeface="Arial" pitchFamily="34" charset="0"/>
              <a:buChar char="•"/>
            </a:pPr>
            <a:r>
              <a:rPr lang="en-US" sz="3600" dirty="0" smtClean="0"/>
              <a:t>Resources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67544" y="695593"/>
            <a:ext cx="8424936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comic explaining Gaia to the kids (Carrasco):</a:t>
            </a:r>
          </a:p>
          <a:p>
            <a:endParaRPr lang="en-US" sz="240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Existing examples: Venus transit , the little books of Gaia</a:t>
            </a:r>
          </a:p>
          <a:p>
            <a:pPr marL="538163" indent="-188913" defTabSz="268288">
              <a:buFont typeface="Arial" pitchFamily="34" charset="0"/>
              <a:buChar char="•"/>
            </a:pPr>
            <a:endParaRPr lang="en-US" sz="2400" b="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Could be made available electronically, in several languages.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260648"/>
            <a:ext cx="7200800" cy="52322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WP850 – Media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1196752"/>
            <a:ext cx="8136904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smtClean="0"/>
              <a:t>Videos for TV, web:</a:t>
            </a:r>
          </a:p>
          <a:p>
            <a:endParaRPr lang="en-US" sz="2400" b="0" smtClean="0"/>
          </a:p>
          <a:p>
            <a:r>
              <a:rPr lang="en-US" sz="2400" b="0" smtClean="0"/>
              <a:t>Already existing:</a:t>
            </a:r>
          </a:p>
          <a:p>
            <a:endParaRPr lang="en-US" sz="2400" b="0" smtClean="0"/>
          </a:p>
          <a:p>
            <a:pPr lvl="1" indent="-188913">
              <a:buFont typeface="Arial" pitchFamily="34" charset="0"/>
              <a:buChar char="•"/>
            </a:pPr>
            <a:r>
              <a:rPr lang="en-US" sz="2400" b="0" smtClean="0"/>
              <a:t>ESA PodCast</a:t>
            </a:r>
          </a:p>
          <a:p>
            <a:pPr lvl="1" indent="-188913">
              <a:buFont typeface="Arial" pitchFamily="34" charset="0"/>
              <a:buChar char="•"/>
            </a:pPr>
            <a:r>
              <a:rPr lang="en-US" sz="2400" b="0" smtClean="0"/>
              <a:t>UB video (already provides nice footage for general use; can be tailored)</a:t>
            </a:r>
          </a:p>
          <a:p>
            <a:pPr lvl="1" indent="-188913">
              <a:buFont typeface="Arial" pitchFamily="34" charset="0"/>
              <a:buChar char="•"/>
            </a:pPr>
            <a:endParaRPr lang="en-US" sz="2400" b="0" smtClean="0"/>
          </a:p>
          <a:p>
            <a:pPr marL="14288" lvl="1" indent="-14288"/>
            <a:r>
              <a:rPr lang="en-US" sz="2400" smtClean="0"/>
              <a:t>Ideally we should produce new/updated videos periodically: coinciding with the data releases?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67544" y="695593"/>
            <a:ext cx="8424936" cy="53245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Make noise (</a:t>
            </a:r>
            <a:r>
              <a:rPr lang="en-US" sz="2400" dirty="0" err="1" smtClean="0"/>
              <a:t>Els</a:t>
            </a:r>
            <a:r>
              <a:rPr lang="en-US" sz="2400" dirty="0" smtClean="0"/>
              <a:t>):</a:t>
            </a:r>
          </a:p>
          <a:p>
            <a:endParaRPr lang="en-US" sz="240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press releases, regular updates  </a:t>
            </a:r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e.g., "Gaia observed it's 100 millionth star", "Gaia detects 20% more stars than in its original specs", "Gaia measures  angles to an unprecedented level of precision"...) </a:t>
            </a:r>
          </a:p>
          <a:p>
            <a:pPr marL="538163" indent="-188913" defTabSz="268288">
              <a:buFont typeface="Arial" pitchFamily="34" charset="0"/>
              <a:buChar char="•"/>
            </a:pPr>
            <a:endParaRPr lang="en-US" sz="2400" b="0" dirty="0" smtClean="0"/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Also, ask each CU a key and eye catching item to be made public with each catalogue release</a:t>
            </a:r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smtClean="0"/>
              <a:t>E.g.  the parallax of </a:t>
            </a:r>
            <a:r>
              <a:rPr lang="en-US" sz="2400" b="0" dirty="0" smtClean="0">
                <a:sym typeface="Symbol"/>
              </a:rPr>
              <a:t>-</a:t>
            </a:r>
            <a:r>
              <a:rPr lang="en-US" sz="2400" b="0" dirty="0" err="1" smtClean="0">
                <a:sym typeface="Symbol"/>
              </a:rPr>
              <a:t>Cephei</a:t>
            </a:r>
            <a:r>
              <a:rPr lang="en-US" sz="2400" b="0" dirty="0" smtClean="0">
                <a:sym typeface="Symbol"/>
              </a:rPr>
              <a:t>  at a precision of 0.1mas for the 2</a:t>
            </a:r>
            <a:r>
              <a:rPr lang="en-US" sz="2400" b="0" baseline="30000" dirty="0" smtClean="0">
                <a:sym typeface="Symbol"/>
              </a:rPr>
              <a:t>nd</a:t>
            </a:r>
            <a:r>
              <a:rPr lang="en-US" sz="2400" b="0" dirty="0" smtClean="0">
                <a:sym typeface="Symbol"/>
              </a:rPr>
              <a:t> release</a:t>
            </a:r>
          </a:p>
          <a:p>
            <a:pPr marL="538163" indent="-188913" defTabSz="268288">
              <a:buFont typeface="Arial" pitchFamily="34" charset="0"/>
              <a:buChar char="•"/>
            </a:pPr>
            <a:endParaRPr lang="en-US" sz="2400" b="0" dirty="0" smtClean="0">
              <a:sym typeface="Symbol"/>
            </a:endParaRPr>
          </a:p>
          <a:p>
            <a:pPr marL="538163" indent="-188913" defTabSz="268288">
              <a:buFont typeface="Arial" pitchFamily="34" charset="0"/>
              <a:buChar char="•"/>
            </a:pPr>
            <a:r>
              <a:rPr lang="en-US" sz="2400" b="0" dirty="0" err="1" smtClean="0"/>
              <a:t>Followup</a:t>
            </a:r>
            <a:r>
              <a:rPr lang="en-US" sz="2400" b="0" dirty="0" smtClean="0"/>
              <a:t> on technology fallout from Gaia (ESA?)</a:t>
            </a:r>
          </a:p>
        </p:txBody>
      </p:sp>
      <p:sp>
        <p:nvSpPr>
          <p:cNvPr id="4" name="3 Rectángulo"/>
          <p:cNvSpPr/>
          <p:nvPr/>
        </p:nvSpPr>
        <p:spPr bwMode="auto">
          <a:xfrm>
            <a:off x="611560" y="3501008"/>
            <a:ext cx="8136904" cy="1872208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800" b="1" i="0" u="none" strike="noStrike" cap="none" normalizeH="0" baseline="0" smtClean="0">
              <a:ln>
                <a:noFill/>
              </a:ln>
              <a:solidFill>
                <a:srgbClr val="01ABA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2466762"/>
            <a:ext cx="72008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Next step: put all this in </a:t>
            </a:r>
            <a:r>
              <a:rPr lang="en-US" sz="3600" smtClean="0"/>
              <a:t>a proposal</a:t>
            </a:r>
            <a:endParaRPr lang="en-US" sz="3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260648"/>
            <a:ext cx="7200800" cy="52322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Academic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980728"/>
            <a:ext cx="8136904" cy="47705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Specific contents for the teaching of astronomy using Gaia data:</a:t>
            </a:r>
            <a:endParaRPr lang="en-US" sz="800" dirty="0" smtClean="0"/>
          </a:p>
          <a:p>
            <a:r>
              <a:rPr lang="en-US" sz="800" b="0" dirty="0" smtClean="0"/>
              <a:t>	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	Documents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	Videos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	Educational games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	Fancy learning tools interacting with the real catalogue (see RTIGE from </a:t>
            </a:r>
            <a:r>
              <a:rPr lang="en-US" sz="2400" b="0" dirty="0" err="1" smtClean="0"/>
              <a:t>Meudon</a:t>
            </a:r>
            <a:r>
              <a:rPr lang="en-US" sz="2400" b="0" dirty="0" smtClean="0"/>
              <a:t> later on)</a:t>
            </a:r>
          </a:p>
          <a:p>
            <a:endParaRPr lang="en-US" sz="2400" b="0" dirty="0" smtClean="0"/>
          </a:p>
          <a:p>
            <a:r>
              <a:rPr lang="en-US" sz="2400" dirty="0" smtClean="0"/>
              <a:t>Adapted at three different levels</a:t>
            </a:r>
          </a:p>
          <a:p>
            <a:endParaRPr lang="en-US" sz="800" b="0" dirty="0" smtClean="0"/>
          </a:p>
          <a:p>
            <a:pPr marL="900113" lvl="1" indent="-193675">
              <a:buFont typeface="Arial" pitchFamily="34" charset="0"/>
              <a:buChar char="•"/>
            </a:pPr>
            <a:r>
              <a:rPr lang="en-US" sz="2400" b="0" dirty="0" smtClean="0"/>
              <a:t>	Primary level</a:t>
            </a:r>
          </a:p>
          <a:p>
            <a:pPr marL="900113" lvl="1" indent="-193675">
              <a:buFont typeface="Arial" pitchFamily="34" charset="0"/>
              <a:buChar char="•"/>
            </a:pPr>
            <a:r>
              <a:rPr lang="en-US" sz="2400" b="0" dirty="0" smtClean="0"/>
              <a:t>	Secondary level</a:t>
            </a:r>
          </a:p>
          <a:p>
            <a:pPr marL="900113" lvl="1" indent="-193675">
              <a:buFont typeface="Arial" pitchFamily="34" charset="0"/>
              <a:buChar char="•"/>
            </a:pPr>
            <a:r>
              <a:rPr lang="en-US" sz="2400" b="0" dirty="0" smtClean="0"/>
              <a:t>	University level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260648"/>
            <a:ext cx="7200800" cy="52322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General public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1587564"/>
            <a:ext cx="8136904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Generation of news and audiovisual material for the general public</a:t>
            </a:r>
          </a:p>
          <a:p>
            <a:r>
              <a:rPr lang="en-US" sz="2400" b="0" dirty="0" smtClean="0"/>
              <a:t>	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	Daily/weekly news: diffusion through web pages and social networks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Picture of the week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	Videos: visually attractive presentation of the Gaia discoveries for YouTube, </a:t>
            </a:r>
            <a:r>
              <a:rPr lang="en-US" sz="2400" b="0" dirty="0" err="1" smtClean="0"/>
              <a:t>FaceBook</a:t>
            </a:r>
            <a:r>
              <a:rPr lang="en-US" sz="2400" b="0" dirty="0" smtClean="0"/>
              <a:t>, etc. (see UB video later on)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	Specific attention to amateur astronomers; higher level news, link to alert system, …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Planetariums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260648"/>
            <a:ext cx="7200800" cy="52322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Media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39552" y="908720"/>
            <a:ext cx="8136904" cy="56323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Special care to establish a good link with the media </a:t>
            </a:r>
          </a:p>
          <a:p>
            <a:r>
              <a:rPr lang="en-US" sz="2400" b="0" dirty="0" smtClean="0"/>
              <a:t>	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	Gathering of news from DPAC members/institutes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Generation and distribution of press notes 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Generation and distribution of contents: videos, pictures, etc.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	Maintenance of a list of contacts in the main communication media: press, TV, etc. + internet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Contacts with specialized press</a:t>
            </a:r>
          </a:p>
          <a:p>
            <a:pPr marL="900113" lvl="1" indent="-179388">
              <a:buFont typeface="Arial" pitchFamily="34" charset="0"/>
              <a:buChar char="•"/>
            </a:pPr>
            <a:endParaRPr lang="en-US" sz="2400" b="0" dirty="0" smtClean="0"/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Needs a professional to coordinate it all</a:t>
            </a:r>
          </a:p>
          <a:p>
            <a:pPr marL="900113" lvl="1" indent="-179388"/>
            <a:r>
              <a:rPr lang="en-US" sz="2400" b="0" dirty="0" smtClean="0"/>
              <a:t> </a:t>
            </a:r>
          </a:p>
          <a:p>
            <a:r>
              <a:rPr lang="en-US" sz="2400" u="sng" dirty="0" smtClean="0"/>
              <a:t>Close cooperation with the press offices of the DPAC institutes and ESA</a:t>
            </a:r>
            <a:r>
              <a:rPr lang="en-US" sz="2400" dirty="0" smtClean="0"/>
              <a:t>; no duplication, </a:t>
            </a:r>
            <a:r>
              <a:rPr lang="en-US" sz="2400" dirty="0" err="1" smtClean="0"/>
              <a:t>complementarity</a:t>
            </a:r>
            <a:endParaRPr lang="en-US" sz="2400" dirty="0" smtClean="0"/>
          </a:p>
          <a:p>
            <a:endParaRPr lang="en-US" sz="2400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260648"/>
            <a:ext cx="7200800" cy="52322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Resources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1587564"/>
            <a:ext cx="8136904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Needs resources and staff to maintain them:</a:t>
            </a:r>
          </a:p>
          <a:p>
            <a:r>
              <a:rPr lang="en-US" sz="2400" b="0" dirty="0" smtClean="0"/>
              <a:t>	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	Web page(s)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Picture &amp; video editing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Document writing &amp; editing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Press office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dirty="0" smtClean="0"/>
              <a:t>Community manager for social networks</a:t>
            </a:r>
          </a:p>
          <a:p>
            <a:pPr marL="900113" lvl="1" indent="-179388">
              <a:buFont typeface="Arial" pitchFamily="34" charset="0"/>
              <a:buChar char="•"/>
            </a:pPr>
            <a:r>
              <a:rPr lang="en-US" sz="2400" b="0" u="sng" dirty="0" smtClean="0"/>
              <a:t>Translation of contents to different languages</a:t>
            </a:r>
            <a:endParaRPr lang="en-US" sz="2400" b="0" dirty="0" smtClean="0"/>
          </a:p>
          <a:p>
            <a:endParaRPr lang="en-US" sz="2400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260648"/>
            <a:ext cx="7200800" cy="52322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WP 800 – Education and outreach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07504" y="980728"/>
          <a:ext cx="4248472" cy="437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46"/>
                <a:gridCol w="28070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WP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Title</a:t>
                      </a:r>
                      <a:endParaRPr lang="en-US" sz="1600" noProof="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sz="1600" b="1" noProof="0" smtClean="0"/>
                        <a:t>810</a:t>
                      </a:r>
                      <a:endParaRPr lang="en-US" sz="1600" b="1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noProof="0" dirty="0" smtClean="0"/>
                        <a:t>Management</a:t>
                      </a:r>
                      <a:endParaRPr lang="en-US" sz="1600" b="1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sz="1600" b="1" noProof="0" dirty="0" smtClean="0"/>
                        <a:t>820</a:t>
                      </a:r>
                      <a:endParaRPr lang="en-US" sz="1600" b="1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noProof="0" dirty="0" smtClean="0"/>
                        <a:t>General Resources</a:t>
                      </a:r>
                      <a:endParaRPr lang="en-US" sz="1600" b="1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noProof="0" dirty="0" smtClean="0"/>
                        <a:t>  821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Web pages</a:t>
                      </a:r>
                      <a:endParaRPr lang="en-US" sz="1600" b="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  822</a:t>
                      </a:r>
                      <a:endParaRPr lang="en-US" sz="16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Social networks</a:t>
                      </a:r>
                      <a:endParaRPr lang="en-US" sz="1600" b="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  823</a:t>
                      </a:r>
                      <a:endParaRPr lang="en-US" sz="16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Picture &amp; video editing</a:t>
                      </a:r>
                      <a:endParaRPr lang="en-US" sz="1600" b="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  824</a:t>
                      </a:r>
                      <a:endParaRPr lang="en-US" sz="16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Document writing &amp; editing</a:t>
                      </a:r>
                      <a:endParaRPr lang="en-US" sz="1600" b="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  825</a:t>
                      </a:r>
                      <a:endParaRPr lang="en-US" sz="16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Translation</a:t>
                      </a:r>
                      <a:endParaRPr lang="en-US" sz="1600" b="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noProof="0" dirty="0" smtClean="0"/>
                        <a:t>830</a:t>
                      </a:r>
                      <a:endParaRPr lang="en-US" sz="16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noProof="0" dirty="0" smtClean="0"/>
                        <a:t>Academic</a:t>
                      </a:r>
                      <a:endParaRPr lang="en-US" sz="1600" b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  831</a:t>
                      </a:r>
                      <a:endParaRPr lang="en-US" sz="16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Primary level</a:t>
                      </a:r>
                      <a:endParaRPr lang="en-US" sz="1600" b="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  832</a:t>
                      </a:r>
                      <a:endParaRPr lang="en-US" sz="16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Secondary level</a:t>
                      </a:r>
                      <a:endParaRPr lang="en-US" sz="1600" b="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  833</a:t>
                      </a:r>
                      <a:endParaRPr lang="en-US" sz="16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University level</a:t>
                      </a:r>
                      <a:endParaRPr lang="en-US" sz="1600" b="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499992" y="980728"/>
          <a:ext cx="453650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35283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WP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Title</a:t>
                      </a:r>
                      <a:endParaRPr lang="en-US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noProof="0" dirty="0" smtClean="0"/>
                        <a:t>840</a:t>
                      </a:r>
                      <a:endParaRPr lang="en-US" sz="16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noProof="0" dirty="0" smtClean="0"/>
                        <a:t>General public</a:t>
                      </a:r>
                      <a:endParaRPr lang="en-US" sz="1600" b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noProof="0" dirty="0" smtClean="0"/>
                        <a:t>  841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Daily/weekly</a:t>
                      </a:r>
                      <a:r>
                        <a:rPr lang="en-US" sz="1600" b="0" baseline="0" noProof="0" dirty="0" smtClean="0"/>
                        <a:t> news, </a:t>
                      </a:r>
                      <a:r>
                        <a:rPr lang="en-US" sz="1600" b="0" baseline="0" noProof="0" dirty="0" err="1" smtClean="0"/>
                        <a:t>Pict</a:t>
                      </a:r>
                      <a:r>
                        <a:rPr lang="en-US" sz="1600" b="0" baseline="0" noProof="0" dirty="0" smtClean="0"/>
                        <a:t>. of the day</a:t>
                      </a:r>
                      <a:endParaRPr lang="en-US" sz="1600" b="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noProof="0" dirty="0" smtClean="0"/>
                        <a:t>  842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Gaia science videos</a:t>
                      </a:r>
                      <a:endParaRPr lang="en-US" sz="1600" b="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noProof="0" dirty="0" smtClean="0"/>
                        <a:t>  843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Link to amateur</a:t>
                      </a:r>
                      <a:r>
                        <a:rPr lang="en-US" sz="1600" b="0" baseline="0" noProof="0" dirty="0" smtClean="0"/>
                        <a:t> astronomers</a:t>
                      </a:r>
                      <a:endParaRPr lang="en-US" sz="1600" b="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noProof="0" dirty="0" smtClean="0"/>
                        <a:t>850</a:t>
                      </a:r>
                      <a:endParaRPr lang="en-US" sz="16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noProof="0" dirty="0" smtClean="0"/>
                        <a:t>Media</a:t>
                      </a:r>
                      <a:endParaRPr lang="en-US" sz="1600" b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noProof="0" dirty="0" smtClean="0"/>
                        <a:t>  851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Press office</a:t>
                      </a:r>
                      <a:endParaRPr lang="en-US" sz="1600" b="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noProof="0" dirty="0" smtClean="0"/>
                        <a:t>  852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noProof="0" dirty="0" smtClean="0"/>
                        <a:t>Coordination with DPAC &amp; institutes</a:t>
                      </a:r>
                      <a:endParaRPr lang="en-US" sz="1600" b="0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260648"/>
            <a:ext cx="7200800" cy="52322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General considerations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1052736"/>
            <a:ext cx="8136904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2400" b="0" dirty="0" smtClean="0"/>
          </a:p>
          <a:p>
            <a:pPr marL="442913" indent="-179388">
              <a:buFont typeface="Arial" pitchFamily="34" charset="0"/>
              <a:buChar char="•"/>
            </a:pPr>
            <a:r>
              <a:rPr lang="en-US" sz="2400" b="0" dirty="0" smtClean="0"/>
              <a:t>Education and outreach should be a crucial part of CU9. However, it will be difficult to secure funding and participation in front of other, more critical activities.</a:t>
            </a:r>
          </a:p>
          <a:p>
            <a:pPr marL="442913" indent="-179388">
              <a:buFont typeface="Arial" pitchFamily="34" charset="0"/>
              <a:buChar char="•"/>
            </a:pPr>
            <a:endParaRPr lang="en-US" sz="2400" b="0" dirty="0" smtClean="0"/>
          </a:p>
          <a:p>
            <a:pPr marL="442913" indent="-179388">
              <a:buFont typeface="Arial" pitchFamily="34" charset="0"/>
              <a:buChar char="•"/>
            </a:pPr>
            <a:r>
              <a:rPr lang="en-US" sz="2400" b="0" dirty="0" smtClean="0"/>
              <a:t>Even taking this into account we should aim for more than “best effort”. Some minimum commitments for education and outreach should be fixed.</a:t>
            </a:r>
          </a:p>
          <a:p>
            <a:pPr marL="442913" indent="-179388">
              <a:buFont typeface="Arial" pitchFamily="34" charset="0"/>
              <a:buChar char="•"/>
            </a:pPr>
            <a:endParaRPr lang="en-US" sz="2400" b="0" dirty="0" smtClean="0"/>
          </a:p>
        </p:txBody>
      </p:sp>
      <p:grpSp>
        <p:nvGrpSpPr>
          <p:cNvPr id="6" name="5 Grupo"/>
          <p:cNvGrpSpPr/>
          <p:nvPr/>
        </p:nvGrpSpPr>
        <p:grpSpPr>
          <a:xfrm>
            <a:off x="467544" y="4293096"/>
            <a:ext cx="8136904" cy="1695093"/>
            <a:chOff x="467544" y="4293096"/>
            <a:chExt cx="8136904" cy="1695093"/>
          </a:xfrm>
        </p:grpSpPr>
        <p:sp>
          <p:nvSpPr>
            <p:cNvPr id="4" name="3 Flecha derecha"/>
            <p:cNvSpPr/>
            <p:nvPr/>
          </p:nvSpPr>
          <p:spPr bwMode="auto">
            <a:xfrm rot="5400000">
              <a:off x="4139952" y="4365104"/>
              <a:ext cx="792088" cy="648072"/>
            </a:xfrm>
            <a:prstGeom prst="rightArrow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2800" b="1" i="0" u="none" strike="noStrike" cap="none" normalizeH="0" baseline="0" smtClean="0">
                <a:ln>
                  <a:noFill/>
                </a:ln>
                <a:solidFill>
                  <a:srgbClr val="01ABA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467544" y="5157192"/>
              <a:ext cx="8136904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0" dirty="0" smtClean="0">
                  <a:solidFill>
                    <a:srgbClr val="FF7C80"/>
                  </a:solidFill>
                </a:rPr>
                <a:t>AO milestones</a:t>
              </a:r>
            </a:p>
            <a:p>
              <a:pPr marL="442913" indent="-179388">
                <a:buFont typeface="Arial" pitchFamily="34" charset="0"/>
                <a:buChar char="•"/>
              </a:pPr>
              <a:endParaRPr lang="en-US" sz="2400" b="0" dirty="0" smtClean="0">
                <a:solidFill>
                  <a:srgbClr val="FF7C80"/>
                </a:solidFill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260648"/>
            <a:ext cx="7200800" cy="52322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Cooperation &amp; gathering of resources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1127641"/>
            <a:ext cx="8136904" cy="48936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2400" b="0" dirty="0" smtClean="0"/>
          </a:p>
          <a:p>
            <a:pPr marL="442913" indent="-179388">
              <a:buFont typeface="Arial" pitchFamily="34" charset="0"/>
              <a:buChar char="•"/>
            </a:pPr>
            <a:r>
              <a:rPr lang="en-US" sz="2400" b="0" dirty="0" smtClean="0"/>
              <a:t>Many (if not all) institutions participating in GAP/CU9 have already ongoing educational/outreach activities related to Gaia</a:t>
            </a:r>
          </a:p>
          <a:p>
            <a:pPr marL="442913" indent="-179388">
              <a:buFont typeface="Arial" pitchFamily="34" charset="0"/>
              <a:buChar char="•"/>
            </a:pPr>
            <a:endParaRPr lang="en-US" sz="2400" b="0" dirty="0" smtClean="0"/>
          </a:p>
          <a:p>
            <a:pPr marL="442913" indent="-179388">
              <a:buFont typeface="Arial" pitchFamily="34" charset="0"/>
              <a:buChar char="•"/>
            </a:pPr>
            <a:r>
              <a:rPr lang="en-US" sz="2400" b="0" dirty="0" smtClean="0"/>
              <a:t>Increasing the visibility of these activities can provide ideas to other centers and make easier the requirements for funding (existing examples)</a:t>
            </a:r>
          </a:p>
          <a:p>
            <a:pPr marL="442913" indent="-179388">
              <a:buFont typeface="Arial" pitchFamily="34" charset="0"/>
              <a:buChar char="•"/>
            </a:pPr>
            <a:endParaRPr lang="en-US" sz="2400" b="0" dirty="0" smtClean="0"/>
          </a:p>
          <a:p>
            <a:pPr marL="442913" indent="-179388">
              <a:buFont typeface="Arial" pitchFamily="34" charset="0"/>
              <a:buChar char="•"/>
            </a:pPr>
            <a:r>
              <a:rPr lang="en-US" sz="2400" b="0" dirty="0" smtClean="0"/>
              <a:t>Also, polling of resources among several institutes can in some cases make possible projects that would otherwise have to be discarded..</a:t>
            </a:r>
          </a:p>
          <a:p>
            <a:pPr marL="442913" indent="-179388">
              <a:buFont typeface="Arial" pitchFamily="34" charset="0"/>
              <a:buChar char="•"/>
            </a:pPr>
            <a:endParaRPr lang="en-US" sz="2400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JOCS'05">
  <a:themeElements>
    <a:clrScheme name="Plantilla JOCS'05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lantilla JOCS'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50000">
              <a:srgbClr val="FF6600"/>
            </a:gs>
            <a:gs pos="100000">
              <a:schemeClr val="bg1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800" b="1" i="0" u="none" strike="noStrike" cap="none" normalizeH="0" baseline="0" smtClean="0">
            <a:ln>
              <a:noFill/>
            </a:ln>
            <a:solidFill>
              <a:srgbClr val="01ABA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50000">
              <a:srgbClr val="FF6600"/>
            </a:gs>
            <a:gs pos="100000">
              <a:schemeClr val="bg1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800" b="1" i="0" u="none" strike="noStrike" cap="none" normalizeH="0" baseline="0" smtClean="0">
            <a:ln>
              <a:noFill/>
            </a:ln>
            <a:solidFill>
              <a:srgbClr val="01ABA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Plantilla JOCS'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JOCS'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\\TIBIDABO\depts\Promocio\Documentacio\Congressos, jornades i trobades\2005\JOCS\PONÈNCIES\Plantilla JOCS'05.pot</Template>
  <TotalTime>830</TotalTime>
  <Words>734</Words>
  <Application>Microsoft Office PowerPoint</Application>
  <PresentationFormat>Presentación en pantalla (4:3)</PresentationFormat>
  <Paragraphs>215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Plantilla JOCS'05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</vt:vector>
  </TitlesOfParts>
  <Company>CESCA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 Nom i cognoms Institució</dc:title>
  <dc:creator>ssalgado</dc:creator>
  <cp:lastModifiedBy>Xavier Luri</cp:lastModifiedBy>
  <cp:revision>190</cp:revision>
  <dcterms:created xsi:type="dcterms:W3CDTF">2007-07-27T09:26:22Z</dcterms:created>
  <dcterms:modified xsi:type="dcterms:W3CDTF">2012-09-20T11:39:43Z</dcterms:modified>
</cp:coreProperties>
</file>