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669088"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02" autoAdjust="0"/>
  </p:normalViewPr>
  <p:slideViewPr>
    <p:cSldViewPr>
      <p:cViewPr>
        <p:scale>
          <a:sx n="70" d="100"/>
          <a:sy n="70" d="100"/>
        </p:scale>
        <p:origin x="-137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2 Marcador de fecha"/>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357DF925-4EC0-4234-BAE4-654339C2F84A}" type="datetimeFigureOut">
              <a:rPr lang="en-GB" smtClean="0"/>
              <a:pPr/>
              <a:t>08/01/2013</a:t>
            </a:fld>
            <a:endParaRPr lang="en-GB"/>
          </a:p>
        </p:txBody>
      </p:sp>
      <p:sp>
        <p:nvSpPr>
          <p:cNvPr id="4" name="3 Marcador de pie de página"/>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4 Marcador de número de diapositiva"/>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437C0AAF-9385-49ED-BCA6-0A7412FEF4EA}" type="slidenum">
              <a:rPr lang="en-GB" smtClean="0"/>
              <a:pPr/>
              <a:t>‹Nº›</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2 Marcador de fecha"/>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032E21A7-7514-4D27-BFA3-575DC46237C6}" type="datetimeFigureOut">
              <a:rPr lang="en-GB" smtClean="0"/>
              <a:pPr/>
              <a:t>08/01/2013</a:t>
            </a:fld>
            <a:endParaRPr lang="en-GB"/>
          </a:p>
        </p:txBody>
      </p:sp>
      <p:sp>
        <p:nvSpPr>
          <p:cNvPr id="4" name="3 Marcador de imagen de diapositiva"/>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4 Marcador de notas"/>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5 Marcador de pie de página"/>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7" name="6 Marcador de número de diapositiva"/>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234F785B-A19F-426B-ACC6-8E8864EF4B72}" type="slidenum">
              <a:rPr lang="en-GB" smtClean="0"/>
              <a:pPr/>
              <a:t>‹Nº›</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Tot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que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això</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és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formalment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veritat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l'error</a:t>
            </a:r>
            <a:r>
              <a:rPr lang="en-GB" sz="1200" kern="1200" dirty="0" smtClean="0">
                <a:solidFill>
                  <a:schemeClr val="tx1"/>
                </a:solidFill>
                <a:latin typeface="+mn-lt"/>
                <a:ea typeface="+mn-ea"/>
                <a:cs typeface="+mn-cs"/>
              </a:rPr>
              <a:t> a les </a:t>
            </a:r>
            <a:r>
              <a:rPr lang="en-GB" sz="1200" kern="1200" dirty="0" err="1" smtClean="0">
                <a:solidFill>
                  <a:schemeClr val="tx1"/>
                </a:solidFill>
                <a:latin typeface="+mn-lt"/>
                <a:ea typeface="+mn-ea"/>
                <a:cs typeface="+mn-cs"/>
              </a:rPr>
              <a:t>estrelles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brillants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està</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dominat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pels</a:t>
            </a:r>
            <a:r>
              <a:rPr lang="en-GB" sz="1200" kern="1200" dirty="0" smtClean="0">
                <a:solidFill>
                  <a:schemeClr val="tx1"/>
                </a:solidFill>
                <a:latin typeface="+mn-lt"/>
                <a:ea typeface="+mn-ea"/>
                <a:cs typeface="+mn-cs"/>
              </a:rPr>
              <a:t> errors de </a:t>
            </a:r>
            <a:r>
              <a:rPr lang="en-GB" sz="1200" kern="1200" dirty="0" err="1" smtClean="0">
                <a:solidFill>
                  <a:schemeClr val="tx1"/>
                </a:solidFill>
                <a:latin typeface="+mn-lt"/>
                <a:ea typeface="+mn-ea"/>
                <a:cs typeface="+mn-cs"/>
              </a:rPr>
              <a:t>calibració</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no </a:t>
            </a:r>
            <a:r>
              <a:rPr lang="en-GB" sz="1200" kern="1200" dirty="0" err="1" smtClean="0">
                <a:solidFill>
                  <a:schemeClr val="tx1"/>
                </a:solidFill>
                <a:latin typeface="+mn-lt"/>
                <a:ea typeface="+mn-ea"/>
                <a:cs typeface="+mn-cs"/>
              </a:rPr>
              <a:t>pel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soroll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dels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fotons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per </a:t>
            </a:r>
            <a:r>
              <a:rPr lang="en-GB" sz="1200" kern="1200" dirty="0" err="1" smtClean="0">
                <a:solidFill>
                  <a:schemeClr val="tx1"/>
                </a:solidFill>
                <a:latin typeface="+mn-lt"/>
                <a:ea typeface="+mn-ea"/>
                <a:cs typeface="+mn-cs"/>
              </a:rPr>
              <a:t>tant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l'esquema</a:t>
            </a:r>
            <a:r>
              <a:rPr lang="en-GB" sz="1200" kern="1200" dirty="0" smtClean="0">
                <a:solidFill>
                  <a:schemeClr val="tx1"/>
                </a:solidFill>
                <a:latin typeface="+mn-lt"/>
                <a:ea typeface="+mn-ea"/>
                <a:cs typeface="+mn-cs"/>
              </a:rPr>
              <a:t> de gates no hi </a:t>
            </a:r>
            <a:r>
              <a:rPr lang="en-GB" sz="1200" kern="1200" dirty="0" err="1" smtClean="0">
                <a:solidFill>
                  <a:schemeClr val="tx1"/>
                </a:solidFill>
                <a:latin typeface="+mn-lt"/>
                <a:ea typeface="+mn-ea"/>
                <a:cs typeface="+mn-cs"/>
              </a:rPr>
              <a:t>té</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massa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influència</a:t>
            </a:r>
            <a:r>
              <a:rPr lang="en-GB" sz="1200" kern="1200" dirty="0" smtClean="0">
                <a:solidFill>
                  <a:schemeClr val="tx1"/>
                </a:solidFill>
                <a:latin typeface="+mn-lt"/>
                <a:ea typeface="+mn-ea"/>
                <a:cs typeface="+mn-cs"/>
              </a:rPr>
              <a:t>. Per </a:t>
            </a:r>
            <a:r>
              <a:rPr lang="en-GB" sz="1200" kern="1200" dirty="0" err="1" smtClean="0">
                <a:solidFill>
                  <a:schemeClr val="tx1"/>
                </a:solidFill>
                <a:latin typeface="+mn-lt"/>
                <a:ea typeface="+mn-ea"/>
                <a:cs typeface="+mn-cs"/>
              </a:rPr>
              <a:t>què</a:t>
            </a:r>
            <a:r>
              <a:rPr lang="en-GB" sz="1200" kern="1200" dirty="0" smtClean="0">
                <a:solidFill>
                  <a:schemeClr val="tx1"/>
                </a:solidFill>
                <a:latin typeface="+mn-lt"/>
                <a:ea typeface="+mn-ea"/>
                <a:cs typeface="+mn-cs"/>
              </a:rPr>
              <a:t> no poses </a:t>
            </a:r>
            <a:r>
              <a:rPr lang="en-GB" sz="1200" kern="1200" dirty="0" err="1" smtClean="0">
                <a:solidFill>
                  <a:schemeClr val="tx1"/>
                </a:solidFill>
                <a:latin typeface="+mn-lt"/>
                <a:ea typeface="+mn-ea"/>
                <a:cs typeface="+mn-cs"/>
              </a:rPr>
              <a:t>també</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una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figura</a:t>
            </a:r>
            <a:r>
              <a:rPr lang="en-GB" sz="1200" kern="1200" dirty="0" smtClean="0">
                <a:solidFill>
                  <a:schemeClr val="tx1"/>
                </a:solidFill>
                <a:latin typeface="+mn-lt"/>
                <a:ea typeface="+mn-ea"/>
                <a:cs typeface="+mn-cs"/>
              </a:rPr>
              <a:t> ????? http://www.rssd.esa.int/SA/GAIA/docs/SciencePerformance/figureAstrometryWithOriginal.htm</a:t>
            </a:r>
          </a:p>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13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no source </a:t>
            </a:r>
            <a:r>
              <a:rPr lang="en-US" dirty="0" smtClean="0"/>
              <a:t>blending and no window conflict are simulated.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a:t>
            </a:r>
            <a:r>
              <a:rPr lang="en-US" dirty="0" smtClean="0">
                <a:solidFill>
                  <a:srgbClr val="FF0000"/>
                </a:solidFill>
                <a:sym typeface="Wingdings" pitchFamily="2" charset="2"/>
              </a:rPr>
              <a:t> </a:t>
            </a:r>
            <a:r>
              <a:rPr lang="en-US" dirty="0" smtClean="0">
                <a:solidFill>
                  <a:srgbClr val="FF0000"/>
                </a:solidFill>
              </a:rPr>
              <a:t>End-off-mission</a:t>
            </a:r>
            <a:r>
              <a:rPr lang="en-US" baseline="0" dirty="0" smtClean="0">
                <a:solidFill>
                  <a:srgbClr val="FF0000"/>
                </a:solidFill>
              </a:rPr>
              <a:t> spectra in GOG-11 will provide the coefficients for a set of basis functions, not the electrons per second per sample (to be fixed) calibrated at the absolute wavelength of the mission.  This will be derived multiplying the coefficients for the basis function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sym typeface="Wingdings" pitchFamily="2" charset="2"/>
              </a:rPr>
              <a:t> For the epoch spectra GOG-11 will provide the spectra in samples normalized to the CCD4 (reference row). They will be calibrated to wavelength … but, in this case, each epoch spectra has its </a:t>
            </a:r>
            <a:r>
              <a:rPr lang="en-US" baseline="0" dirty="0" err="1" smtClean="0">
                <a:solidFill>
                  <a:srgbClr val="FF0000"/>
                </a:solidFill>
                <a:sym typeface="Wingdings" pitchFamily="2" charset="2"/>
              </a:rPr>
              <a:t>wavelenght</a:t>
            </a:r>
            <a:r>
              <a:rPr lang="en-US" baseline="0" dirty="0" smtClean="0">
                <a:solidFill>
                  <a:srgbClr val="FF0000"/>
                </a:solidFill>
                <a:sym typeface="Wingdings" pitchFamily="2" charset="2"/>
              </a:rPr>
              <a:t> scale. </a:t>
            </a:r>
            <a:endParaRPr lang="en-GB" dirty="0" smtClean="0">
              <a:solidFill>
                <a:srgbClr val="FF0000"/>
              </a:solidFill>
            </a:endParaRPr>
          </a:p>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37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association of a spectrum to a source is done based, by default, on the minimum distance</a:t>
            </a:r>
          </a:p>
          <a:p>
            <a:r>
              <a:rPr lang="en-US" sz="1200" kern="1200" baseline="0" dirty="0" smtClean="0">
                <a:solidFill>
                  <a:schemeClr val="tx1"/>
                </a:solidFill>
                <a:latin typeface="+mn-lt"/>
                <a:ea typeface="+mn-ea"/>
                <a:cs typeface="+mn-cs"/>
              </a:rPr>
              <a:t>method in the source parameters space. For normal stars the parameters are </a:t>
            </a:r>
            <a:r>
              <a:rPr lang="en-US" sz="1200" kern="1200" baseline="0" dirty="0" err="1" smtClean="0">
                <a:solidFill>
                  <a:schemeClr val="tx1"/>
                </a:solidFill>
                <a:latin typeface="+mn-lt"/>
                <a:ea typeface="+mn-ea"/>
                <a:cs typeface="+mn-cs"/>
              </a:rPr>
              <a:t>Teff</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logg</a:t>
            </a:r>
            <a:r>
              <a:rPr lang="en-US" sz="1200" kern="1200" baseline="0" dirty="0" smtClean="0">
                <a:solidFill>
                  <a:schemeClr val="tx1"/>
                </a:solidFill>
                <a:latin typeface="+mn-lt"/>
                <a:ea typeface="+mn-ea"/>
                <a:cs typeface="+mn-cs"/>
              </a:rPr>
              <a:t> and</a:t>
            </a:r>
          </a:p>
          <a:p>
            <a:r>
              <a:rPr lang="en-US" sz="1200" kern="1200" baseline="0" dirty="0" smtClean="0">
                <a:solidFill>
                  <a:schemeClr val="tx1"/>
                </a:solidFill>
                <a:latin typeface="+mn-lt"/>
                <a:ea typeface="+mn-ea"/>
                <a:cs typeface="+mn-cs"/>
              </a:rPr>
              <a:t>[Fe/H] (and  for RVS Marcs). For Be stars the parameter R </a:t>
            </a:r>
            <a:r>
              <a:rPr lang="en-US" sz="1200" kern="1200" baseline="0" dirty="0" err="1" smtClean="0">
                <a:solidFill>
                  <a:schemeClr val="tx1"/>
                </a:solidFill>
                <a:latin typeface="+mn-lt"/>
                <a:ea typeface="+mn-ea"/>
                <a:cs typeface="+mn-cs"/>
              </a:rPr>
              <a:t>env</a:t>
            </a:r>
            <a:r>
              <a:rPr lang="en-US" sz="1200" kern="1200" baseline="0" dirty="0" smtClean="0">
                <a:solidFill>
                  <a:schemeClr val="tx1"/>
                </a:solidFill>
                <a:latin typeface="+mn-lt"/>
                <a:ea typeface="+mn-ea"/>
                <a:cs typeface="+mn-cs"/>
              </a:rPr>
              <a:t>=R star is also used. For</a:t>
            </a:r>
          </a:p>
          <a:p>
            <a:r>
              <a:rPr lang="en-US" sz="1200" kern="1200" baseline="0" dirty="0" smtClean="0">
                <a:solidFill>
                  <a:schemeClr val="tx1"/>
                </a:solidFill>
                <a:latin typeface="+mn-lt"/>
                <a:ea typeface="+mn-ea"/>
                <a:cs typeface="+mn-cs"/>
              </a:rPr>
              <a:t>QSOs (BP/RP only), the association of the spectrum is done using the minimum distance between</a:t>
            </a:r>
          </a:p>
          <a:p>
            <a:r>
              <a:rPr lang="en-US" sz="1200" kern="1200" baseline="0" dirty="0" smtClean="0">
                <a:solidFill>
                  <a:schemeClr val="tx1"/>
                </a:solidFill>
                <a:latin typeface="+mn-lt"/>
                <a:ea typeface="+mn-ea"/>
                <a:cs typeface="+mn-cs"/>
              </a:rPr>
              <a:t>the source and spectra parameters </a:t>
            </a:r>
            <a:r>
              <a:rPr lang="en-US" sz="1200" kern="1200" baseline="0" dirty="0" err="1" smtClean="0">
                <a:solidFill>
                  <a:schemeClr val="tx1"/>
                </a:solidFill>
                <a:latin typeface="+mn-lt"/>
                <a:ea typeface="+mn-ea"/>
                <a:cs typeface="+mn-cs"/>
              </a:rPr>
              <a:t>z,W</a:t>
            </a:r>
            <a:r>
              <a:rPr lang="en-US" sz="1200" kern="1200" baseline="0" dirty="0" smtClean="0">
                <a:solidFill>
                  <a:schemeClr val="tx1"/>
                </a:solidFill>
                <a:latin typeface="+mn-lt"/>
                <a:ea typeface="+mn-ea"/>
                <a:cs typeface="+mn-cs"/>
              </a:rPr>
              <a:t> (equivalent width) and Slope, and for the galaxies</a:t>
            </a:r>
          </a:p>
          <a:p>
            <a:r>
              <a:rPr lang="en-US" sz="1200" kern="1200" baseline="0" dirty="0" smtClean="0">
                <a:solidFill>
                  <a:schemeClr val="tx1"/>
                </a:solidFill>
                <a:latin typeface="+mn-lt"/>
                <a:ea typeface="+mn-ea"/>
                <a:cs typeface="+mn-cs"/>
              </a:rPr>
              <a:t>with the parameters z, inclination and </a:t>
            </a:r>
            <a:r>
              <a:rPr lang="en-US" sz="1200" kern="1200" baseline="0" dirty="0" err="1" smtClean="0">
                <a:solidFill>
                  <a:schemeClr val="tx1"/>
                </a:solidFill>
                <a:latin typeface="+mn-lt"/>
                <a:ea typeface="+mn-ea"/>
                <a:cs typeface="+mn-cs"/>
              </a:rPr>
              <a:t>SpectralType</a:t>
            </a:r>
            <a:r>
              <a:rPr lang="en-US" sz="1200" kern="1200" baseline="0" dirty="0" smtClean="0">
                <a:solidFill>
                  <a:schemeClr val="tx1"/>
                </a:solidFill>
                <a:latin typeface="+mn-lt"/>
                <a:ea typeface="+mn-ea"/>
                <a:cs typeface="+mn-cs"/>
              </a:rPr>
              <a:t>.</a:t>
            </a:r>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38</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err="1" smtClean="0"/>
              <a:t>Resampling</a:t>
            </a:r>
            <a:r>
              <a:rPr lang="en-GB" dirty="0" smtClean="0"/>
              <a:t> is applied before PSF convolution to avoid computer</a:t>
            </a:r>
            <a:r>
              <a:rPr lang="en-GB" baseline="0" dirty="0" smtClean="0"/>
              <a:t> time. The </a:t>
            </a:r>
            <a:r>
              <a:rPr lang="en-GB" baseline="0" dirty="0" err="1" smtClean="0"/>
              <a:t>resampling</a:t>
            </a:r>
            <a:r>
              <a:rPr lang="en-GB" baseline="0" dirty="0" smtClean="0"/>
              <a:t> is very small, less than a pixel (1/3 of pixel) </a:t>
            </a:r>
          </a:p>
          <a:p>
            <a:r>
              <a:rPr lang="en-GB" baseline="0" dirty="0" smtClean="0"/>
              <a:t>Background is added later due to the simplification that it is considered constant (if not, it should be applied before convolution) </a:t>
            </a:r>
          </a:p>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39</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40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r>
              <a:rPr lang="en-US" sz="1200" u="sng" dirty="0" smtClean="0"/>
              <a:t>Details of the procedure follow by David Katz: </a:t>
            </a:r>
          </a:p>
          <a:p>
            <a:pPr algn="just"/>
            <a:r>
              <a:rPr lang="en-US" sz="1200" dirty="0" smtClean="0"/>
              <a:t>Both the </a:t>
            </a:r>
            <a:r>
              <a:rPr lang="en-US" sz="1200" dirty="0" err="1" smtClean="0"/>
              <a:t>vR</a:t>
            </a:r>
            <a:r>
              <a:rPr lang="en-US" sz="1200" dirty="0" smtClean="0"/>
              <a:t> and the </a:t>
            </a:r>
            <a:r>
              <a:rPr lang="en-US" sz="1200" dirty="0" err="1" smtClean="0"/>
              <a:t>vsini</a:t>
            </a:r>
            <a:r>
              <a:rPr lang="en-US" sz="1200" dirty="0" smtClean="0"/>
              <a:t> estimation programs use, as a starting point, the synthetic spectra at</a:t>
            </a:r>
          </a:p>
          <a:p>
            <a:pPr algn="just"/>
            <a:r>
              <a:rPr lang="en-US" sz="1200" dirty="0" smtClean="0"/>
              <a:t>a resolution R = 250000 obtained with the </a:t>
            </a:r>
            <a:r>
              <a:rPr lang="en-US" sz="1200" dirty="0" err="1" smtClean="0"/>
              <a:t>Kurucz</a:t>
            </a:r>
            <a:r>
              <a:rPr lang="en-US" sz="1200" dirty="0" smtClean="0"/>
              <a:t> program [5]. These </a:t>
            </a:r>
            <a:r>
              <a:rPr lang="en-US" sz="1200" dirty="0" err="1" smtClean="0"/>
              <a:t>Kurucz</a:t>
            </a:r>
            <a:r>
              <a:rPr lang="en-US" sz="1200" dirty="0" smtClean="0"/>
              <a:t> spectra are used</a:t>
            </a:r>
          </a:p>
          <a:p>
            <a:pPr algn="just"/>
            <a:r>
              <a:rPr lang="en-US" sz="1200" dirty="0" smtClean="0"/>
              <a:t>to produce: (</a:t>
            </a:r>
            <a:r>
              <a:rPr lang="en-US" sz="1200" dirty="0" err="1" smtClean="0"/>
              <a:t>i</a:t>
            </a:r>
            <a:r>
              <a:rPr lang="en-US" sz="1200" dirty="0" smtClean="0"/>
              <a:t>) RV </a:t>
            </a:r>
            <a:r>
              <a:rPr lang="en-US" sz="1200" dirty="0" err="1" smtClean="0"/>
              <a:t>Sspectra</a:t>
            </a:r>
            <a:r>
              <a:rPr lang="en-US" sz="1200" dirty="0" smtClean="0"/>
              <a:t> and (ii) template spectra. The RVS spectra simulation procedure</a:t>
            </a:r>
          </a:p>
          <a:p>
            <a:pPr algn="just"/>
            <a:r>
              <a:rPr lang="en-US" sz="1200" dirty="0" smtClean="0"/>
              <a:t>is very simple: the LSF is </a:t>
            </a:r>
            <a:r>
              <a:rPr lang="en-US" sz="1200" dirty="0" err="1" smtClean="0"/>
              <a:t>gaussian</a:t>
            </a:r>
            <a:r>
              <a:rPr lang="en-US" sz="1200" dirty="0" smtClean="0"/>
              <a:t> (FWHM = 0.0748nm at 860.5nm), the dispersion constant</a:t>
            </a:r>
          </a:p>
          <a:p>
            <a:pPr algn="just"/>
            <a:r>
              <a:rPr lang="en-US" sz="1200" dirty="0" smtClean="0"/>
              <a:t>(0.026nm/pix) and the total response is a rectangular function (= 0.32 for 847    874nm).</a:t>
            </a:r>
          </a:p>
          <a:p>
            <a:pPr algn="just"/>
            <a:r>
              <a:rPr lang="en-US" sz="1200" dirty="0" smtClean="0"/>
              <a:t>Read out noise (5.6e−), </a:t>
            </a:r>
            <a:r>
              <a:rPr lang="en-US" sz="1200" dirty="0" err="1" smtClean="0"/>
              <a:t>poisson</a:t>
            </a:r>
            <a:r>
              <a:rPr lang="en-US" sz="1200" dirty="0" smtClean="0"/>
              <a:t> noise and a pixel phase errors (i.e. in each observation the</a:t>
            </a:r>
          </a:p>
          <a:p>
            <a:pPr algn="just"/>
            <a:r>
              <a:rPr lang="en-US" sz="1200" dirty="0" smtClean="0"/>
              <a:t>source position is shifted by a random value between +/- 0.5 pixels) are included. No optical</a:t>
            </a:r>
          </a:p>
          <a:p>
            <a:pPr algn="just"/>
            <a:r>
              <a:rPr lang="en-US" sz="1200" dirty="0" err="1" smtClean="0"/>
              <a:t>distorsion</a:t>
            </a:r>
            <a:r>
              <a:rPr lang="en-US" sz="1200" dirty="0" smtClean="0"/>
              <a:t>, no </a:t>
            </a:r>
            <a:r>
              <a:rPr lang="en-US" sz="1200" dirty="0" err="1" smtClean="0"/>
              <a:t>FoV</a:t>
            </a:r>
            <a:r>
              <a:rPr lang="en-US" sz="1200" dirty="0" smtClean="0"/>
              <a:t> (field of view) variations and no temporal variation of the instrument</a:t>
            </a:r>
          </a:p>
          <a:p>
            <a:pPr algn="just"/>
            <a:r>
              <a:rPr lang="en-US" sz="1200" dirty="0" smtClean="0"/>
              <a:t>characteristics are taken into account. Also, no calibration error is considered and the spectra</a:t>
            </a:r>
          </a:p>
          <a:p>
            <a:pPr algn="just"/>
            <a:r>
              <a:rPr lang="en-US" sz="1200" dirty="0" smtClean="0"/>
              <a:t>combination is a simple sum of the single exposure spectra, after </a:t>
            </a:r>
            <a:r>
              <a:rPr lang="en-US" sz="1200" dirty="0" err="1" smtClean="0"/>
              <a:t>resampling</a:t>
            </a:r>
            <a:r>
              <a:rPr lang="en-US" sz="1200" dirty="0" smtClean="0"/>
              <a:t> on a common </a:t>
            </a:r>
          </a:p>
          <a:p>
            <a:pPr algn="just"/>
            <a:r>
              <a:rPr lang="en-US" sz="1200" dirty="0" smtClean="0"/>
              <a:t>grid. The template spectra are obtained by convolving the </a:t>
            </a:r>
            <a:r>
              <a:rPr lang="en-US" sz="1200" dirty="0" err="1" smtClean="0"/>
              <a:t>Kurucz</a:t>
            </a:r>
            <a:r>
              <a:rPr lang="en-US" sz="1200" dirty="0" smtClean="0"/>
              <a:t> spectra at the RVS resolution.</a:t>
            </a:r>
          </a:p>
          <a:p>
            <a:pPr algn="just"/>
            <a:r>
              <a:rPr lang="en-US" sz="1200" dirty="0" smtClean="0"/>
              <a:t>Their spectral type is exactly the same as the RVS spectra and the errors due to spectral</a:t>
            </a:r>
          </a:p>
          <a:p>
            <a:pPr algn="just"/>
            <a:r>
              <a:rPr lang="en-US" sz="1200" dirty="0" smtClean="0"/>
              <a:t>mismatch are not taken into account.</a:t>
            </a:r>
            <a:endParaRPr lang="en-GB" sz="1200" dirty="0" smtClean="0"/>
          </a:p>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46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Why not G and (Bp-</a:t>
            </a:r>
            <a:r>
              <a:rPr lang="en-GB" dirty="0" err="1" smtClean="0"/>
              <a:t>Rp</a:t>
            </a:r>
            <a:r>
              <a:rPr lang="en-GB" dirty="0" smtClean="0"/>
              <a:t>) in the fit? (Bp-</a:t>
            </a:r>
            <a:r>
              <a:rPr lang="en-GB" dirty="0" err="1" smtClean="0"/>
              <a:t>Rp</a:t>
            </a:r>
            <a:r>
              <a:rPr lang="en-GB" dirty="0" smtClean="0"/>
              <a:t>) is an indicator of the effective temperature and/or extinction? </a:t>
            </a:r>
          </a:p>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54</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Why not G and (Bp-</a:t>
            </a:r>
            <a:r>
              <a:rPr lang="en-GB" dirty="0" err="1" smtClean="0"/>
              <a:t>Rp</a:t>
            </a:r>
            <a:r>
              <a:rPr lang="en-GB" dirty="0" smtClean="0"/>
              <a:t>) in the fit? (Bp-</a:t>
            </a:r>
            <a:r>
              <a:rPr lang="en-GB" dirty="0" err="1" smtClean="0"/>
              <a:t>Rp</a:t>
            </a:r>
            <a:r>
              <a:rPr lang="en-GB" dirty="0" smtClean="0"/>
              <a:t>) is an indicator of the effective temperature and/or extinction? </a:t>
            </a:r>
          </a:p>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55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err="1" smtClean="0"/>
              <a:t>Depenent</a:t>
            </a:r>
            <a:r>
              <a:rPr lang="en-GB" baseline="0" dirty="0" smtClean="0"/>
              <a:t> de la </a:t>
            </a:r>
            <a:r>
              <a:rPr lang="en-GB" baseline="0" dirty="0" err="1" smtClean="0"/>
              <a:t>llei</a:t>
            </a:r>
            <a:r>
              <a:rPr lang="en-GB" baseline="0" dirty="0" smtClean="0"/>
              <a:t> </a:t>
            </a:r>
            <a:r>
              <a:rPr lang="en-GB" baseline="0" dirty="0" err="1" smtClean="0"/>
              <a:t>d’escaneig</a:t>
            </a:r>
            <a:r>
              <a:rPr lang="en-GB" baseline="0" dirty="0" smtClean="0"/>
              <a:t> </a:t>
            </a:r>
            <a:r>
              <a:rPr lang="en-GB" baseline="0" dirty="0" err="1" smtClean="0"/>
              <a:t>tindrem</a:t>
            </a:r>
            <a:r>
              <a:rPr lang="en-GB" baseline="0" dirty="0" smtClean="0"/>
              <a:t> </a:t>
            </a:r>
            <a:r>
              <a:rPr lang="en-GB" baseline="0" dirty="0" err="1" smtClean="0"/>
              <a:t>que</a:t>
            </a:r>
            <a:r>
              <a:rPr lang="en-GB" baseline="0" dirty="0" smtClean="0"/>
              <a:t> </a:t>
            </a:r>
            <a:r>
              <a:rPr lang="en-GB" baseline="0" dirty="0" err="1" smtClean="0"/>
              <a:t>els</a:t>
            </a:r>
            <a:r>
              <a:rPr lang="en-GB" baseline="0" dirty="0" smtClean="0"/>
              <a:t> </a:t>
            </a:r>
            <a:r>
              <a:rPr lang="en-GB" baseline="0" dirty="0" err="1" smtClean="0"/>
              <a:t>diferents</a:t>
            </a:r>
            <a:r>
              <a:rPr lang="en-GB" baseline="0" dirty="0" smtClean="0"/>
              <a:t> transits de </a:t>
            </a:r>
            <a:r>
              <a:rPr lang="en-GB" baseline="0" dirty="0" err="1" smtClean="0"/>
              <a:t>l’estrella</a:t>
            </a:r>
            <a:r>
              <a:rPr lang="en-GB" baseline="0" dirty="0" smtClean="0"/>
              <a:t> </a:t>
            </a:r>
            <a:r>
              <a:rPr lang="en-GB" baseline="0" dirty="0" err="1" smtClean="0"/>
              <a:t>passaran</a:t>
            </a:r>
            <a:r>
              <a:rPr lang="en-GB" baseline="0" dirty="0" smtClean="0"/>
              <a:t> </a:t>
            </a:r>
            <a:r>
              <a:rPr lang="en-GB" baseline="0" dirty="0" err="1" smtClean="0"/>
              <a:t>molt</a:t>
            </a:r>
            <a:r>
              <a:rPr lang="en-GB" baseline="0" dirty="0" smtClean="0"/>
              <a:t> </a:t>
            </a:r>
            <a:r>
              <a:rPr lang="en-GB" baseline="0" dirty="0" err="1" smtClean="0"/>
              <a:t>paral·lels</a:t>
            </a:r>
            <a:r>
              <a:rPr lang="en-GB" baseline="0" dirty="0" smtClean="0"/>
              <a:t> o en totes </a:t>
            </a:r>
            <a:r>
              <a:rPr lang="en-GB" baseline="0" dirty="0" err="1" smtClean="0"/>
              <a:t>direccions</a:t>
            </a:r>
            <a:r>
              <a:rPr lang="en-GB" baseline="0" dirty="0" smtClean="0"/>
              <a:t>. Es </a:t>
            </a:r>
            <a:r>
              <a:rPr lang="en-GB" baseline="0" dirty="0" err="1" smtClean="0"/>
              <a:t>millor</a:t>
            </a:r>
            <a:r>
              <a:rPr lang="en-GB" baseline="0" dirty="0" smtClean="0"/>
              <a:t> </a:t>
            </a:r>
            <a:r>
              <a:rPr lang="en-GB" baseline="0" dirty="0" err="1" smtClean="0"/>
              <a:t>que</a:t>
            </a:r>
            <a:r>
              <a:rPr lang="en-GB" baseline="0" dirty="0" smtClean="0"/>
              <a:t> </a:t>
            </a:r>
            <a:r>
              <a:rPr lang="en-GB" baseline="0" dirty="0" err="1" smtClean="0"/>
              <a:t>passin</a:t>
            </a:r>
            <a:r>
              <a:rPr lang="en-GB" baseline="0" dirty="0" smtClean="0"/>
              <a:t> en totes </a:t>
            </a:r>
            <a:r>
              <a:rPr lang="en-GB" baseline="0" dirty="0" err="1" smtClean="0"/>
              <a:t>direccions</a:t>
            </a:r>
            <a:r>
              <a:rPr lang="en-GB" baseline="0" dirty="0" smtClean="0"/>
              <a:t> per </a:t>
            </a:r>
            <a:r>
              <a:rPr lang="en-GB" baseline="0" dirty="0" err="1" smtClean="0"/>
              <a:t>tal</a:t>
            </a:r>
            <a:r>
              <a:rPr lang="en-GB" baseline="0" dirty="0" smtClean="0"/>
              <a:t> de </a:t>
            </a:r>
            <a:r>
              <a:rPr lang="en-GB" baseline="0" dirty="0" err="1" smtClean="0"/>
              <a:t>poder</a:t>
            </a:r>
            <a:r>
              <a:rPr lang="en-GB" baseline="0" dirty="0" smtClean="0"/>
              <a:t> </a:t>
            </a:r>
            <a:r>
              <a:rPr lang="en-GB" baseline="0" dirty="0" err="1" smtClean="0"/>
              <a:t>determinar</a:t>
            </a:r>
            <a:r>
              <a:rPr lang="en-GB" baseline="0" dirty="0" smtClean="0"/>
              <a:t> </a:t>
            </a:r>
            <a:r>
              <a:rPr lang="en-GB" baseline="0" dirty="0" err="1" smtClean="0"/>
              <a:t>millor</a:t>
            </a:r>
            <a:r>
              <a:rPr lang="en-GB" baseline="0" dirty="0" smtClean="0"/>
              <a:t> </a:t>
            </a:r>
            <a:r>
              <a:rPr lang="en-GB" baseline="0" dirty="0" err="1" smtClean="0"/>
              <a:t>els</a:t>
            </a:r>
            <a:r>
              <a:rPr lang="en-GB" baseline="0" dirty="0" smtClean="0"/>
              <a:t> </a:t>
            </a:r>
            <a:r>
              <a:rPr lang="en-GB" baseline="0" dirty="0" err="1" smtClean="0"/>
              <a:t>paràmetres</a:t>
            </a:r>
            <a:r>
              <a:rPr lang="en-GB" baseline="0" dirty="0" smtClean="0"/>
              <a:t>. </a:t>
            </a:r>
          </a:p>
          <a:p>
            <a:r>
              <a:rPr lang="en-GB" baseline="0" dirty="0" smtClean="0"/>
              <a:t>Si a </a:t>
            </a:r>
            <a:r>
              <a:rPr lang="en-GB" baseline="0" dirty="0" err="1" smtClean="0"/>
              <a:t>latituds</a:t>
            </a:r>
            <a:r>
              <a:rPr lang="en-GB" baseline="0" dirty="0" smtClean="0"/>
              <a:t> </a:t>
            </a:r>
            <a:r>
              <a:rPr lang="en-GB" baseline="0" dirty="0" err="1" smtClean="0"/>
              <a:t>ecliptiques</a:t>
            </a:r>
            <a:r>
              <a:rPr lang="en-GB" baseline="0" dirty="0" smtClean="0"/>
              <a:t> de 50 </a:t>
            </a:r>
            <a:r>
              <a:rPr lang="en-GB" baseline="0" dirty="0" err="1" smtClean="0"/>
              <a:t>graus</a:t>
            </a:r>
            <a:r>
              <a:rPr lang="en-GB" baseline="0" dirty="0" smtClean="0"/>
              <a:t> </a:t>
            </a:r>
            <a:r>
              <a:rPr lang="en-GB" baseline="0" dirty="0" err="1" smtClean="0"/>
              <a:t>tenim</a:t>
            </a:r>
            <a:r>
              <a:rPr lang="en-GB" baseline="0" dirty="0" smtClean="0"/>
              <a:t> </a:t>
            </a:r>
            <a:r>
              <a:rPr lang="en-GB" baseline="0" dirty="0" err="1" smtClean="0"/>
              <a:t>molts</a:t>
            </a:r>
            <a:r>
              <a:rPr lang="en-GB" baseline="0" dirty="0" smtClean="0"/>
              <a:t> </a:t>
            </a:r>
            <a:r>
              <a:rPr lang="en-GB" baseline="0" dirty="0" err="1" smtClean="0"/>
              <a:t>més</a:t>
            </a:r>
            <a:r>
              <a:rPr lang="en-GB" baseline="0" dirty="0" smtClean="0"/>
              <a:t> transits </a:t>
            </a:r>
            <a:r>
              <a:rPr lang="en-GB" baseline="0" dirty="0" err="1" smtClean="0"/>
              <a:t>pero</a:t>
            </a:r>
            <a:r>
              <a:rPr lang="en-GB" baseline="0" dirty="0" smtClean="0"/>
              <a:t> tots son </a:t>
            </a:r>
            <a:r>
              <a:rPr lang="en-GB" baseline="0" dirty="0" err="1" smtClean="0"/>
              <a:t>mes</a:t>
            </a:r>
            <a:r>
              <a:rPr lang="en-GB" baseline="0" dirty="0" smtClean="0"/>
              <a:t> </a:t>
            </a:r>
            <a:r>
              <a:rPr lang="en-GB" baseline="0" dirty="0" err="1" smtClean="0"/>
              <a:t>paral·lels</a:t>
            </a:r>
            <a:r>
              <a:rPr lang="en-GB" baseline="0" dirty="0" smtClean="0"/>
              <a:t> (</a:t>
            </a:r>
            <a:r>
              <a:rPr lang="en-GB" baseline="0" dirty="0" err="1" smtClean="0"/>
              <a:t>poc</a:t>
            </a:r>
            <a:r>
              <a:rPr lang="en-GB" baseline="0" dirty="0" smtClean="0"/>
              <a:t> </a:t>
            </a:r>
            <a:r>
              <a:rPr lang="en-GB" baseline="0" dirty="0" err="1" smtClean="0"/>
              <a:t>distribuits</a:t>
            </a:r>
            <a:r>
              <a:rPr lang="en-GB" baseline="0" dirty="0" smtClean="0"/>
              <a:t> en totes </a:t>
            </a:r>
            <a:r>
              <a:rPr lang="en-GB" baseline="0" dirty="0" err="1" smtClean="0"/>
              <a:t>direccions</a:t>
            </a:r>
            <a:r>
              <a:rPr lang="en-GB" baseline="0" dirty="0" smtClean="0"/>
              <a:t>) pot </a:t>
            </a:r>
            <a:r>
              <a:rPr lang="en-GB" baseline="0" dirty="0" err="1" smtClean="0"/>
              <a:t>passar</a:t>
            </a:r>
            <a:r>
              <a:rPr lang="en-GB" baseline="0" dirty="0" smtClean="0"/>
              <a:t> </a:t>
            </a:r>
            <a:r>
              <a:rPr lang="en-GB" baseline="0" dirty="0" err="1" smtClean="0"/>
              <a:t>que</a:t>
            </a:r>
            <a:r>
              <a:rPr lang="en-GB" baseline="0" dirty="0" smtClean="0"/>
              <a:t> </a:t>
            </a:r>
            <a:r>
              <a:rPr lang="en-GB" baseline="0" dirty="0" err="1" smtClean="0"/>
              <a:t>tinguem</a:t>
            </a:r>
            <a:r>
              <a:rPr lang="en-GB" baseline="0" dirty="0" smtClean="0"/>
              <a:t> </a:t>
            </a:r>
            <a:r>
              <a:rPr lang="en-GB" baseline="0" dirty="0" err="1" smtClean="0"/>
              <a:t>uns</a:t>
            </a:r>
            <a:r>
              <a:rPr lang="en-GB" baseline="0" dirty="0" smtClean="0"/>
              <a:t> errors </a:t>
            </a:r>
            <a:r>
              <a:rPr lang="en-GB" baseline="0" dirty="0" err="1" smtClean="0"/>
              <a:t>més</a:t>
            </a:r>
            <a:r>
              <a:rPr lang="en-GB" baseline="0" dirty="0" smtClean="0"/>
              <a:t> </a:t>
            </a:r>
            <a:r>
              <a:rPr lang="en-GB" baseline="0" dirty="0" err="1" smtClean="0"/>
              <a:t>grans</a:t>
            </a:r>
            <a:r>
              <a:rPr lang="en-GB" baseline="0" dirty="0" smtClean="0"/>
              <a:t> (com </a:t>
            </a:r>
            <a:r>
              <a:rPr lang="en-GB" baseline="0" dirty="0" err="1" smtClean="0"/>
              <a:t>s’observa</a:t>
            </a:r>
            <a:r>
              <a:rPr lang="en-GB" baseline="0" dirty="0" smtClean="0"/>
              <a:t> a la </a:t>
            </a:r>
            <a:r>
              <a:rPr lang="en-GB" baseline="0" dirty="0" err="1" smtClean="0"/>
              <a:t>figura</a:t>
            </a:r>
            <a:r>
              <a:rPr lang="en-GB" baseline="0" dirty="0" smtClean="0"/>
              <a:t>) </a:t>
            </a:r>
          </a:p>
          <a:p>
            <a:endParaRPr lang="en-GB" baseline="0" dirty="0" smtClean="0"/>
          </a:p>
          <a:p>
            <a:r>
              <a:rPr lang="en-GB" baseline="0" dirty="0" err="1" smtClean="0"/>
              <a:t>Els</a:t>
            </a:r>
            <a:r>
              <a:rPr lang="en-GB" baseline="0" dirty="0" smtClean="0"/>
              <a:t> factors g </a:t>
            </a:r>
            <a:r>
              <a:rPr lang="en-GB" baseline="0" dirty="0" err="1" smtClean="0"/>
              <a:t>estan</a:t>
            </a:r>
            <a:r>
              <a:rPr lang="en-GB" baseline="0" dirty="0" smtClean="0"/>
              <a:t> </a:t>
            </a:r>
            <a:r>
              <a:rPr lang="en-GB" baseline="0" dirty="0" err="1" smtClean="0"/>
              <a:t>definits</a:t>
            </a:r>
            <a:r>
              <a:rPr lang="en-GB" baseline="0" dirty="0" smtClean="0"/>
              <a:t> a la </a:t>
            </a:r>
            <a:r>
              <a:rPr lang="en-GB" baseline="0" dirty="0" err="1" smtClean="0"/>
              <a:t>página</a:t>
            </a:r>
            <a:r>
              <a:rPr lang="en-GB" baseline="0" dirty="0" smtClean="0"/>
              <a:t> 262 del </a:t>
            </a:r>
            <a:r>
              <a:rPr lang="en-GB" baseline="0" dirty="0" err="1" smtClean="0"/>
              <a:t>gaia</a:t>
            </a:r>
            <a:r>
              <a:rPr lang="en-GB" baseline="0" dirty="0" smtClean="0"/>
              <a:t> </a:t>
            </a:r>
            <a:r>
              <a:rPr lang="en-GB" baseline="0" dirty="0" err="1" smtClean="0"/>
              <a:t>redbook</a:t>
            </a:r>
            <a:endParaRPr lang="en-GB" baseline="0" dirty="0" smtClean="0"/>
          </a:p>
          <a:p>
            <a:endParaRPr lang="en-GB" baseline="0" dirty="0" smtClean="0"/>
          </a:p>
          <a:p>
            <a:r>
              <a:rPr lang="en-GB" sz="1200" kern="1200" dirty="0" err="1" smtClean="0">
                <a:solidFill>
                  <a:schemeClr val="tx1"/>
                </a:solidFill>
                <a:latin typeface="+mn-lt"/>
                <a:ea typeface="+mn-ea"/>
                <a:cs typeface="+mn-cs"/>
              </a:rPr>
              <a:t>Sí</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això</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és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perquè</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només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tenim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resolució</a:t>
            </a:r>
            <a:r>
              <a:rPr lang="en-GB" sz="1200" kern="1200" dirty="0" smtClean="0">
                <a:solidFill>
                  <a:schemeClr val="tx1"/>
                </a:solidFill>
                <a:latin typeface="+mn-lt"/>
                <a:ea typeface="+mn-ea"/>
                <a:cs typeface="+mn-cs"/>
              </a:rPr>
              <a:t> al </a:t>
            </a:r>
            <a:r>
              <a:rPr lang="en-GB" sz="1200" kern="1200" dirty="0" err="1" smtClean="0">
                <a:solidFill>
                  <a:schemeClr val="tx1"/>
                </a:solidFill>
                <a:latin typeface="+mn-lt"/>
                <a:ea typeface="+mn-ea"/>
                <a:cs typeface="+mn-cs"/>
              </a:rPr>
              <a:t>llarg</a:t>
            </a:r>
            <a:r>
              <a:rPr lang="en-GB" sz="1200" kern="1200" dirty="0" smtClean="0">
                <a:solidFill>
                  <a:schemeClr val="tx1"/>
                </a:solidFill>
                <a:latin typeface="+mn-lt"/>
                <a:ea typeface="+mn-ea"/>
                <a:cs typeface="+mn-cs"/>
              </a:rPr>
              <a:t> del </a:t>
            </a:r>
            <a:r>
              <a:rPr lang="en-GB" sz="1200" kern="1200" dirty="0" err="1" smtClean="0">
                <a:solidFill>
                  <a:schemeClr val="tx1"/>
                </a:solidFill>
                <a:latin typeface="+mn-lt"/>
                <a:ea typeface="+mn-ea"/>
                <a:cs typeface="+mn-cs"/>
              </a:rPr>
              <a:t>cercle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màxim</a:t>
            </a:r>
            <a:r>
              <a:rPr lang="en-GB" sz="1200" kern="1200" dirty="0" smtClean="0">
                <a:solidFill>
                  <a:schemeClr val="tx1"/>
                </a:solidFill>
                <a:latin typeface="+mn-lt"/>
                <a:ea typeface="+mn-ea"/>
                <a:cs typeface="+mn-cs"/>
              </a:rPr>
              <a:t> de </a:t>
            </a:r>
            <a:r>
              <a:rPr lang="en-GB" sz="1200" kern="1200" dirty="0" err="1" smtClean="0">
                <a:solidFill>
                  <a:schemeClr val="tx1"/>
                </a:solidFill>
                <a:latin typeface="+mn-lt"/>
                <a:ea typeface="+mn-ea"/>
                <a:cs typeface="+mn-cs"/>
              </a:rPr>
              <a:t>l'escombrat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no en </a:t>
            </a:r>
            <a:r>
              <a:rPr lang="en-GB" sz="1200" kern="1200" dirty="0" err="1" smtClean="0">
                <a:solidFill>
                  <a:schemeClr val="tx1"/>
                </a:solidFill>
                <a:latin typeface="+mn-lt"/>
                <a:ea typeface="+mn-ea"/>
                <a:cs typeface="+mn-cs"/>
              </a:rPr>
              <a:t>direcció</a:t>
            </a:r>
            <a:r>
              <a:rPr lang="en-GB" sz="1200" kern="1200" dirty="0" smtClean="0">
                <a:solidFill>
                  <a:schemeClr val="tx1"/>
                </a:solidFill>
                <a:latin typeface="+mn-lt"/>
                <a:ea typeface="+mn-ea"/>
                <a:cs typeface="+mn-cs"/>
              </a:rPr>
              <a:t> perpendicular. La </a:t>
            </a:r>
            <a:r>
              <a:rPr lang="en-GB" sz="1200" kern="1200" dirty="0" err="1" smtClean="0">
                <a:solidFill>
                  <a:schemeClr val="tx1"/>
                </a:solidFill>
                <a:latin typeface="+mn-lt"/>
                <a:ea typeface="+mn-ea"/>
                <a:cs typeface="+mn-cs"/>
              </a:rPr>
              <a:t>manera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d'augmentar</a:t>
            </a:r>
            <a:r>
              <a:rPr lang="en-GB" sz="1200" kern="1200" dirty="0" smtClean="0">
                <a:solidFill>
                  <a:schemeClr val="tx1"/>
                </a:solidFill>
                <a:latin typeface="+mn-lt"/>
                <a:ea typeface="+mn-ea"/>
                <a:cs typeface="+mn-cs"/>
              </a:rPr>
              <a:t> la </a:t>
            </a:r>
            <a:r>
              <a:rPr lang="en-GB" sz="1200" kern="1200" dirty="0" err="1" smtClean="0">
                <a:solidFill>
                  <a:schemeClr val="tx1"/>
                </a:solidFill>
                <a:latin typeface="+mn-lt"/>
                <a:ea typeface="+mn-ea"/>
                <a:cs typeface="+mn-cs"/>
              </a:rPr>
              <a:t>precisió</a:t>
            </a:r>
            <a:r>
              <a:rPr lang="en-GB" sz="1200" kern="1200" dirty="0" smtClean="0">
                <a:solidFill>
                  <a:schemeClr val="tx1"/>
                </a:solidFill>
                <a:latin typeface="+mn-lt"/>
                <a:ea typeface="+mn-ea"/>
                <a:cs typeface="+mn-cs"/>
              </a:rPr>
              <a:t> no </a:t>
            </a:r>
            <a:r>
              <a:rPr lang="en-GB" sz="1200" kern="1200" dirty="0" err="1" smtClean="0">
                <a:solidFill>
                  <a:schemeClr val="tx1"/>
                </a:solidFill>
                <a:latin typeface="+mn-lt"/>
                <a:ea typeface="+mn-ea"/>
                <a:cs typeface="+mn-cs"/>
              </a:rPr>
              <a:t>és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que</a:t>
            </a:r>
            <a:r>
              <a:rPr lang="en-GB" sz="1200" kern="1200" dirty="0" smtClean="0">
                <a:solidFill>
                  <a:schemeClr val="tx1"/>
                </a:solidFill>
                <a:latin typeface="+mn-lt"/>
                <a:ea typeface="+mn-ea"/>
                <a:cs typeface="+mn-cs"/>
              </a:rPr>
              <a:t> hi </a:t>
            </a:r>
            <a:r>
              <a:rPr lang="en-GB" sz="1200" kern="1200" dirty="0" err="1" smtClean="0">
                <a:solidFill>
                  <a:schemeClr val="tx1"/>
                </a:solidFill>
                <a:latin typeface="+mn-lt"/>
                <a:ea typeface="+mn-ea"/>
                <a:cs typeface="+mn-cs"/>
              </a:rPr>
              <a:t>hagi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molts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escombrats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sinó</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que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aquests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escombrats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estinguin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molt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repartits</a:t>
            </a:r>
            <a:r>
              <a:rPr lang="en-GB" sz="1200" kern="1200" dirty="0" smtClean="0">
                <a:solidFill>
                  <a:schemeClr val="tx1"/>
                </a:solidFill>
                <a:latin typeface="+mn-lt"/>
                <a:ea typeface="+mn-ea"/>
                <a:cs typeface="+mn-cs"/>
              </a:rPr>
              <a:t> en </a:t>
            </a:r>
            <a:r>
              <a:rPr lang="en-GB" sz="1200" kern="1200" dirty="0" err="1" smtClean="0">
                <a:solidFill>
                  <a:schemeClr val="tx1"/>
                </a:solidFill>
                <a:latin typeface="+mn-lt"/>
                <a:ea typeface="+mn-ea"/>
                <a:cs typeface="+mn-cs"/>
              </a:rPr>
              <a:t>direccions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diferents</a:t>
            </a:r>
            <a:r>
              <a:rPr lang="en-GB" sz="1200" kern="1200" dirty="0" smtClean="0">
                <a:solidFill>
                  <a:schemeClr val="tx1"/>
                </a:solidFill>
                <a:latin typeface="+mn-lt"/>
                <a:ea typeface="+mn-ea"/>
                <a:cs typeface="+mn-cs"/>
              </a:rPr>
              <a:t> per </a:t>
            </a:r>
            <a:r>
              <a:rPr lang="en-GB" sz="1200" kern="1200" dirty="0" err="1" smtClean="0">
                <a:solidFill>
                  <a:schemeClr val="tx1"/>
                </a:solidFill>
                <a:latin typeface="+mn-lt"/>
                <a:ea typeface="+mn-ea"/>
                <a:cs typeface="+mn-cs"/>
              </a:rPr>
              <a:t>tenir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cercles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màxims</a:t>
            </a:r>
            <a:r>
              <a:rPr lang="en-GB" sz="1200" kern="1200" dirty="0" smtClean="0">
                <a:solidFill>
                  <a:schemeClr val="tx1"/>
                </a:solidFill>
                <a:latin typeface="+mn-lt"/>
                <a:ea typeface="+mn-ea"/>
                <a:cs typeface="+mn-cs"/>
              </a:rPr>
              <a:t> en totes les </a:t>
            </a:r>
            <a:r>
              <a:rPr lang="en-GB" sz="1200" kern="1200" dirty="0" err="1" smtClean="0">
                <a:solidFill>
                  <a:schemeClr val="tx1"/>
                </a:solidFill>
                <a:latin typeface="+mn-lt"/>
                <a:ea typeface="+mn-ea"/>
                <a:cs typeface="+mn-cs"/>
              </a:rPr>
              <a:t>direccions</a:t>
            </a:r>
            <a:r>
              <a:rPr lang="en-GB" sz="1200" kern="1200" dirty="0" smtClean="0">
                <a:solidFill>
                  <a:schemeClr val="tx1"/>
                </a:solidFill>
                <a:latin typeface="+mn-lt"/>
                <a:ea typeface="+mn-ea"/>
                <a:cs typeface="+mn-cs"/>
              </a:rPr>
              <a:t> per a </a:t>
            </a:r>
            <a:r>
              <a:rPr lang="en-GB" sz="1200" kern="1200" dirty="0" err="1" smtClean="0">
                <a:solidFill>
                  <a:schemeClr val="tx1"/>
                </a:solidFill>
                <a:latin typeface="+mn-lt"/>
                <a:ea typeface="+mn-ea"/>
                <a:cs typeface="+mn-cs"/>
              </a:rPr>
              <a:t>una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estrella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donada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així</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tenir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resolució</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d'aquesta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estrella</a:t>
            </a:r>
            <a:r>
              <a:rPr lang="en-GB" sz="1200" kern="1200" dirty="0" smtClean="0">
                <a:solidFill>
                  <a:schemeClr val="tx1"/>
                </a:solidFill>
                <a:latin typeface="+mn-lt"/>
                <a:ea typeface="+mn-ea"/>
                <a:cs typeface="+mn-cs"/>
              </a:rPr>
              <a:t> en totes les </a:t>
            </a:r>
            <a:r>
              <a:rPr lang="en-GB" sz="1200" kern="1200" dirty="0" err="1" smtClean="0">
                <a:solidFill>
                  <a:schemeClr val="tx1"/>
                </a:solidFill>
                <a:latin typeface="+mn-lt"/>
                <a:ea typeface="+mn-ea"/>
                <a:cs typeface="+mn-cs"/>
              </a:rPr>
              <a:t>direccions</a:t>
            </a:r>
            <a:r>
              <a:rPr lang="en-GB"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Tenir </a:t>
            </a:r>
            <a:r>
              <a:rPr lang="fr-FR" sz="1200" kern="1200" dirty="0" err="1" smtClean="0">
                <a:solidFill>
                  <a:schemeClr val="tx1"/>
                </a:solidFill>
                <a:latin typeface="+mn-lt"/>
                <a:ea typeface="+mn-ea"/>
                <a:cs typeface="+mn-cs"/>
              </a:rPr>
              <a:t>molts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escombrats</a:t>
            </a:r>
            <a:r>
              <a:rPr lang="fr-FR" sz="1200" kern="1200" dirty="0" smtClean="0">
                <a:solidFill>
                  <a:schemeClr val="tx1"/>
                </a:solidFill>
                <a:latin typeface="+mn-lt"/>
                <a:ea typeface="+mn-ea"/>
                <a:cs typeface="+mn-cs"/>
              </a:rPr>
              <a:t> en cercles </a:t>
            </a:r>
            <a:r>
              <a:rPr lang="fr-FR" sz="1200" kern="1200" dirty="0" err="1" smtClean="0">
                <a:solidFill>
                  <a:schemeClr val="tx1"/>
                </a:solidFill>
                <a:latin typeface="+mn-lt"/>
                <a:ea typeface="+mn-ea"/>
                <a:cs typeface="+mn-cs"/>
              </a:rPr>
              <a:t>màxims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molt</a:t>
            </a:r>
            <a:r>
              <a:rPr lang="fr-FR" sz="1200" kern="1200" dirty="0" smtClean="0">
                <a:solidFill>
                  <a:schemeClr val="tx1"/>
                </a:solidFill>
                <a:latin typeface="+mn-lt"/>
                <a:ea typeface="+mn-ea"/>
                <a:cs typeface="+mn-cs"/>
              </a:rPr>
              <a:t> semblants no augmenta la </a:t>
            </a:r>
            <a:r>
              <a:rPr lang="fr-FR" sz="1200" kern="1200" dirty="0" err="1" smtClean="0">
                <a:solidFill>
                  <a:schemeClr val="tx1"/>
                </a:solidFill>
                <a:latin typeface="+mn-lt"/>
                <a:ea typeface="+mn-ea"/>
                <a:cs typeface="+mn-cs"/>
              </a:rPr>
              <a:t>precisió</a:t>
            </a:r>
            <a:r>
              <a:rPr lang="fr-FR" sz="1200" kern="1200" dirty="0" smtClean="0">
                <a:solidFill>
                  <a:schemeClr val="tx1"/>
                </a:solidFill>
                <a:latin typeface="+mn-lt"/>
                <a:ea typeface="+mn-ea"/>
                <a:cs typeface="+mn-cs"/>
              </a:rPr>
              <a:t>.</a:t>
            </a:r>
          </a:p>
          <a:p>
            <a:endParaRPr lang="en-GB" baseline="0" dirty="0" smtClean="0"/>
          </a:p>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15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Numerical factor to be applied to the sky-averaged astrometric errors for the different astrometric parameters as function of ecliptic latitude β. The quantity </a:t>
            </a:r>
            <a:r>
              <a:rPr lang="en-US" dirty="0" err="1" smtClean="0"/>
              <a:t>N</a:t>
            </a:r>
            <a:r>
              <a:rPr lang="en-US" baseline="-25000" dirty="0" err="1" smtClean="0"/>
              <a:t>obs</a:t>
            </a:r>
            <a:r>
              <a:rPr lang="en-US" dirty="0" smtClean="0"/>
              <a:t> in column 4 denotes the end-of-mission number of focal-plane passages for AF, BP, and RP (both fields of view combined). For RVS, the number of focal-plane passages is reduced by a factor of 4/7. The transit numbers in column 4 are based on an assumed 6% dead time / data loss, which is the absolute minimum. A more realistic data loss to consider is ~10% for stars brighter than 13</a:t>
            </a:r>
            <a:r>
              <a:rPr lang="en-US" baseline="30000" dirty="0" smtClean="0"/>
              <a:t>th</a:t>
            </a:r>
            <a:r>
              <a:rPr lang="en-US" dirty="0" smtClean="0"/>
              <a:t> magnitude, increasing to ~20% for stars around magnitude 20. </a:t>
            </a:r>
          </a:p>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16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mn-lt"/>
                <a:ea typeface="+mn-ea"/>
                <a:cs typeface="+mn-cs"/>
              </a:rPr>
              <a:t>L'epoch</a:t>
            </a:r>
            <a:r>
              <a:rPr lang="en-GB" sz="1200" kern="1200" dirty="0" smtClean="0">
                <a:solidFill>
                  <a:schemeClr val="tx1"/>
                </a:solidFill>
                <a:latin typeface="+mn-lt"/>
                <a:ea typeface="+mn-ea"/>
                <a:cs typeface="+mn-cs"/>
              </a:rPr>
              <a:t> data </a:t>
            </a:r>
            <a:r>
              <a:rPr lang="en-GB" sz="1200" kern="1200" dirty="0" err="1" smtClean="0">
                <a:solidFill>
                  <a:schemeClr val="tx1"/>
                </a:solidFill>
                <a:latin typeface="+mn-lt"/>
                <a:ea typeface="+mn-ea"/>
                <a:cs typeface="+mn-cs"/>
              </a:rPr>
              <a:t>astromètrica</a:t>
            </a:r>
            <a:r>
              <a:rPr lang="en-GB" sz="1200" kern="1200" dirty="0" smtClean="0">
                <a:solidFill>
                  <a:schemeClr val="tx1"/>
                </a:solidFill>
                <a:latin typeface="+mn-lt"/>
                <a:ea typeface="+mn-ea"/>
                <a:cs typeface="+mn-cs"/>
              </a:rPr>
              <a:t> no </a:t>
            </a:r>
            <a:r>
              <a:rPr lang="en-GB" sz="1200" kern="1200" dirty="0" err="1" smtClean="0">
                <a:solidFill>
                  <a:schemeClr val="tx1"/>
                </a:solidFill>
                <a:latin typeface="+mn-lt"/>
                <a:ea typeface="+mn-ea"/>
                <a:cs typeface="+mn-cs"/>
              </a:rPr>
              <a:t>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dóna</a:t>
            </a:r>
            <a:r>
              <a:rPr lang="en-GB" sz="1200" kern="1200" dirty="0" smtClean="0">
                <a:solidFill>
                  <a:schemeClr val="tx1"/>
                </a:solidFill>
                <a:latin typeface="+mn-lt"/>
                <a:ea typeface="+mn-ea"/>
                <a:cs typeface="+mn-cs"/>
              </a:rPr>
              <a:t> fins a les </a:t>
            </a:r>
            <a:r>
              <a:rPr lang="en-GB" sz="1200" kern="1200" dirty="0" err="1" smtClean="0">
                <a:solidFill>
                  <a:schemeClr val="tx1"/>
                </a:solidFill>
                <a:latin typeface="+mn-lt"/>
                <a:ea typeface="+mn-ea"/>
                <a:cs typeface="+mn-cs"/>
              </a:rPr>
              <a:t>darreres</a:t>
            </a:r>
            <a:r>
              <a:rPr lang="en-GB" sz="1200" kern="1200" dirty="0" smtClean="0">
                <a:solidFill>
                  <a:schemeClr val="tx1"/>
                </a:solidFill>
                <a:latin typeface="+mn-lt"/>
                <a:ea typeface="+mn-ea"/>
                <a:cs typeface="+mn-cs"/>
              </a:rPr>
              <a:t> releases,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pensa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que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molt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poca</a:t>
            </a:r>
            <a:r>
              <a:rPr lang="en-GB" sz="1200" kern="1200" dirty="0" smtClean="0">
                <a:solidFill>
                  <a:schemeClr val="tx1"/>
                </a:solidFill>
                <a:latin typeface="+mn-lt"/>
                <a:ea typeface="+mn-ea"/>
                <a:cs typeface="+mn-cs"/>
              </a:rPr>
              <a:t> gent ho </a:t>
            </a:r>
            <a:r>
              <a:rPr lang="en-GB" sz="1200" kern="1200" dirty="0" err="1" smtClean="0">
                <a:solidFill>
                  <a:schemeClr val="tx1"/>
                </a:solidFill>
                <a:latin typeface="+mn-lt"/>
                <a:ea typeface="+mn-ea"/>
                <a:cs typeface="+mn-cs"/>
              </a:rPr>
              <a:t>farà</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servir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Bàsicament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només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interessa</a:t>
            </a:r>
            <a:r>
              <a:rPr lang="en-GB" sz="1200" kern="1200" dirty="0" smtClean="0">
                <a:solidFill>
                  <a:schemeClr val="tx1"/>
                </a:solidFill>
                <a:latin typeface="+mn-lt"/>
                <a:ea typeface="+mn-ea"/>
                <a:cs typeface="+mn-cs"/>
              </a:rPr>
              <a:t> a la gent </a:t>
            </a:r>
            <a:r>
              <a:rPr lang="en-GB" sz="1200" kern="1200" dirty="0" err="1" smtClean="0">
                <a:solidFill>
                  <a:schemeClr val="tx1"/>
                </a:solidFill>
                <a:latin typeface="+mn-lt"/>
                <a:ea typeface="+mn-ea"/>
                <a:cs typeface="+mn-cs"/>
              </a:rPr>
              <a:t>que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faci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dobles</a:t>
            </a:r>
            <a:r>
              <a:rPr lang="en-GB" sz="1200" kern="1200" dirty="0" smtClean="0">
                <a:solidFill>
                  <a:schemeClr val="tx1"/>
                </a:solidFill>
                <a:latin typeface="+mn-lt"/>
                <a:ea typeface="+mn-ea"/>
                <a:cs typeface="+mn-cs"/>
              </a:rPr>
              <a:t>.</a:t>
            </a:r>
          </a:p>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19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Cram´er</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Rao</a:t>
            </a:r>
            <a:r>
              <a:rPr lang="en-US" sz="1200" kern="1200" baseline="0" dirty="0" smtClean="0">
                <a:solidFill>
                  <a:schemeClr val="tx1"/>
                </a:solidFill>
                <a:latin typeface="+mn-lt"/>
                <a:ea typeface="+mn-ea"/>
                <a:cs typeface="+mn-cs"/>
              </a:rPr>
              <a:t>-limit specifies the precision which a hypothetical “optimal” centroid-</a:t>
            </a:r>
          </a:p>
          <a:p>
            <a:r>
              <a:rPr lang="en-US" sz="1200" kern="1200" baseline="0" dirty="0" err="1" smtClean="0">
                <a:solidFill>
                  <a:schemeClr val="tx1"/>
                </a:solidFill>
                <a:latin typeface="+mn-lt"/>
                <a:ea typeface="+mn-ea"/>
                <a:cs typeface="+mn-cs"/>
              </a:rPr>
              <a:t>ing</a:t>
            </a:r>
            <a:r>
              <a:rPr lang="en-US" sz="1200" kern="1200" baseline="0" dirty="0" smtClean="0">
                <a:solidFill>
                  <a:schemeClr val="tx1"/>
                </a:solidFill>
                <a:latin typeface="+mn-lt"/>
                <a:ea typeface="+mn-ea"/>
                <a:cs typeface="+mn-cs"/>
              </a:rPr>
              <a:t> algorithm could gain from an image.</a:t>
            </a:r>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22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The caption clarifies this: "The transit numbers in column 4 are based on an assumed 6% dead time / data loss, which is the absolute minimum. </a:t>
            </a:r>
            <a:r>
              <a:rPr lang="en-US" smtClean="0"/>
              <a:t>A more realistic data loss to consider is ~10% for stars brighter than 13th magnitude, increasing to ~20% for stars around magnitude 20." </a:t>
            </a:r>
            <a:endParaRPr lang="en-GB"/>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23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smtClean="0"/>
              <a:t>Single-field-of</a:t>
            </a:r>
            <a:r>
              <a:rPr lang="en-GB" baseline="0" dirty="0" smtClean="0"/>
              <a:t>-view transit </a:t>
            </a:r>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27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About this sigma-cal: At present it is not completely understood to</a:t>
            </a:r>
          </a:p>
          <a:p>
            <a:r>
              <a:rPr lang="en-US" sz="1200" kern="1200" baseline="0" dirty="0" smtClean="0">
                <a:solidFill>
                  <a:schemeClr val="tx1"/>
                </a:solidFill>
                <a:latin typeface="+mn-lt"/>
                <a:ea typeface="+mn-ea"/>
                <a:cs typeface="+mn-cs"/>
              </a:rPr>
              <a:t>which level of perfectness effects like saturation, non-linearity,</a:t>
            </a:r>
          </a:p>
          <a:p>
            <a:r>
              <a:rPr lang="en-US" sz="1200" kern="1200" baseline="0" dirty="0" smtClean="0">
                <a:solidFill>
                  <a:schemeClr val="tx1"/>
                </a:solidFill>
                <a:latin typeface="+mn-lt"/>
                <a:ea typeface="+mn-ea"/>
                <a:cs typeface="+mn-cs"/>
              </a:rPr>
              <a:t>Sigma-cal will not be zero: radiation damage, and charge transfer inefficiencies on the data </a:t>
            </a:r>
            <a:r>
              <a:rPr lang="en-GB" sz="1200" kern="1200" baseline="0" dirty="0" smtClean="0">
                <a:solidFill>
                  <a:schemeClr val="tx1"/>
                </a:solidFill>
                <a:latin typeface="+mn-lt"/>
                <a:ea typeface="+mn-ea"/>
                <a:cs typeface="+mn-cs"/>
              </a:rPr>
              <a:t>can be calibrated</a:t>
            </a:r>
            <a:endParaRPr lang="en-GB" dirty="0"/>
          </a:p>
        </p:txBody>
      </p:sp>
      <p:sp>
        <p:nvSpPr>
          <p:cNvPr id="4" name="3 Marcador de número de diapositiva"/>
          <p:cNvSpPr>
            <a:spLocks noGrp="1"/>
          </p:cNvSpPr>
          <p:nvPr>
            <p:ph type="sldNum" sz="quarter" idx="10"/>
          </p:nvPr>
        </p:nvSpPr>
        <p:spPr/>
        <p:txBody>
          <a:bodyPr/>
          <a:lstStyle/>
          <a:p>
            <a:fld id="{234F785B-A19F-426B-ACC6-8E8864EF4B72}" type="slidenum">
              <a:rPr lang="en-GB" smtClean="0"/>
              <a:pPr/>
              <a:t>29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08/01/2013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08/01/2013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dsabs.harvard.edu/abs/2012yCat..35439100R"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GB" dirty="0" smtClean="0"/>
              <a:t>Gaia simulators, GUMS and GOG</a:t>
            </a:r>
            <a:endParaRPr lang="en-GB" dirty="0"/>
          </a:p>
        </p:txBody>
      </p:sp>
      <p:sp>
        <p:nvSpPr>
          <p:cNvPr id="3" name="2 Subtítulo"/>
          <p:cNvSpPr>
            <a:spLocks noGrp="1"/>
          </p:cNvSpPr>
          <p:nvPr>
            <p:ph type="subTitle" idx="1"/>
          </p:nvPr>
        </p:nvSpPr>
        <p:spPr/>
        <p:txBody>
          <a:bodyPr/>
          <a:lstStyle/>
          <a:p>
            <a:r>
              <a:rPr lang="en-GB" dirty="0" smtClean="0"/>
              <a:t>F. Figueras (+UB team</a:t>
            </a:r>
            <a:r>
              <a:rPr lang="en-GB" dirty="0" smtClean="0"/>
              <a:t>)</a:t>
            </a:r>
          </a:p>
          <a:p>
            <a:endParaRPr lang="en-GB" dirty="0"/>
          </a:p>
        </p:txBody>
      </p:sp>
      <p:sp>
        <p:nvSpPr>
          <p:cNvPr id="4" name="3 CuadroTexto"/>
          <p:cNvSpPr txBox="1"/>
          <p:nvPr/>
        </p:nvSpPr>
        <p:spPr>
          <a:xfrm>
            <a:off x="971600" y="6309320"/>
            <a:ext cx="7848872" cy="369332"/>
          </a:xfrm>
          <a:prstGeom prst="rect">
            <a:avLst/>
          </a:prstGeom>
          <a:noFill/>
        </p:spPr>
        <p:txBody>
          <a:bodyPr wrap="square" rtlCol="0">
            <a:spAutoFit/>
          </a:bodyPr>
          <a:lstStyle/>
          <a:p>
            <a:pPr algn="r"/>
            <a:r>
              <a:rPr lang="en-US" dirty="0" smtClean="0"/>
              <a:t>GREAT ITN School : Galaxy </a:t>
            </a:r>
            <a:r>
              <a:rPr lang="en-US" dirty="0" err="1" smtClean="0"/>
              <a:t>modelling</a:t>
            </a:r>
            <a:r>
              <a:rPr lang="en-GB" dirty="0" smtClean="0"/>
              <a:t>, Besançon October, 2012</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6700" y="1585913"/>
            <a:ext cx="8610600" cy="3686175"/>
          </a:xfrm>
          <a:prstGeom prst="rect">
            <a:avLst/>
          </a:prstGeom>
          <a:noFill/>
          <a:ln w="9525">
            <a:noFill/>
            <a:miter lim="800000"/>
            <a:headEnd/>
            <a:tailEnd/>
          </a:ln>
        </p:spPr>
      </p:pic>
      <p:sp>
        <p:nvSpPr>
          <p:cNvPr id="3" name="2 CuadroTexto"/>
          <p:cNvSpPr txBox="1"/>
          <p:nvPr/>
        </p:nvSpPr>
        <p:spPr>
          <a:xfrm>
            <a:off x="827584" y="476672"/>
            <a:ext cx="7632848" cy="584775"/>
          </a:xfrm>
          <a:prstGeom prst="rect">
            <a:avLst/>
          </a:prstGeom>
          <a:noFill/>
        </p:spPr>
        <p:txBody>
          <a:bodyPr wrap="square" rtlCol="0">
            <a:spAutoFit/>
          </a:bodyPr>
          <a:lstStyle/>
          <a:p>
            <a:r>
              <a:rPr lang="en-GB" sz="3200" dirty="0" smtClean="0"/>
              <a:t>GOG: combined parameters (end-of-mission) </a:t>
            </a:r>
            <a:endParaRPr lang="en-GB"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525963"/>
          </a:xfrm>
        </p:spPr>
        <p:txBody>
          <a:bodyPr>
            <a:normAutofit fontScale="77500" lnSpcReduction="20000"/>
          </a:bodyPr>
          <a:lstStyle/>
          <a:p>
            <a:pPr algn="ctr">
              <a:buNone/>
            </a:pPr>
            <a:r>
              <a:rPr lang="en-GB" sz="7100" dirty="0" smtClean="0"/>
              <a:t>Gaia error models</a:t>
            </a:r>
          </a:p>
          <a:p>
            <a:pPr algn="ctr">
              <a:buNone/>
            </a:pPr>
            <a:endParaRPr lang="en-GB" dirty="0" smtClean="0"/>
          </a:p>
          <a:p>
            <a:pPr lvl="1" algn="ctr">
              <a:buNone/>
            </a:pPr>
            <a:r>
              <a:rPr lang="en-GB" dirty="0" smtClean="0"/>
              <a:t>Astrometry</a:t>
            </a:r>
          </a:p>
          <a:p>
            <a:pPr lvl="1" algn="ctr">
              <a:buNone/>
            </a:pPr>
            <a:r>
              <a:rPr lang="en-GB" dirty="0" smtClean="0"/>
              <a:t>Photometry</a:t>
            </a:r>
          </a:p>
          <a:p>
            <a:pPr lvl="1" algn="ctr">
              <a:buNone/>
            </a:pPr>
            <a:r>
              <a:rPr lang="en-GB" dirty="0" smtClean="0"/>
              <a:t>Spectra</a:t>
            </a:r>
          </a:p>
          <a:p>
            <a:pPr lvl="1" algn="ctr">
              <a:buNone/>
            </a:pPr>
            <a:r>
              <a:rPr lang="en-GB" dirty="0" smtClean="0"/>
              <a:t>Radial Velocities</a:t>
            </a:r>
          </a:p>
          <a:p>
            <a:pPr lvl="1" algn="ctr">
              <a:buNone/>
            </a:pPr>
            <a:r>
              <a:rPr lang="en-GB" dirty="0" smtClean="0"/>
              <a:t>Rotational velocities </a:t>
            </a:r>
          </a:p>
          <a:p>
            <a:pPr lvl="1" algn="ctr">
              <a:buNone/>
            </a:pPr>
            <a:r>
              <a:rPr lang="en-GB" dirty="0" smtClean="0"/>
              <a:t>Astrophysical Parameters  </a:t>
            </a:r>
          </a:p>
          <a:p>
            <a:pPr algn="ctr"/>
            <a:endParaRPr lang="en-GB" dirty="0" smtClean="0"/>
          </a:p>
          <a:p>
            <a:pPr algn="ctr">
              <a:buNone/>
            </a:pPr>
            <a:r>
              <a:rPr lang="en-GB" dirty="0" smtClean="0">
                <a:solidFill>
                  <a:srgbClr val="FF0000"/>
                </a:solidFill>
              </a:rPr>
              <a:t>We describe here both GOG approach and the receipts published in the Gaia Science Performance website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GB" dirty="0" smtClean="0"/>
              <a:t>Astrometry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normAutofit/>
          </a:bodyPr>
          <a:lstStyle/>
          <a:p>
            <a:pPr>
              <a:buNone/>
            </a:pPr>
            <a:r>
              <a:rPr lang="en-US" sz="2000" b="1" dirty="0" smtClean="0"/>
              <a:t>The mean end-of-mission standard error for parallax includes:</a:t>
            </a:r>
          </a:p>
          <a:p>
            <a:r>
              <a:rPr lang="en-US" sz="2000" dirty="0" smtClean="0"/>
              <a:t> all known instrumental effects</a:t>
            </a:r>
          </a:p>
          <a:p>
            <a:r>
              <a:rPr lang="en-US" sz="2000" dirty="0" smtClean="0"/>
              <a:t>an appropriate calibration error</a:t>
            </a:r>
          </a:p>
          <a:p>
            <a:r>
              <a:rPr lang="en-US" sz="2000" dirty="0" smtClean="0"/>
              <a:t>20 % margin (results from the on-ground data processing are not included)</a:t>
            </a:r>
          </a:p>
          <a:p>
            <a:pPr>
              <a:buNone/>
            </a:pPr>
            <a:endParaRPr lang="en-US" sz="2000" dirty="0" smtClean="0"/>
          </a:p>
          <a:p>
            <a:endParaRPr lang="en-US" sz="2000" dirty="0" smtClean="0"/>
          </a:p>
          <a:p>
            <a:pPr>
              <a:buNone/>
            </a:pPr>
            <a:endParaRPr lang="en-US" sz="2000" dirty="0" smtClean="0"/>
          </a:p>
          <a:p>
            <a:pPr>
              <a:buNone/>
            </a:pPr>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endParaRPr lang="en-GB" dirty="0"/>
          </a:p>
        </p:txBody>
      </p:sp>
      <p:sp>
        <p:nvSpPr>
          <p:cNvPr id="7" name="1 Título"/>
          <p:cNvSpPr>
            <a:spLocks noGrp="1"/>
          </p:cNvSpPr>
          <p:nvPr>
            <p:ph type="title"/>
          </p:nvPr>
        </p:nvSpPr>
        <p:spPr>
          <a:xfrm>
            <a:off x="457200" y="274638"/>
            <a:ext cx="8229600" cy="1143000"/>
          </a:xfrm>
        </p:spPr>
        <p:txBody>
          <a:bodyPr>
            <a:normAutofit/>
          </a:bodyPr>
          <a:lstStyle/>
          <a:p>
            <a:r>
              <a:rPr lang="en-US" dirty="0" smtClean="0"/>
              <a:t>Astrometric standard errors</a:t>
            </a:r>
            <a:br>
              <a:rPr lang="en-US" dirty="0" smtClean="0"/>
            </a:br>
            <a:r>
              <a:rPr lang="en-GB" sz="2000" dirty="0" smtClean="0">
                <a:solidFill>
                  <a:srgbClr val="FF0000"/>
                </a:solidFill>
              </a:rPr>
              <a:t> Gaia Science Performance website</a:t>
            </a:r>
            <a:endParaRPr lang="en-GB" sz="2000" dirty="0"/>
          </a:p>
        </p:txBody>
      </p:sp>
      <p:pic>
        <p:nvPicPr>
          <p:cNvPr id="1026" name="Picture 2"/>
          <p:cNvPicPr>
            <a:picLocks noChangeAspect="1" noChangeArrowheads="1"/>
          </p:cNvPicPr>
          <p:nvPr/>
        </p:nvPicPr>
        <p:blipFill>
          <a:blip r:embed="rId3" cstate="print"/>
          <a:srcRect/>
          <a:stretch>
            <a:fillRect/>
          </a:stretch>
        </p:blipFill>
        <p:spPr bwMode="auto">
          <a:xfrm>
            <a:off x="1187624" y="3717032"/>
            <a:ext cx="6915150" cy="1524000"/>
          </a:xfrm>
          <a:prstGeom prst="rect">
            <a:avLst/>
          </a:prstGeom>
          <a:noFill/>
          <a:ln w="9525">
            <a:solidFill>
              <a:schemeClr val="tx1"/>
            </a:solidFill>
            <a:miter lim="800000"/>
            <a:headEnd/>
            <a:tailEnd/>
          </a:ln>
        </p:spPr>
      </p:pic>
      <p:sp>
        <p:nvSpPr>
          <p:cNvPr id="5" name="4 CuadroTexto"/>
          <p:cNvSpPr txBox="1"/>
          <p:nvPr/>
        </p:nvSpPr>
        <p:spPr>
          <a:xfrm>
            <a:off x="827584" y="5805264"/>
            <a:ext cx="7488832" cy="861774"/>
          </a:xfrm>
          <a:prstGeom prst="rect">
            <a:avLst/>
          </a:prstGeom>
          <a:noFill/>
        </p:spPr>
        <p:txBody>
          <a:bodyPr wrap="square" rtlCol="0">
            <a:spAutoFit/>
          </a:bodyPr>
          <a:lstStyle/>
          <a:p>
            <a:pPr algn="ctr"/>
            <a:r>
              <a:rPr lang="en-US" sz="1600" dirty="0" smtClean="0"/>
              <a:t>It depends sensitively on the adopted TDI-gate scheme (G &lt; 12 </a:t>
            </a:r>
            <a:r>
              <a:rPr lang="en-US" sz="1600" dirty="0" err="1" smtClean="0"/>
              <a:t>mag</a:t>
            </a:r>
            <a:r>
              <a:rPr lang="en-US" sz="1600" dirty="0" smtClean="0"/>
              <a:t>) </a:t>
            </a:r>
          </a:p>
          <a:p>
            <a:pPr algn="ctr"/>
            <a:r>
              <a:rPr lang="en-US" sz="1600" dirty="0" smtClean="0"/>
              <a:t>(The decrease of the CCD exposure time to avoid saturation of the pixels)</a:t>
            </a:r>
            <a:endParaRPr lang="en-GB" sz="1600"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76056" y="1412776"/>
            <a:ext cx="184731" cy="369332"/>
          </a:xfrm>
          <a:prstGeom prst="rect">
            <a:avLst/>
          </a:prstGeom>
          <a:noFill/>
        </p:spPr>
        <p:txBody>
          <a:bodyPr wrap="none" rtlCol="0">
            <a:spAutoFit/>
          </a:bodyPr>
          <a:lstStyle/>
          <a:p>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1331640" y="1556792"/>
            <a:ext cx="6321296" cy="3531865"/>
          </a:xfrm>
          <a:prstGeom prst="rect">
            <a:avLst/>
          </a:prstGeom>
          <a:noFill/>
          <a:ln w="9525">
            <a:noFill/>
            <a:miter lim="800000"/>
            <a:headEnd/>
            <a:tailEnd/>
          </a:ln>
        </p:spPr>
      </p:pic>
      <p:sp>
        <p:nvSpPr>
          <p:cNvPr id="4" name="3 CuadroTexto"/>
          <p:cNvSpPr txBox="1"/>
          <p:nvPr/>
        </p:nvSpPr>
        <p:spPr>
          <a:xfrm>
            <a:off x="899592" y="548680"/>
            <a:ext cx="7272808" cy="584775"/>
          </a:xfrm>
          <a:prstGeom prst="rect">
            <a:avLst/>
          </a:prstGeom>
          <a:noFill/>
        </p:spPr>
        <p:txBody>
          <a:bodyPr wrap="square" rtlCol="0">
            <a:spAutoFit/>
          </a:bodyPr>
          <a:lstStyle/>
          <a:p>
            <a:pPr algn="ctr"/>
            <a:r>
              <a:rPr lang="en-GB" sz="3200" dirty="0" smtClean="0"/>
              <a:t>End-of-mission parallax standard error </a:t>
            </a:r>
            <a:endParaRPr lang="en-GB" sz="3200" dirty="0"/>
          </a:p>
        </p:txBody>
      </p:sp>
      <p:sp>
        <p:nvSpPr>
          <p:cNvPr id="5" name="4 CuadroTexto"/>
          <p:cNvSpPr txBox="1"/>
          <p:nvPr/>
        </p:nvSpPr>
        <p:spPr>
          <a:xfrm>
            <a:off x="1187624" y="5301208"/>
            <a:ext cx="6912768" cy="646331"/>
          </a:xfrm>
          <a:prstGeom prst="rect">
            <a:avLst/>
          </a:prstGeom>
          <a:noFill/>
        </p:spPr>
        <p:txBody>
          <a:bodyPr wrap="square" rtlCol="0">
            <a:spAutoFit/>
          </a:bodyPr>
          <a:lstStyle/>
          <a:p>
            <a:pPr algn="ctr"/>
            <a:r>
              <a:rPr lang="en-GB" dirty="0" smtClean="0"/>
              <a:t>For bright stars (G&lt;12 </a:t>
            </a:r>
            <a:r>
              <a:rPr lang="en-GB" dirty="0" err="1" smtClean="0"/>
              <a:t>mag</a:t>
            </a:r>
            <a:r>
              <a:rPr lang="en-GB" dirty="0" smtClean="0"/>
              <a:t>) the standard error is dominated by calibration errors, not by the photon noise </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pmlon_gal_20_+l.jpg"/>
          <p:cNvPicPr>
            <a:picLocks noChangeAspect="1"/>
          </p:cNvPicPr>
          <p:nvPr/>
        </p:nvPicPr>
        <p:blipFill>
          <a:blip r:embed="rId3" cstate="print"/>
          <a:stretch>
            <a:fillRect/>
          </a:stretch>
        </p:blipFill>
        <p:spPr>
          <a:xfrm>
            <a:off x="683568" y="3938659"/>
            <a:ext cx="3456384" cy="2442669"/>
          </a:xfrm>
          <a:prstGeom prst="rect">
            <a:avLst/>
          </a:prstGeom>
        </p:spPr>
      </p:pic>
      <p:sp>
        <p:nvSpPr>
          <p:cNvPr id="7" name="1 Título"/>
          <p:cNvSpPr>
            <a:spLocks noGrp="1"/>
          </p:cNvSpPr>
          <p:nvPr>
            <p:ph type="title"/>
          </p:nvPr>
        </p:nvSpPr>
        <p:spPr>
          <a:xfrm>
            <a:off x="457200" y="274638"/>
            <a:ext cx="8229600" cy="1143000"/>
          </a:xfrm>
        </p:spPr>
        <p:txBody>
          <a:bodyPr>
            <a:normAutofit/>
          </a:bodyPr>
          <a:lstStyle/>
          <a:p>
            <a:r>
              <a:rPr lang="en-US" dirty="0" smtClean="0"/>
              <a:t>Astrometric End-of-mission errors</a:t>
            </a:r>
            <a:br>
              <a:rPr lang="en-US" dirty="0" smtClean="0"/>
            </a:br>
            <a:r>
              <a:rPr lang="en-GB" sz="2000" dirty="0" smtClean="0">
                <a:solidFill>
                  <a:srgbClr val="FF0000"/>
                </a:solidFill>
              </a:rPr>
              <a:t> Gaia Science Performance website</a:t>
            </a:r>
            <a:endParaRPr lang="en-GB" sz="2000" dirty="0"/>
          </a:p>
        </p:txBody>
      </p:sp>
      <p:sp>
        <p:nvSpPr>
          <p:cNvPr id="8" name="2 CuadroTexto"/>
          <p:cNvSpPr txBox="1">
            <a:spLocks noChangeArrowheads="1"/>
          </p:cNvSpPr>
          <p:nvPr/>
        </p:nvSpPr>
        <p:spPr bwMode="auto">
          <a:xfrm>
            <a:off x="323528" y="1628800"/>
            <a:ext cx="8643937" cy="2862322"/>
          </a:xfrm>
          <a:prstGeom prst="rect">
            <a:avLst/>
          </a:prstGeom>
          <a:noFill/>
          <a:ln w="9525">
            <a:noFill/>
            <a:miter lim="800000"/>
            <a:headEnd/>
            <a:tailEnd/>
          </a:ln>
        </p:spPr>
        <p:txBody>
          <a:bodyPr>
            <a:spAutoFit/>
          </a:bodyPr>
          <a:lstStyle/>
          <a:p>
            <a:r>
              <a:rPr lang="en-US" dirty="0" smtClean="0"/>
              <a:t>The end-of-mission performance depends on the scanning law.  A more accurate standard error can be computed by:</a:t>
            </a:r>
          </a:p>
          <a:p>
            <a:endParaRPr lang="en-US" dirty="0" smtClean="0"/>
          </a:p>
          <a:p>
            <a:pPr marL="342900" indent="-342900">
              <a:buAutoNum type="arabicParenR"/>
            </a:pPr>
            <a:r>
              <a:rPr lang="en-US" dirty="0" smtClean="0"/>
              <a:t>Multiplying the mean value by a geometrical scaling factor (g), different for each of the five parameters (see figure and table) </a:t>
            </a:r>
          </a:p>
          <a:p>
            <a:pPr marL="342900" indent="-342900">
              <a:buAutoNum type="arabicParenR"/>
            </a:pPr>
            <a:r>
              <a:rPr lang="en-US" dirty="0" smtClean="0"/>
              <a:t>Taking into account the individual number of transits the star will have by  multiplying the mean value by</a:t>
            </a:r>
          </a:p>
          <a:p>
            <a:pPr marL="342900" indent="-342900"/>
            <a:endParaRPr lang="en-US" dirty="0" smtClean="0"/>
          </a:p>
          <a:p>
            <a:pPr marL="342900" indent="-342900"/>
            <a:r>
              <a:rPr lang="en-US" dirty="0" smtClean="0"/>
              <a:t>Both corrections depend on the mean  ecliptic latitude β (ecliptic-longitude-averaged) </a:t>
            </a:r>
          </a:p>
          <a:p>
            <a:pPr marL="342900" indent="-342900"/>
            <a:endParaRPr lang="en-US" dirty="0" smtClean="0"/>
          </a:p>
        </p:txBody>
      </p:sp>
      <p:sp>
        <p:nvSpPr>
          <p:cNvPr id="9" name="8 CuadroTexto"/>
          <p:cNvSpPr txBox="1"/>
          <p:nvPr/>
        </p:nvSpPr>
        <p:spPr>
          <a:xfrm>
            <a:off x="4139952" y="4365104"/>
            <a:ext cx="4608512" cy="2062103"/>
          </a:xfrm>
          <a:prstGeom prst="rect">
            <a:avLst/>
          </a:prstGeom>
          <a:noFill/>
          <a:ln>
            <a:solidFill>
              <a:schemeClr val="tx1"/>
            </a:solidFill>
          </a:ln>
        </p:spPr>
        <p:txBody>
          <a:bodyPr wrap="square" rtlCol="0">
            <a:spAutoFit/>
          </a:bodyPr>
          <a:lstStyle/>
          <a:p>
            <a:pPr algn="just"/>
            <a:r>
              <a:rPr lang="en-US" sz="1600" dirty="0" smtClean="0"/>
              <a:t>Geometrical scaling factor: </a:t>
            </a:r>
          </a:p>
          <a:p>
            <a:pPr algn="just"/>
            <a:r>
              <a:rPr lang="en-US" sz="1600" i="1" dirty="0" smtClean="0"/>
              <a:t>Each particular transit does not carry the same astrometric weight. The weight depends on the angle between the along-scan direction (where we make the measurement) and the circle from the star to the sun (the parallax shift is directed along this circle). Therefore, a large number of transits does not guarantee a small parallax error (</a:t>
            </a:r>
            <a:r>
              <a:rPr lang="en-US" sz="1600" i="1" dirty="0" err="1" smtClean="0"/>
              <a:t>Jos</a:t>
            </a:r>
            <a:r>
              <a:rPr lang="en-US" sz="1600" i="1" dirty="0" smtClean="0"/>
              <a:t> de </a:t>
            </a:r>
            <a:r>
              <a:rPr lang="en-US" sz="1600" i="1" dirty="0" err="1" smtClean="0"/>
              <a:t>Bruijne</a:t>
            </a:r>
            <a:r>
              <a:rPr lang="en-US" sz="1600" i="1" dirty="0" smtClean="0"/>
              <a:t>) </a:t>
            </a:r>
            <a:endParaRPr lang="en-GB" sz="1600" i="1" dirty="0"/>
          </a:p>
        </p:txBody>
      </p:sp>
      <p:pic>
        <p:nvPicPr>
          <p:cNvPr id="10242" name="Picture 2"/>
          <p:cNvPicPr>
            <a:picLocks noChangeAspect="1" noChangeArrowheads="1"/>
          </p:cNvPicPr>
          <p:nvPr/>
        </p:nvPicPr>
        <p:blipFill>
          <a:blip r:embed="rId4" cstate="print"/>
          <a:srcRect/>
          <a:stretch>
            <a:fillRect/>
          </a:stretch>
        </p:blipFill>
        <p:spPr bwMode="auto">
          <a:xfrm>
            <a:off x="2555776" y="3284984"/>
            <a:ext cx="1213668" cy="399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971600" y="1340768"/>
            <a:ext cx="7580822" cy="4826455"/>
          </a:xfrm>
          <a:prstGeom prst="rect">
            <a:avLst/>
          </a:prstGeom>
          <a:noFill/>
          <a:ln w="9525">
            <a:noFill/>
            <a:miter lim="800000"/>
            <a:headEnd/>
            <a:tailEnd/>
          </a:ln>
        </p:spPr>
      </p:pic>
      <p:sp>
        <p:nvSpPr>
          <p:cNvPr id="3" name="2 CuadroTexto"/>
          <p:cNvSpPr txBox="1"/>
          <p:nvPr/>
        </p:nvSpPr>
        <p:spPr>
          <a:xfrm>
            <a:off x="539552" y="476672"/>
            <a:ext cx="8136904" cy="707886"/>
          </a:xfrm>
          <a:prstGeom prst="rect">
            <a:avLst/>
          </a:prstGeom>
          <a:noFill/>
        </p:spPr>
        <p:txBody>
          <a:bodyPr wrap="square" rtlCol="0">
            <a:spAutoFit/>
          </a:bodyPr>
          <a:lstStyle/>
          <a:p>
            <a:pPr algn="ctr"/>
            <a:r>
              <a:rPr lang="en-US" sz="2000" dirty="0" smtClean="0"/>
              <a:t>Geometric factor (g) to be applied to the sky-averaged astrometric errors for the five astrometric parameters as function of ecliptic latitude β.</a:t>
            </a: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1484784"/>
            <a:ext cx="5116552" cy="4658841"/>
          </a:xfrm>
          <a:prstGeom prst="rect">
            <a:avLst/>
          </a:prstGeom>
          <a:noFill/>
          <a:ln w="9525">
            <a:noFill/>
            <a:miter lim="800000"/>
            <a:headEnd/>
            <a:tailEnd/>
          </a:ln>
        </p:spPr>
      </p:pic>
      <p:sp>
        <p:nvSpPr>
          <p:cNvPr id="4" name="3 CuadroTexto"/>
          <p:cNvSpPr txBox="1"/>
          <p:nvPr/>
        </p:nvSpPr>
        <p:spPr>
          <a:xfrm>
            <a:off x="611560" y="548680"/>
            <a:ext cx="8136904" cy="707886"/>
          </a:xfrm>
          <a:prstGeom prst="rect">
            <a:avLst/>
          </a:prstGeom>
          <a:noFill/>
        </p:spPr>
        <p:txBody>
          <a:bodyPr wrap="square" rtlCol="0">
            <a:spAutoFit/>
          </a:bodyPr>
          <a:lstStyle/>
          <a:p>
            <a:pPr algn="ctr"/>
            <a:r>
              <a:rPr lang="en-US" sz="2000" dirty="0" smtClean="0"/>
              <a:t>Geometric factor (g) to be applied to the sky-averaged astrometric errors for the five astrometric parameters as function of ecliptic latitude β.</a:t>
            </a:r>
            <a:endParaRPr lang="en-GB"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274638"/>
            <a:ext cx="8229600" cy="1143000"/>
          </a:xfrm>
        </p:spPr>
        <p:txBody>
          <a:bodyPr>
            <a:normAutofit/>
          </a:bodyPr>
          <a:lstStyle/>
          <a:p>
            <a:r>
              <a:rPr lang="en-US" dirty="0" smtClean="0">
                <a:solidFill>
                  <a:srgbClr val="FF0000"/>
                </a:solidFill>
              </a:rPr>
              <a:t>GOG: </a:t>
            </a:r>
            <a:r>
              <a:rPr lang="en-US" dirty="0" smtClean="0"/>
              <a:t>astrometric Epoch Data</a:t>
            </a:r>
            <a:endParaRPr lang="en-US" sz="2000" dirty="0"/>
          </a:p>
        </p:txBody>
      </p:sp>
      <p:sp>
        <p:nvSpPr>
          <p:cNvPr id="6" name="5 CuadroTexto"/>
          <p:cNvSpPr txBox="1"/>
          <p:nvPr/>
        </p:nvSpPr>
        <p:spPr>
          <a:xfrm>
            <a:off x="611560" y="1412776"/>
            <a:ext cx="8064896" cy="4801314"/>
          </a:xfrm>
          <a:prstGeom prst="rect">
            <a:avLst/>
          </a:prstGeom>
          <a:noFill/>
        </p:spPr>
        <p:txBody>
          <a:bodyPr wrap="square" rtlCol="0">
            <a:spAutoFit/>
          </a:bodyPr>
          <a:lstStyle/>
          <a:p>
            <a:r>
              <a:rPr lang="en-GB" sz="2200" b="1" dirty="0" smtClean="0"/>
              <a:t>For each transit GOG provides: </a:t>
            </a:r>
          </a:p>
          <a:p>
            <a:pPr>
              <a:buFontTx/>
              <a:buChar char="-"/>
            </a:pPr>
            <a:r>
              <a:rPr lang="en-GB" sz="2200" dirty="0" smtClean="0"/>
              <a:t>Local plane coordinates (</a:t>
            </a:r>
            <a:r>
              <a:rPr lang="en-GB" sz="2200" dirty="0" smtClean="0">
                <a:sym typeface="Symbol"/>
              </a:rPr>
              <a:t>, z)</a:t>
            </a:r>
          </a:p>
          <a:p>
            <a:pPr>
              <a:buFontTx/>
              <a:buChar char="-"/>
            </a:pPr>
            <a:r>
              <a:rPr lang="en-GB" sz="2200" dirty="0" smtClean="0">
                <a:sym typeface="Symbol"/>
              </a:rPr>
              <a:t>Observing time (t), that is mean time per transit</a:t>
            </a:r>
          </a:p>
          <a:p>
            <a:pPr>
              <a:buFontTx/>
              <a:buChar char="-"/>
            </a:pPr>
            <a:r>
              <a:rPr lang="en-GB" sz="2200" dirty="0" smtClean="0">
                <a:sym typeface="Symbol"/>
              </a:rPr>
              <a:t>Angle from local plane coordinates to equatorial coordinates ()</a:t>
            </a:r>
          </a:p>
          <a:p>
            <a:pPr>
              <a:buFontTx/>
              <a:buChar char="-"/>
            </a:pPr>
            <a:r>
              <a:rPr lang="en-GB" sz="2200" dirty="0" smtClean="0">
                <a:sym typeface="Symbol"/>
              </a:rPr>
              <a:t>Precision in the local plane coordinates (</a:t>
            </a:r>
            <a:r>
              <a:rPr lang="en-GB" sz="2200" baseline="-25000" dirty="0" smtClean="0">
                <a:sym typeface="Symbol"/>
              </a:rPr>
              <a:t></a:t>
            </a:r>
            <a:r>
              <a:rPr lang="en-GB" sz="2200" dirty="0" smtClean="0">
                <a:sym typeface="Symbol"/>
              </a:rPr>
              <a:t>, </a:t>
            </a:r>
            <a:r>
              <a:rPr lang="en-GB" sz="2200" baseline="-25000" dirty="0" smtClean="0">
                <a:sym typeface="Symbol"/>
              </a:rPr>
              <a:t>z</a:t>
            </a:r>
            <a:r>
              <a:rPr lang="en-GB" sz="2200" dirty="0" smtClean="0">
                <a:sym typeface="Symbol"/>
              </a:rPr>
              <a:t>)</a:t>
            </a:r>
            <a:endParaRPr lang="en-GB" sz="2200" dirty="0" smtClean="0"/>
          </a:p>
          <a:p>
            <a:endParaRPr lang="en-GB" sz="2200" dirty="0" smtClean="0">
              <a:solidFill>
                <a:srgbClr val="FF0000"/>
              </a:solidFill>
            </a:endParaRPr>
          </a:p>
          <a:p>
            <a:endParaRPr lang="en-GB" sz="2200" dirty="0" smtClean="0">
              <a:solidFill>
                <a:srgbClr val="FF0000"/>
              </a:solidFill>
            </a:endParaRPr>
          </a:p>
          <a:p>
            <a:pPr>
              <a:buFontTx/>
              <a:buChar char="-"/>
            </a:pPr>
            <a:endParaRPr lang="en-GB" sz="2200" dirty="0" smtClean="0">
              <a:solidFill>
                <a:srgbClr val="FF0000"/>
              </a:solidFill>
            </a:endParaRPr>
          </a:p>
          <a:p>
            <a:pPr>
              <a:buFontTx/>
              <a:buChar char="-"/>
            </a:pPr>
            <a:endParaRPr lang="en-GB" sz="2200" dirty="0" smtClean="0">
              <a:solidFill>
                <a:srgbClr val="FF0000"/>
              </a:solidFill>
            </a:endParaRPr>
          </a:p>
          <a:p>
            <a:endParaRPr lang="en-GB" sz="2200" dirty="0" smtClean="0">
              <a:solidFill>
                <a:srgbClr val="FF0000"/>
              </a:solidFill>
            </a:endParaRPr>
          </a:p>
          <a:p>
            <a:r>
              <a:rPr lang="en-GB" sz="2200" dirty="0" smtClean="0">
                <a:sym typeface="Symbol"/>
              </a:rPr>
              <a:t>n  : along scan AF number of CCDs</a:t>
            </a:r>
          </a:p>
          <a:p>
            <a:r>
              <a:rPr lang="en-GB" sz="2200" dirty="0" smtClean="0">
                <a:sym typeface="Symbol"/>
              </a:rPr>
              <a:t>p</a:t>
            </a:r>
            <a:r>
              <a:rPr lang="en-GB" sz="2200" baseline="-25000" dirty="0" smtClean="0">
                <a:sym typeface="Symbol"/>
              </a:rPr>
              <a:t>r  </a:t>
            </a:r>
            <a:r>
              <a:rPr lang="en-GB" sz="2200" dirty="0" smtClean="0">
                <a:sym typeface="Symbol"/>
              </a:rPr>
              <a:t>: relation between AC and AL pixel size (=3)</a:t>
            </a:r>
          </a:p>
          <a:p>
            <a:r>
              <a:rPr lang="en-GB" sz="2200" dirty="0" smtClean="0">
                <a:sym typeface="Symbol"/>
              </a:rPr>
              <a:t></a:t>
            </a:r>
            <a:r>
              <a:rPr lang="en-GB" sz="2200" baseline="-25000" dirty="0" smtClean="0">
                <a:sym typeface="Symbol"/>
              </a:rPr>
              <a:t></a:t>
            </a:r>
            <a:r>
              <a:rPr lang="en-US" sz="2200" dirty="0" smtClean="0">
                <a:sym typeface="Symbol" pitchFamily="18" charset="2"/>
              </a:rPr>
              <a:t>: line spread function centroiding error</a:t>
            </a:r>
            <a:endParaRPr lang="en-GB" sz="2200" dirty="0" smtClean="0"/>
          </a:p>
          <a:p>
            <a:endParaRPr lang="en-GB" sz="2000" dirty="0" smtClean="0"/>
          </a:p>
        </p:txBody>
      </p:sp>
      <p:pic>
        <p:nvPicPr>
          <p:cNvPr id="4098" name="Picture 2"/>
          <p:cNvPicPr>
            <a:picLocks noChangeAspect="1" noChangeArrowheads="1"/>
          </p:cNvPicPr>
          <p:nvPr/>
        </p:nvPicPr>
        <p:blipFill>
          <a:blip r:embed="rId3" cstate="print"/>
          <a:srcRect/>
          <a:stretch>
            <a:fillRect/>
          </a:stretch>
        </p:blipFill>
        <p:spPr bwMode="auto">
          <a:xfrm>
            <a:off x="3347864" y="3212976"/>
            <a:ext cx="2016224" cy="146338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516216" y="4653136"/>
            <a:ext cx="847725" cy="933450"/>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7812360" y="4653136"/>
            <a:ext cx="704850" cy="958974"/>
          </a:xfrm>
          <a:prstGeom prst="rect">
            <a:avLst/>
          </a:prstGeom>
          <a:noFill/>
          <a:ln w="9525">
            <a:noFill/>
            <a:miter lim="800000"/>
            <a:headEnd/>
            <a:tailEnd/>
          </a:ln>
        </p:spPr>
      </p:pic>
      <p:sp>
        <p:nvSpPr>
          <p:cNvPr id="9" name="8 Flecha derecha"/>
          <p:cNvSpPr/>
          <p:nvPr/>
        </p:nvSpPr>
        <p:spPr>
          <a:xfrm>
            <a:off x="7452320" y="5085184"/>
            <a:ext cx="216024" cy="14401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274638"/>
            <a:ext cx="8229600" cy="1143000"/>
          </a:xfrm>
        </p:spPr>
        <p:txBody>
          <a:bodyPr>
            <a:normAutofit/>
          </a:bodyPr>
          <a:lstStyle/>
          <a:p>
            <a:r>
              <a:rPr lang="en-GB" dirty="0" smtClean="0">
                <a:solidFill>
                  <a:srgbClr val="FF0000"/>
                </a:solidFill>
              </a:rPr>
              <a:t>GOG:</a:t>
            </a:r>
            <a:r>
              <a:rPr lang="en-GB" dirty="0" smtClean="0"/>
              <a:t> astrometric epoch data</a:t>
            </a:r>
            <a:endParaRPr lang="en-GB" sz="2000" dirty="0"/>
          </a:p>
        </p:txBody>
      </p:sp>
      <p:sp>
        <p:nvSpPr>
          <p:cNvPr id="6" name="5 CuadroTexto"/>
          <p:cNvSpPr txBox="1"/>
          <p:nvPr/>
        </p:nvSpPr>
        <p:spPr>
          <a:xfrm>
            <a:off x="755576" y="1556792"/>
            <a:ext cx="7704856" cy="3816429"/>
          </a:xfrm>
          <a:prstGeom prst="rect">
            <a:avLst/>
          </a:prstGeom>
          <a:noFill/>
        </p:spPr>
        <p:txBody>
          <a:bodyPr wrap="square" rtlCol="0">
            <a:spAutoFit/>
          </a:bodyPr>
          <a:lstStyle/>
          <a:p>
            <a:r>
              <a:rPr lang="en-GB" sz="2200" dirty="0" smtClean="0"/>
              <a:t>Parameters that can be derived from epoch data: </a:t>
            </a:r>
          </a:p>
          <a:p>
            <a:endParaRPr lang="en-GB" sz="2200" u="sng" dirty="0" smtClean="0"/>
          </a:p>
          <a:p>
            <a:r>
              <a:rPr lang="en-GB" sz="2200" u="sng" dirty="0" smtClean="0"/>
              <a:t>Local plane parallax factors </a:t>
            </a:r>
          </a:p>
          <a:p>
            <a:r>
              <a:rPr lang="en-GB" sz="2200" dirty="0" smtClean="0"/>
              <a:t>(</a:t>
            </a:r>
            <a:r>
              <a:rPr lang="en-GB" sz="2200" dirty="0" smtClean="0">
                <a:sym typeface="Symbol"/>
              </a:rPr>
              <a:t>, z)  and the satellite ephemerides</a:t>
            </a:r>
          </a:p>
          <a:p>
            <a:endParaRPr lang="en-GB" sz="2200" dirty="0" smtClean="0">
              <a:sym typeface="Symbol"/>
            </a:endParaRPr>
          </a:p>
          <a:p>
            <a:r>
              <a:rPr lang="en-GB" sz="2200" u="sng" dirty="0" smtClean="0">
                <a:sym typeface="Symbol"/>
              </a:rPr>
              <a:t>Equatorial parallax factors </a:t>
            </a:r>
          </a:p>
          <a:p>
            <a:r>
              <a:rPr lang="en-GB" sz="2200" dirty="0" smtClean="0"/>
              <a:t>(</a:t>
            </a:r>
            <a:r>
              <a:rPr lang="en-GB" sz="2200" dirty="0" smtClean="0">
                <a:sym typeface="Symbol"/>
              </a:rPr>
              <a:t>, z), the satellite ephemerides and </a:t>
            </a:r>
          </a:p>
          <a:p>
            <a:pPr>
              <a:buFontTx/>
              <a:buChar char="-"/>
            </a:pPr>
            <a:endParaRPr lang="en-GB" sz="2200" dirty="0" smtClean="0">
              <a:sym typeface="Symbol"/>
            </a:endParaRPr>
          </a:p>
          <a:p>
            <a:r>
              <a:rPr lang="en-GB" sz="2200" u="sng" dirty="0" smtClean="0">
                <a:sym typeface="Symbol"/>
              </a:rPr>
              <a:t>Epoch (,) equatorial coordinates</a:t>
            </a:r>
          </a:p>
          <a:p>
            <a:r>
              <a:rPr lang="en-GB" sz="2200" dirty="0" smtClean="0"/>
              <a:t>(</a:t>
            </a:r>
            <a:r>
              <a:rPr lang="en-GB" sz="2200" dirty="0" smtClean="0">
                <a:sym typeface="Symbol"/>
              </a:rPr>
              <a:t>, z), attitude of the satellite and </a:t>
            </a:r>
            <a:r>
              <a:rPr lang="en-GB" sz="2200" dirty="0" err="1" smtClean="0">
                <a:sym typeface="Symbol"/>
              </a:rPr>
              <a:t>ephemerids</a:t>
            </a:r>
            <a:r>
              <a:rPr lang="en-GB" sz="2200" dirty="0" smtClean="0">
                <a:sym typeface="Symbol"/>
              </a:rPr>
              <a:t> </a:t>
            </a:r>
          </a:p>
          <a:p>
            <a:r>
              <a:rPr lang="en-GB" sz="2200" dirty="0" smtClean="0">
                <a:sym typeface="Symbol"/>
              </a:rPr>
              <a:t>(if barycentre equatorial coordinates are required)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GB" dirty="0" smtClean="0"/>
              <a:t>GUMS: Gaia Universe Model  Generator</a:t>
            </a:r>
            <a:endParaRPr lang="en-GB" dirty="0"/>
          </a:p>
        </p:txBody>
      </p:sp>
      <p:sp>
        <p:nvSpPr>
          <p:cNvPr id="3" name="2 Subtítulo"/>
          <p:cNvSpPr>
            <a:spLocks noGrp="1"/>
          </p:cNvSpPr>
          <p:nvPr>
            <p:ph type="subTitle" idx="1"/>
          </p:nvPr>
        </p:nvSpPr>
        <p:spPr>
          <a:xfrm>
            <a:off x="1043608" y="3886200"/>
            <a:ext cx="7056784" cy="1752600"/>
          </a:xfrm>
        </p:spPr>
        <p:txBody>
          <a:bodyPr>
            <a:normAutofit fontScale="55000" lnSpcReduction="20000"/>
          </a:bodyPr>
          <a:lstStyle/>
          <a:p>
            <a:endParaRPr lang="en-GB" dirty="0" smtClean="0">
              <a:solidFill>
                <a:schemeClr val="tx1"/>
              </a:solidFill>
            </a:endParaRPr>
          </a:p>
          <a:p>
            <a:endParaRPr lang="en-GB" dirty="0" smtClean="0"/>
          </a:p>
          <a:p>
            <a:r>
              <a:rPr lang="en-US" dirty="0" smtClean="0">
                <a:solidFill>
                  <a:schemeClr val="tx1"/>
                </a:solidFill>
              </a:rPr>
              <a:t>It provides the astronomical sources to be observed by Gaia </a:t>
            </a:r>
          </a:p>
          <a:p>
            <a:r>
              <a:rPr lang="en-US" dirty="0" smtClean="0">
                <a:solidFill>
                  <a:schemeClr val="tx1"/>
                </a:solidFill>
              </a:rPr>
              <a:t>(position, velocity, magnitude and physical parameters)</a:t>
            </a:r>
          </a:p>
          <a:p>
            <a:endParaRPr lang="en-US" dirty="0" smtClean="0">
              <a:solidFill>
                <a:schemeClr val="tx1"/>
              </a:solidFill>
            </a:endParaRPr>
          </a:p>
          <a:p>
            <a:r>
              <a:rPr lang="en-US" sz="3300" dirty="0" smtClean="0">
                <a:solidFill>
                  <a:schemeClr val="tx1"/>
                </a:solidFill>
              </a:rPr>
              <a:t>It is being used by GASS, GIBIS and GOG </a:t>
            </a:r>
            <a:endParaRPr lang="en-GB" sz="3300" dirty="0" smtClean="0">
              <a:solidFill>
                <a:schemeClr val="tx1"/>
              </a:solidFill>
            </a:endParaRPr>
          </a:p>
        </p:txBody>
      </p:sp>
      <p:sp>
        <p:nvSpPr>
          <p:cNvPr id="4" name="3 CuadroTexto"/>
          <p:cNvSpPr txBox="1"/>
          <p:nvPr/>
        </p:nvSpPr>
        <p:spPr>
          <a:xfrm>
            <a:off x="5220072" y="5949280"/>
            <a:ext cx="3240360" cy="369332"/>
          </a:xfrm>
          <a:prstGeom prst="rect">
            <a:avLst/>
          </a:prstGeom>
          <a:noFill/>
        </p:spPr>
        <p:txBody>
          <a:bodyPr wrap="square" rtlCol="0">
            <a:spAutoFit/>
          </a:bodyPr>
          <a:lstStyle/>
          <a:p>
            <a:r>
              <a:rPr lang="en-GB" dirty="0" smtClean="0"/>
              <a:t>Robin, A., </a:t>
            </a:r>
            <a:r>
              <a:rPr lang="en-GB" dirty="0" err="1" smtClean="0"/>
              <a:t>Luri</a:t>
            </a:r>
            <a:r>
              <a:rPr lang="en-GB" dirty="0" smtClean="0"/>
              <a:t>, X., et al., 2012 </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274638"/>
            <a:ext cx="8229600" cy="1143000"/>
          </a:xfrm>
        </p:spPr>
        <p:txBody>
          <a:bodyPr>
            <a:normAutofit/>
          </a:bodyPr>
          <a:lstStyle/>
          <a:p>
            <a:r>
              <a:rPr lang="en-US" dirty="0" smtClean="0">
                <a:solidFill>
                  <a:srgbClr val="FF0000"/>
                </a:solidFill>
              </a:rPr>
              <a:t>GOG</a:t>
            </a:r>
            <a:r>
              <a:rPr lang="en-US" dirty="0" smtClean="0"/>
              <a:t>: astrometric epoch data</a:t>
            </a:r>
            <a:endParaRPr lang="en-GB" sz="2000" dirty="0"/>
          </a:p>
        </p:txBody>
      </p:sp>
      <p:pic>
        <p:nvPicPr>
          <p:cNvPr id="5122" name="Picture 2"/>
          <p:cNvPicPr>
            <a:picLocks noChangeAspect="1" noChangeArrowheads="1"/>
          </p:cNvPicPr>
          <p:nvPr/>
        </p:nvPicPr>
        <p:blipFill>
          <a:blip r:embed="rId2" cstate="print"/>
          <a:srcRect/>
          <a:stretch>
            <a:fillRect/>
          </a:stretch>
        </p:blipFill>
        <p:spPr bwMode="auto">
          <a:xfrm>
            <a:off x="1835696" y="2420888"/>
            <a:ext cx="5514975" cy="3714750"/>
          </a:xfrm>
          <a:prstGeom prst="rect">
            <a:avLst/>
          </a:prstGeom>
          <a:noFill/>
          <a:ln w="9525">
            <a:noFill/>
            <a:miter lim="800000"/>
            <a:headEnd/>
            <a:tailEnd/>
          </a:ln>
        </p:spPr>
      </p:pic>
      <p:sp>
        <p:nvSpPr>
          <p:cNvPr id="5" name="4 CuadroTexto"/>
          <p:cNvSpPr txBox="1"/>
          <p:nvPr/>
        </p:nvSpPr>
        <p:spPr>
          <a:xfrm>
            <a:off x="827584" y="1484784"/>
            <a:ext cx="8568952" cy="707886"/>
          </a:xfrm>
          <a:prstGeom prst="rect">
            <a:avLst/>
          </a:prstGeom>
          <a:noFill/>
        </p:spPr>
        <p:txBody>
          <a:bodyPr wrap="square" rtlCol="0">
            <a:spAutoFit/>
          </a:bodyPr>
          <a:lstStyle/>
          <a:p>
            <a:r>
              <a:rPr lang="en-GB" sz="2000" dirty="0" smtClean="0"/>
              <a:t>Example of GOG products: </a:t>
            </a:r>
          </a:p>
          <a:p>
            <a:r>
              <a:rPr lang="en-GB" sz="2000" dirty="0" smtClean="0"/>
              <a:t>Orbital motion for a binary system from GOG epoch data astrometry  </a:t>
            </a:r>
            <a:endParaRPr lang="en-GB"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274638"/>
            <a:ext cx="8229600" cy="1143000"/>
          </a:xfrm>
        </p:spPr>
        <p:txBody>
          <a:bodyPr>
            <a:normAutofit/>
          </a:bodyPr>
          <a:lstStyle/>
          <a:p>
            <a:r>
              <a:rPr lang="en-US" dirty="0" smtClean="0">
                <a:solidFill>
                  <a:srgbClr val="FF0000"/>
                </a:solidFill>
              </a:rPr>
              <a:t>GOG</a:t>
            </a:r>
            <a:r>
              <a:rPr lang="en-US" dirty="0" smtClean="0"/>
              <a:t>: astrometric end-of-mission </a:t>
            </a:r>
            <a:br>
              <a:rPr lang="en-US" dirty="0" smtClean="0"/>
            </a:br>
            <a:endParaRPr lang="en-GB" sz="2000" dirty="0"/>
          </a:p>
        </p:txBody>
      </p:sp>
      <p:sp>
        <p:nvSpPr>
          <p:cNvPr id="8" name="7 CuadroTexto"/>
          <p:cNvSpPr txBox="1"/>
          <p:nvPr/>
        </p:nvSpPr>
        <p:spPr>
          <a:xfrm>
            <a:off x="611560" y="1556792"/>
            <a:ext cx="8208912" cy="4247317"/>
          </a:xfrm>
          <a:prstGeom prst="rect">
            <a:avLst/>
          </a:prstGeom>
          <a:noFill/>
        </p:spPr>
        <p:txBody>
          <a:bodyPr wrap="square" rtlCol="0">
            <a:spAutoFit/>
          </a:bodyPr>
          <a:lstStyle/>
          <a:p>
            <a:r>
              <a:rPr lang="en-GB" dirty="0" smtClean="0"/>
              <a:t>Parallax accuracy </a:t>
            </a:r>
            <a:r>
              <a:rPr lang="en-GB" dirty="0" smtClean="0">
                <a:sym typeface="Symbol"/>
              </a:rPr>
              <a:t></a:t>
            </a:r>
            <a:r>
              <a:rPr lang="en-GB" baseline="-25000" dirty="0" smtClean="0">
                <a:sym typeface="Symbol"/>
              </a:rPr>
              <a:t></a:t>
            </a:r>
            <a:r>
              <a:rPr lang="en-GB" dirty="0" smtClean="0">
                <a:sym typeface="Symbol"/>
              </a:rPr>
              <a:t>:</a:t>
            </a:r>
          </a:p>
          <a:p>
            <a:endParaRPr lang="en-GB" dirty="0" smtClean="0">
              <a:sym typeface="Symbol"/>
            </a:endParaRPr>
          </a:p>
          <a:p>
            <a:endParaRPr lang="en-GB" dirty="0" smtClean="0">
              <a:sym typeface="Symbol"/>
            </a:endParaRPr>
          </a:p>
          <a:p>
            <a:endParaRPr lang="en-GB" dirty="0" smtClean="0">
              <a:sym typeface="Symbol"/>
            </a:endParaRPr>
          </a:p>
          <a:p>
            <a:endParaRPr lang="en-GB" dirty="0" smtClean="0">
              <a:sym typeface="Symbol"/>
            </a:endParaRPr>
          </a:p>
          <a:p>
            <a:endParaRPr lang="en-GB" dirty="0" smtClean="0">
              <a:sym typeface="Symbol"/>
            </a:endParaRPr>
          </a:p>
          <a:p>
            <a:endParaRPr lang="en-GB" dirty="0" smtClean="0">
              <a:sym typeface="Symbol"/>
            </a:endParaRPr>
          </a:p>
          <a:p>
            <a:endParaRPr lang="en-US" dirty="0" smtClean="0">
              <a:sym typeface="Symbol" pitchFamily="18" charset="2"/>
            </a:endParaRPr>
          </a:p>
          <a:p>
            <a:r>
              <a:rPr lang="en-US" dirty="0" smtClean="0">
                <a:sym typeface="Symbol" pitchFamily="18" charset="2"/>
              </a:rPr>
              <a:t></a:t>
            </a:r>
            <a:r>
              <a:rPr lang="en-US" baseline="-25000" dirty="0" smtClean="0">
                <a:sym typeface="Symbol" pitchFamily="18" charset="2"/>
              </a:rPr>
              <a:t>    </a:t>
            </a:r>
            <a:r>
              <a:rPr lang="en-US" dirty="0" smtClean="0">
                <a:sym typeface="Symbol" pitchFamily="18" charset="2"/>
              </a:rPr>
              <a:t>: line spread function centroiding error</a:t>
            </a:r>
          </a:p>
          <a:p>
            <a:r>
              <a:rPr lang="en-US" dirty="0" smtClean="0">
                <a:sym typeface="Symbol" pitchFamily="18" charset="2"/>
              </a:rPr>
              <a:t></a:t>
            </a:r>
            <a:r>
              <a:rPr lang="en-US" baseline="-25000" dirty="0" smtClean="0">
                <a:sym typeface="Symbol" pitchFamily="18" charset="2"/>
              </a:rPr>
              <a:t>cal </a:t>
            </a:r>
            <a:r>
              <a:rPr lang="en-US" dirty="0" smtClean="0">
                <a:sym typeface="Symbol" pitchFamily="18" charset="2"/>
              </a:rPr>
              <a:t>: calibration error, a configurable parameter in GOG (5.7 </a:t>
            </a:r>
            <a:r>
              <a:rPr lang="en-US" dirty="0" smtClean="0">
                <a:sym typeface="Symbol"/>
              </a:rPr>
              <a:t>as </a:t>
            </a:r>
            <a:r>
              <a:rPr lang="en-US" dirty="0" smtClean="0">
                <a:sym typeface="Symbol" pitchFamily="18" charset="2"/>
              </a:rPr>
              <a:t>by default)</a:t>
            </a:r>
          </a:p>
          <a:p>
            <a:r>
              <a:rPr lang="en-US" dirty="0" smtClean="0">
                <a:sym typeface="Symbol" pitchFamily="18" charset="2"/>
              </a:rPr>
              <a:t>g </a:t>
            </a:r>
            <a:r>
              <a:rPr lang="en-US" baseline="-25000" dirty="0" smtClean="0">
                <a:sym typeface="Symbol" pitchFamily="18" charset="2"/>
              </a:rPr>
              <a:t>   </a:t>
            </a:r>
            <a:r>
              <a:rPr lang="en-US" dirty="0" smtClean="0">
                <a:sym typeface="Symbol" pitchFamily="18" charset="2"/>
              </a:rPr>
              <a:t>: parallax geometrical factor, g </a:t>
            </a:r>
            <a:r>
              <a:rPr lang="en-US" baseline="-25000" dirty="0" smtClean="0">
                <a:sym typeface="Symbol" pitchFamily="18" charset="2"/>
              </a:rPr>
              <a:t></a:t>
            </a:r>
            <a:r>
              <a:rPr lang="en-US" dirty="0" smtClean="0">
                <a:sym typeface="Symbol" pitchFamily="18" charset="2"/>
              </a:rPr>
              <a:t>=1.47/sin</a:t>
            </a:r>
            <a:r>
              <a:rPr lang="en-US" dirty="0" smtClean="0">
                <a:sym typeface="Symbol"/>
              </a:rPr>
              <a:t>, where  is the solar aspect angle</a:t>
            </a:r>
          </a:p>
          <a:p>
            <a:r>
              <a:rPr lang="en-US" dirty="0" smtClean="0">
                <a:sym typeface="Symbol"/>
              </a:rPr>
              <a:t>         (=45</a:t>
            </a:r>
            <a:r>
              <a:rPr lang="en-US" baseline="30000" dirty="0" smtClean="0">
                <a:sym typeface="Symbol"/>
              </a:rPr>
              <a:t>o </a:t>
            </a:r>
            <a:r>
              <a:rPr lang="en-US" dirty="0" smtClean="0">
                <a:sym typeface="Symbol"/>
              </a:rPr>
              <a:t>GPDB)</a:t>
            </a:r>
          </a:p>
          <a:p>
            <a:r>
              <a:rPr lang="en-US" dirty="0" smtClean="0">
                <a:sym typeface="Symbol" pitchFamily="18" charset="2"/>
              </a:rPr>
              <a:t>N</a:t>
            </a:r>
            <a:r>
              <a:rPr lang="en-US" baseline="-25000" dirty="0" smtClean="0">
                <a:sym typeface="Symbol" pitchFamily="18" charset="2"/>
              </a:rPr>
              <a:t>eff </a:t>
            </a:r>
            <a:r>
              <a:rPr lang="en-US" dirty="0" smtClean="0">
                <a:sym typeface="Symbol" pitchFamily="18" charset="2"/>
              </a:rPr>
              <a:t>: number of elementary CCD transits (</a:t>
            </a:r>
            <a:r>
              <a:rPr lang="en-US" dirty="0" err="1" smtClean="0">
                <a:sym typeface="Symbol" pitchFamily="18" charset="2"/>
              </a:rPr>
              <a:t>N</a:t>
            </a:r>
            <a:r>
              <a:rPr lang="en-US" baseline="-25000" dirty="0" err="1" smtClean="0">
                <a:sym typeface="Symbol" pitchFamily="18" charset="2"/>
              </a:rPr>
              <a:t>strip</a:t>
            </a:r>
            <a:r>
              <a:rPr lang="en-US" baseline="-25000" dirty="0" smtClean="0">
                <a:sym typeface="Symbol" pitchFamily="18" charset="2"/>
              </a:rPr>
              <a:t> </a:t>
            </a:r>
            <a:r>
              <a:rPr lang="en-US" dirty="0" smtClean="0">
                <a:sym typeface="Symbol" pitchFamily="18" charset="2"/>
              </a:rPr>
              <a:t>x </a:t>
            </a:r>
            <a:r>
              <a:rPr lang="en-US" dirty="0" err="1" smtClean="0">
                <a:sym typeface="Symbol" pitchFamily="18" charset="2"/>
              </a:rPr>
              <a:t>N</a:t>
            </a:r>
            <a:r>
              <a:rPr lang="en-US" baseline="-25000" dirty="0" err="1" smtClean="0">
                <a:sym typeface="Symbol" pitchFamily="18" charset="2"/>
              </a:rPr>
              <a:t>transit</a:t>
            </a:r>
            <a:r>
              <a:rPr lang="en-US" dirty="0" smtClean="0">
                <a:sym typeface="Symbol" pitchFamily="18" charset="2"/>
              </a:rPr>
              <a:t>) according to the Gaia scanning </a:t>
            </a:r>
          </a:p>
          <a:p>
            <a:r>
              <a:rPr lang="en-US" dirty="0" smtClean="0">
                <a:sym typeface="Symbol" pitchFamily="18" charset="2"/>
              </a:rPr>
              <a:t>        law </a:t>
            </a:r>
          </a:p>
          <a:p>
            <a:r>
              <a:rPr lang="en-US" dirty="0" smtClean="0">
                <a:sym typeface="Symbol" pitchFamily="18" charset="2"/>
              </a:rPr>
              <a:t>m    : the contingency margin (configurable parameter in GOG</a:t>
            </a:r>
            <a:endParaRPr lang="en-US" dirty="0" smtClean="0">
              <a:sym typeface="Symbol"/>
            </a:endParaRPr>
          </a:p>
        </p:txBody>
      </p:sp>
      <p:pic>
        <p:nvPicPr>
          <p:cNvPr id="9218" name="Picture 2"/>
          <p:cNvPicPr>
            <a:picLocks noChangeAspect="1" noChangeArrowheads="1"/>
          </p:cNvPicPr>
          <p:nvPr/>
        </p:nvPicPr>
        <p:blipFill>
          <a:blip r:embed="rId2" cstate="print"/>
          <a:srcRect/>
          <a:stretch>
            <a:fillRect/>
          </a:stretch>
        </p:blipFill>
        <p:spPr bwMode="auto">
          <a:xfrm>
            <a:off x="2267744" y="2204864"/>
            <a:ext cx="4248472" cy="1153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274638"/>
            <a:ext cx="8229600" cy="1143000"/>
          </a:xfrm>
        </p:spPr>
        <p:txBody>
          <a:bodyPr>
            <a:normAutofit/>
          </a:bodyPr>
          <a:lstStyle/>
          <a:p>
            <a:r>
              <a:rPr lang="en-US" dirty="0" smtClean="0">
                <a:solidFill>
                  <a:srgbClr val="FF0000"/>
                </a:solidFill>
              </a:rPr>
              <a:t>GOG</a:t>
            </a:r>
            <a:r>
              <a:rPr lang="en-US" dirty="0" smtClean="0"/>
              <a:t>: astrometric end-of-mission </a:t>
            </a:r>
            <a:br>
              <a:rPr lang="en-US" dirty="0" smtClean="0"/>
            </a:br>
            <a:endParaRPr lang="en-GB" sz="2000" dirty="0"/>
          </a:p>
        </p:txBody>
      </p:sp>
      <p:pic>
        <p:nvPicPr>
          <p:cNvPr id="6" name="Picture 2" descr="C:\Documents and Settings\hpc\Application Data\SSH\temp\grafica11.jpg"/>
          <p:cNvPicPr>
            <a:picLocks noChangeAspect="1" noChangeArrowheads="1"/>
          </p:cNvPicPr>
          <p:nvPr/>
        </p:nvPicPr>
        <p:blipFill>
          <a:blip r:embed="rId3" cstate="print"/>
          <a:srcRect/>
          <a:stretch>
            <a:fillRect/>
          </a:stretch>
        </p:blipFill>
        <p:spPr bwMode="auto">
          <a:xfrm>
            <a:off x="539552" y="3501008"/>
            <a:ext cx="5688632" cy="3220816"/>
          </a:xfrm>
          <a:prstGeom prst="rect">
            <a:avLst/>
          </a:prstGeom>
          <a:noFill/>
          <a:ln w="9525">
            <a:noFill/>
            <a:miter lim="800000"/>
            <a:headEnd/>
            <a:tailEnd/>
          </a:ln>
        </p:spPr>
      </p:pic>
      <p:sp>
        <p:nvSpPr>
          <p:cNvPr id="8" name="2 CuadroTexto"/>
          <p:cNvSpPr txBox="1">
            <a:spLocks noChangeArrowheads="1"/>
          </p:cNvSpPr>
          <p:nvPr/>
        </p:nvSpPr>
        <p:spPr bwMode="auto">
          <a:xfrm>
            <a:off x="323528" y="1412776"/>
            <a:ext cx="8496944" cy="2031325"/>
          </a:xfrm>
          <a:prstGeom prst="rect">
            <a:avLst/>
          </a:prstGeom>
          <a:noFill/>
          <a:ln w="9525">
            <a:noFill/>
            <a:miter lim="800000"/>
            <a:headEnd/>
            <a:tailEnd/>
          </a:ln>
        </p:spPr>
        <p:txBody>
          <a:bodyPr wrap="square">
            <a:spAutoFit/>
          </a:bodyPr>
          <a:lstStyle/>
          <a:p>
            <a:r>
              <a:rPr lang="en-US" dirty="0" smtClean="0"/>
              <a:t>Computation of the </a:t>
            </a:r>
            <a:r>
              <a:rPr lang="en-US" dirty="0" smtClean="0">
                <a:sym typeface="Symbol" pitchFamily="18" charset="2"/>
              </a:rPr>
              <a:t>line </a:t>
            </a:r>
            <a:r>
              <a:rPr lang="en-US" dirty="0">
                <a:sym typeface="Symbol" pitchFamily="18" charset="2"/>
              </a:rPr>
              <a:t>spread function centroiding error</a:t>
            </a:r>
            <a:r>
              <a:rPr lang="en-US" dirty="0" smtClean="0">
                <a:sym typeface="Symbol" pitchFamily="18" charset="2"/>
              </a:rPr>
              <a:t>:</a:t>
            </a:r>
            <a:r>
              <a:rPr lang="en-US" dirty="0" smtClean="0"/>
              <a:t> </a:t>
            </a:r>
          </a:p>
          <a:p>
            <a:pPr marL="342900" indent="-342900">
              <a:buFontTx/>
              <a:buChar char="-"/>
            </a:pPr>
            <a:r>
              <a:rPr lang="en-US" dirty="0" smtClean="0">
                <a:sym typeface="Symbol" pitchFamily="18" charset="2"/>
              </a:rPr>
              <a:t>The counts per each sample in an standard window  (S</a:t>
            </a:r>
            <a:r>
              <a:rPr lang="en-US" baseline="-25000" dirty="0" smtClean="0">
                <a:sym typeface="Symbol" pitchFamily="18" charset="2"/>
              </a:rPr>
              <a:t>i</a:t>
            </a:r>
            <a:r>
              <a:rPr lang="en-US" dirty="0" smtClean="0">
                <a:sym typeface="Symbol" pitchFamily="18" charset="2"/>
              </a:rPr>
              <a:t>) are computed both from the G magnitude of the star and the LSF. This LSF is computed considering the </a:t>
            </a:r>
            <a:r>
              <a:rPr lang="en-US" dirty="0" err="1" smtClean="0">
                <a:sym typeface="Symbol" pitchFamily="18" charset="2"/>
              </a:rPr>
              <a:t>Teff</a:t>
            </a:r>
            <a:r>
              <a:rPr lang="en-US" dirty="0" smtClean="0">
                <a:sym typeface="Symbol" pitchFamily="18" charset="2"/>
              </a:rPr>
              <a:t>, </a:t>
            </a:r>
            <a:r>
              <a:rPr lang="en-US" dirty="0" err="1" smtClean="0">
                <a:sym typeface="Symbol" pitchFamily="18" charset="2"/>
              </a:rPr>
              <a:t>logg</a:t>
            </a:r>
            <a:r>
              <a:rPr lang="en-US" dirty="0" smtClean="0">
                <a:sym typeface="Symbol" pitchFamily="18" charset="2"/>
              </a:rPr>
              <a:t> and [Fe/H]  of the star.  GOG derives the B-</a:t>
            </a:r>
            <a:r>
              <a:rPr lang="en-US" dirty="0" err="1" smtClean="0">
                <a:sym typeface="Symbol" pitchFamily="18" charset="2"/>
              </a:rPr>
              <a:t>Spline</a:t>
            </a:r>
            <a:r>
              <a:rPr lang="en-US" dirty="0" smtClean="0">
                <a:sym typeface="Symbol" pitchFamily="18" charset="2"/>
              </a:rPr>
              <a:t> coefficients that describe the LSF  using  its internal spectral library.</a:t>
            </a:r>
          </a:p>
          <a:p>
            <a:pPr marL="342900" indent="-342900">
              <a:buFontTx/>
              <a:buChar char="-"/>
            </a:pPr>
            <a:r>
              <a:rPr lang="en-US" dirty="0" smtClean="0">
                <a:sym typeface="Symbol" pitchFamily="18" charset="2"/>
              </a:rPr>
              <a:t>The </a:t>
            </a:r>
            <a:r>
              <a:rPr lang="en-GB" dirty="0" err="1" smtClean="0"/>
              <a:t>Cramér-Rao</a:t>
            </a:r>
            <a:r>
              <a:rPr lang="en-GB" dirty="0" smtClean="0"/>
              <a:t> minimum variance bound (MVB) method </a:t>
            </a:r>
            <a:r>
              <a:rPr lang="en-US" dirty="0" smtClean="0">
                <a:sym typeface="Symbol" pitchFamily="18" charset="2"/>
              </a:rPr>
              <a:t>is used (it is a simplified implementation of the one used by </a:t>
            </a:r>
            <a:r>
              <a:rPr lang="en-US" dirty="0" err="1" smtClean="0">
                <a:sym typeface="Symbol" pitchFamily="18" charset="2"/>
              </a:rPr>
              <a:t>Astrium</a:t>
            </a:r>
            <a:r>
              <a:rPr lang="en-US" dirty="0" smtClean="0">
                <a:sym typeface="Symbol" pitchFamily="18" charset="2"/>
              </a:rPr>
              <a:t>). See Bastian et al. (2004) </a:t>
            </a:r>
          </a:p>
        </p:txBody>
      </p:sp>
      <p:pic>
        <p:nvPicPr>
          <p:cNvPr id="1026" name="Picture 2"/>
          <p:cNvPicPr>
            <a:picLocks noChangeAspect="1" noChangeArrowheads="1"/>
          </p:cNvPicPr>
          <p:nvPr/>
        </p:nvPicPr>
        <p:blipFill>
          <a:blip r:embed="rId4" cstate="print"/>
          <a:srcRect/>
          <a:stretch>
            <a:fillRect/>
          </a:stretch>
        </p:blipFill>
        <p:spPr bwMode="auto">
          <a:xfrm>
            <a:off x="6516216" y="4653136"/>
            <a:ext cx="847725" cy="9334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7812360" y="4653136"/>
            <a:ext cx="704850" cy="958974"/>
          </a:xfrm>
          <a:prstGeom prst="rect">
            <a:avLst/>
          </a:prstGeom>
          <a:noFill/>
          <a:ln w="9525">
            <a:noFill/>
            <a:miter lim="800000"/>
            <a:headEnd/>
            <a:tailEnd/>
          </a:ln>
        </p:spPr>
      </p:pic>
      <p:sp>
        <p:nvSpPr>
          <p:cNvPr id="9" name="8 Flecha derecha"/>
          <p:cNvSpPr/>
          <p:nvPr/>
        </p:nvSpPr>
        <p:spPr>
          <a:xfrm>
            <a:off x="7452320" y="5085184"/>
            <a:ext cx="216024" cy="14401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59832" y="1484784"/>
            <a:ext cx="5116552" cy="4658841"/>
          </a:xfrm>
          <a:prstGeom prst="rect">
            <a:avLst/>
          </a:prstGeom>
          <a:noFill/>
          <a:ln w="9525">
            <a:noFill/>
            <a:miter lim="800000"/>
            <a:headEnd/>
            <a:tailEnd/>
          </a:ln>
        </p:spPr>
      </p:pic>
      <p:sp>
        <p:nvSpPr>
          <p:cNvPr id="4" name="1 Título"/>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GOG</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astrometric </a:t>
            </a:r>
            <a:r>
              <a:rPr lang="en-US" sz="4400" dirty="0" smtClean="0">
                <a:latin typeface="+mj-lt"/>
                <a:ea typeface="+mj-ea"/>
                <a:cs typeface="+mj-cs"/>
              </a:rPr>
              <a:t>e</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nd</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-of-mission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Rectángulo"/>
          <p:cNvSpPr/>
          <p:nvPr/>
        </p:nvSpPr>
        <p:spPr>
          <a:xfrm>
            <a:off x="467544" y="5877272"/>
            <a:ext cx="7992888" cy="57606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 CuadroTexto"/>
          <p:cNvSpPr txBox="1"/>
          <p:nvPr/>
        </p:nvSpPr>
        <p:spPr>
          <a:xfrm>
            <a:off x="611560" y="6093296"/>
            <a:ext cx="7776864" cy="369332"/>
          </a:xfrm>
          <a:prstGeom prst="rect">
            <a:avLst/>
          </a:prstGeom>
          <a:noFill/>
        </p:spPr>
        <p:txBody>
          <a:bodyPr wrap="square" rtlCol="0">
            <a:spAutoFit/>
          </a:bodyPr>
          <a:lstStyle/>
          <a:p>
            <a:r>
              <a:rPr lang="en-GB" dirty="0" smtClean="0"/>
              <a:t>Only mean values for the geometrical factor are being considered (TB improved) </a:t>
            </a:r>
            <a:endParaRPr lang="en-GB" dirty="0"/>
          </a:p>
        </p:txBody>
      </p:sp>
      <p:sp>
        <p:nvSpPr>
          <p:cNvPr id="7" name="6 CuadroTexto"/>
          <p:cNvSpPr txBox="1"/>
          <p:nvPr/>
        </p:nvSpPr>
        <p:spPr>
          <a:xfrm>
            <a:off x="683568" y="2348880"/>
            <a:ext cx="2016224" cy="2616101"/>
          </a:xfrm>
          <a:prstGeom prst="rect">
            <a:avLst/>
          </a:prstGeom>
          <a:noFill/>
          <a:ln>
            <a:solidFill>
              <a:schemeClr val="tx1"/>
            </a:solidFill>
          </a:ln>
        </p:spPr>
        <p:txBody>
          <a:bodyPr wrap="square" rtlCol="0">
            <a:spAutoFit/>
          </a:bodyPr>
          <a:lstStyle/>
          <a:p>
            <a:endParaRPr lang="en-GB" sz="2400" dirty="0" smtClean="0"/>
          </a:p>
          <a:p>
            <a:pPr algn="ctr"/>
            <a:r>
              <a:rPr lang="en-GB" sz="2400" dirty="0" smtClean="0"/>
              <a:t>g</a:t>
            </a:r>
            <a:r>
              <a:rPr lang="en-GB" sz="2400" baseline="-25000" dirty="0" smtClean="0">
                <a:sym typeface="Symbol"/>
              </a:rPr>
              <a:t></a:t>
            </a:r>
            <a:r>
              <a:rPr lang="en-GB" sz="2400" dirty="0" smtClean="0">
                <a:sym typeface="Symbol"/>
              </a:rPr>
              <a:t> = 0.787·g</a:t>
            </a:r>
            <a:r>
              <a:rPr lang="en-GB" sz="2400" baseline="-25000" dirty="0" smtClean="0">
                <a:sym typeface="Symbol"/>
              </a:rPr>
              <a:t></a:t>
            </a:r>
          </a:p>
          <a:p>
            <a:pPr algn="ctr"/>
            <a:r>
              <a:rPr lang="en-GB" sz="2400" dirty="0" smtClean="0"/>
              <a:t>g</a:t>
            </a:r>
            <a:r>
              <a:rPr lang="en-GB" sz="2400" baseline="-25000" dirty="0" smtClean="0">
                <a:sym typeface="Symbol"/>
              </a:rPr>
              <a:t></a:t>
            </a:r>
            <a:r>
              <a:rPr lang="en-GB" sz="2400" dirty="0" smtClean="0">
                <a:sym typeface="Symbol"/>
              </a:rPr>
              <a:t> = 0.699·g</a:t>
            </a:r>
            <a:r>
              <a:rPr lang="en-GB" sz="2400" baseline="-25000" dirty="0" smtClean="0">
                <a:sym typeface="Symbol"/>
              </a:rPr>
              <a:t></a:t>
            </a:r>
          </a:p>
          <a:p>
            <a:pPr algn="ctr"/>
            <a:endParaRPr lang="en-GB" sz="2400" baseline="-25000" dirty="0" smtClean="0">
              <a:sym typeface="Symbol"/>
            </a:endParaRPr>
          </a:p>
          <a:p>
            <a:pPr algn="ctr"/>
            <a:r>
              <a:rPr lang="en-GB" sz="2400" dirty="0" smtClean="0"/>
              <a:t>g</a:t>
            </a:r>
            <a:r>
              <a:rPr lang="en-GB" sz="2400" baseline="-25000" dirty="0" smtClean="0">
                <a:sym typeface="Symbol"/>
              </a:rPr>
              <a:t></a:t>
            </a:r>
            <a:r>
              <a:rPr lang="en-GB" sz="2400" dirty="0" smtClean="0">
                <a:sym typeface="Symbol"/>
              </a:rPr>
              <a:t> = 0.556·g</a:t>
            </a:r>
            <a:r>
              <a:rPr lang="en-GB" sz="2400" baseline="-25000" dirty="0" smtClean="0">
                <a:sym typeface="Symbol"/>
              </a:rPr>
              <a:t></a:t>
            </a:r>
          </a:p>
          <a:p>
            <a:pPr algn="ctr"/>
            <a:r>
              <a:rPr lang="en-GB" sz="2400" dirty="0" smtClean="0"/>
              <a:t>g</a:t>
            </a:r>
            <a:r>
              <a:rPr lang="en-GB" sz="2400" baseline="-25000" dirty="0" smtClean="0">
                <a:sym typeface="Symbol"/>
              </a:rPr>
              <a:t></a:t>
            </a:r>
            <a:r>
              <a:rPr lang="en-GB" sz="2400" dirty="0" smtClean="0">
                <a:sym typeface="Symbol"/>
              </a:rPr>
              <a:t> = 0.496·g</a:t>
            </a:r>
            <a:r>
              <a:rPr lang="en-GB" sz="2400" baseline="-25000" dirty="0" smtClean="0">
                <a:sym typeface="Symbol"/>
              </a:rPr>
              <a:t></a:t>
            </a:r>
          </a:p>
          <a:p>
            <a:endParaRPr lang="en-GB" sz="2400" baseline="-25000" dirty="0" smtClean="0">
              <a:sym typeface="Symbol"/>
            </a:endParaRPr>
          </a:p>
          <a:p>
            <a:endParaRPr lang="en-GB" baseline="-25000" dirty="0" smtClean="0">
              <a:sym typeface="Symbo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GB" dirty="0" smtClean="0"/>
              <a:t>Photometry</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Photometry</a:t>
            </a:r>
            <a:endParaRPr lang="en-GB" dirty="0"/>
          </a:p>
        </p:txBody>
      </p:sp>
      <p:sp>
        <p:nvSpPr>
          <p:cNvPr id="3" name="2 Marcador de contenido"/>
          <p:cNvSpPr>
            <a:spLocks noGrp="1"/>
          </p:cNvSpPr>
          <p:nvPr>
            <p:ph idx="1"/>
          </p:nvPr>
        </p:nvSpPr>
        <p:spPr>
          <a:xfrm>
            <a:off x="457200" y="1600200"/>
            <a:ext cx="4186808" cy="4525963"/>
          </a:xfrm>
        </p:spPr>
        <p:txBody>
          <a:bodyPr>
            <a:noAutofit/>
          </a:bodyPr>
          <a:lstStyle/>
          <a:p>
            <a:pPr>
              <a:buNone/>
            </a:pPr>
            <a:r>
              <a:rPr lang="en-US" sz="2400" dirty="0" smtClean="0"/>
              <a:t>Magnitudes: </a:t>
            </a:r>
          </a:p>
          <a:p>
            <a:pPr lvl="1">
              <a:buNone/>
            </a:pPr>
            <a:r>
              <a:rPr lang="en-US" sz="2400" dirty="0" smtClean="0"/>
              <a:t>G : broad-band (white-light), fluxes obtained in the astrometric instrument</a:t>
            </a:r>
          </a:p>
          <a:p>
            <a:pPr lvl="1">
              <a:buNone/>
            </a:pPr>
            <a:r>
              <a:rPr lang="en-US" sz="2400" dirty="0" smtClean="0"/>
              <a:t>GBP and GRP: integrated  from low resolution spectra </a:t>
            </a:r>
          </a:p>
          <a:p>
            <a:pPr lvl="1">
              <a:buNone/>
            </a:pPr>
            <a:r>
              <a:rPr lang="en-US" sz="2400" dirty="0" smtClean="0"/>
              <a:t>GRVS: integrated from  RVS spectrometer</a:t>
            </a:r>
          </a:p>
          <a:p>
            <a:pPr>
              <a:buNone/>
            </a:pPr>
            <a:endParaRPr lang="en-US" sz="2000" dirty="0" smtClean="0"/>
          </a:p>
          <a:p>
            <a:pPr>
              <a:buNone/>
            </a:pPr>
            <a:endParaRPr lang="en-GB" sz="2000" dirty="0" smtClean="0"/>
          </a:p>
          <a:p>
            <a:pPr>
              <a:buNone/>
            </a:pPr>
            <a:r>
              <a:rPr lang="en-US" sz="2000" dirty="0" smtClean="0"/>
              <a:t> </a:t>
            </a:r>
          </a:p>
          <a:p>
            <a:endParaRPr lang="en-GB" sz="1600" dirty="0"/>
          </a:p>
        </p:txBody>
      </p:sp>
      <p:pic>
        <p:nvPicPr>
          <p:cNvPr id="4099" name="Picture 3"/>
          <p:cNvPicPr>
            <a:picLocks noChangeAspect="1" noChangeArrowheads="1"/>
          </p:cNvPicPr>
          <p:nvPr/>
        </p:nvPicPr>
        <p:blipFill>
          <a:blip r:embed="rId2" cstate="print"/>
          <a:srcRect/>
          <a:stretch>
            <a:fillRect/>
          </a:stretch>
        </p:blipFill>
        <p:spPr bwMode="auto">
          <a:xfrm>
            <a:off x="4788024" y="1772816"/>
            <a:ext cx="3744416" cy="356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1628800"/>
            <a:ext cx="6747846" cy="72008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19672" y="2348880"/>
            <a:ext cx="5616624" cy="3467498"/>
          </a:xfrm>
          <a:prstGeom prst="rect">
            <a:avLst/>
          </a:prstGeom>
          <a:noFill/>
          <a:ln w="9525">
            <a:noFill/>
            <a:miter lim="800000"/>
            <a:headEnd/>
            <a:tailEnd/>
          </a:ln>
        </p:spPr>
      </p:pic>
      <p:sp>
        <p:nvSpPr>
          <p:cNvPr id="5" name="4 CuadroTexto"/>
          <p:cNvSpPr txBox="1"/>
          <p:nvPr/>
        </p:nvSpPr>
        <p:spPr>
          <a:xfrm>
            <a:off x="971600" y="5877272"/>
            <a:ext cx="7488832" cy="1200329"/>
          </a:xfrm>
          <a:prstGeom prst="rect">
            <a:avLst/>
          </a:prstGeom>
          <a:noFill/>
        </p:spPr>
        <p:txBody>
          <a:bodyPr wrap="square" rtlCol="0">
            <a:spAutoFit/>
          </a:bodyPr>
          <a:lstStyle/>
          <a:p>
            <a:r>
              <a:rPr lang="en-US" dirty="0" smtClean="0"/>
              <a:t>Includes all known instrumental effects + 20% science margin</a:t>
            </a:r>
          </a:p>
          <a:p>
            <a:r>
              <a:rPr lang="en-GB" dirty="0" smtClean="0"/>
              <a:t>This is the single-field-of-view transit, taking into account all CCDs along scan </a:t>
            </a:r>
          </a:p>
          <a:p>
            <a:endParaRPr lang="en-US" dirty="0" smtClean="0"/>
          </a:p>
          <a:p>
            <a:endParaRPr lang="en-GB" dirty="0"/>
          </a:p>
        </p:txBody>
      </p:sp>
      <p:sp>
        <p:nvSpPr>
          <p:cNvPr id="7" name="1 Título"/>
          <p:cNvSpPr txBox="1">
            <a:spLocks/>
          </p:cNvSpPr>
          <p:nvPr/>
        </p:nvSpPr>
        <p:spPr>
          <a:xfrm>
            <a:off x="609600" y="42703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dirty="0" smtClean="0">
                <a:ln>
                  <a:noFill/>
                </a:ln>
                <a:solidFill>
                  <a:schemeClr val="tx1"/>
                </a:solidFill>
                <a:effectLst/>
                <a:uLnTx/>
                <a:uFillTx/>
                <a:latin typeface="+mj-lt"/>
                <a:ea typeface="+mj-ea"/>
                <a:cs typeface="+mj-cs"/>
              </a:rPr>
              <a:t>Photometric standard errors per transit</a:t>
            </a:r>
            <a:br>
              <a:rPr kumimoji="0" lang="en-US" sz="3100" b="0" i="0" u="none" strike="noStrike" kern="1200" cap="none" spc="0" normalizeH="0" baseline="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rgbClr val="FF0000"/>
                </a:solidFill>
                <a:effectLst/>
                <a:uLnTx/>
                <a:uFillTx/>
                <a:latin typeface="+mj-lt"/>
                <a:ea typeface="+mj-ea"/>
                <a:cs typeface="+mj-cs"/>
              </a:rPr>
              <a:t> </a:t>
            </a:r>
            <a:r>
              <a:rPr kumimoji="0" lang="en-GB" sz="2700" b="0" i="0" u="none" strike="noStrike" kern="1200" cap="none" spc="0" normalizeH="0" baseline="0" noProof="0" dirty="0" smtClean="0">
                <a:ln>
                  <a:noFill/>
                </a:ln>
                <a:solidFill>
                  <a:srgbClr val="FF0000"/>
                </a:solidFill>
                <a:effectLst/>
                <a:uLnTx/>
                <a:uFillTx/>
                <a:latin typeface="+mj-lt"/>
                <a:ea typeface="+mj-ea"/>
                <a:cs typeface="+mj-cs"/>
              </a:rPr>
              <a:t>Gaia Science Performance website</a:t>
            </a:r>
            <a:endParaRPr kumimoji="0" lang="en-GB" sz="27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99592" y="2060848"/>
            <a:ext cx="7560840" cy="2896547"/>
          </a:xfrm>
          <a:prstGeom prst="rect">
            <a:avLst/>
          </a:prstGeom>
          <a:noFill/>
          <a:ln w="9525">
            <a:noFill/>
            <a:miter lim="800000"/>
            <a:headEnd/>
            <a:tailEnd/>
          </a:ln>
        </p:spPr>
      </p:pic>
      <p:sp>
        <p:nvSpPr>
          <p:cNvPr id="4" name="3 CuadroTexto"/>
          <p:cNvSpPr txBox="1"/>
          <p:nvPr/>
        </p:nvSpPr>
        <p:spPr>
          <a:xfrm>
            <a:off x="827584" y="5589240"/>
            <a:ext cx="7488832" cy="923330"/>
          </a:xfrm>
          <a:prstGeom prst="rect">
            <a:avLst/>
          </a:prstGeom>
          <a:noFill/>
        </p:spPr>
        <p:txBody>
          <a:bodyPr wrap="square" rtlCol="0">
            <a:spAutoFit/>
          </a:bodyPr>
          <a:lstStyle/>
          <a:p>
            <a:r>
              <a:rPr lang="en-US" dirty="0" smtClean="0"/>
              <a:t>Includes all known instrumental effects + 20% science margin</a:t>
            </a:r>
          </a:p>
          <a:p>
            <a:endParaRPr lang="en-US" dirty="0" smtClean="0"/>
          </a:p>
          <a:p>
            <a:endParaRPr lang="en-GB" dirty="0"/>
          </a:p>
        </p:txBody>
      </p:sp>
      <p:sp>
        <p:nvSpPr>
          <p:cNvPr id="6" name="1 Título"/>
          <p:cNvSpPr txBox="1">
            <a:spLocks/>
          </p:cNvSpPr>
          <p:nvPr/>
        </p:nvSpPr>
        <p:spPr>
          <a:xfrm>
            <a:off x="609600" y="42703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100" b="0" i="0" u="none" strike="noStrike" kern="1200" cap="none" spc="0" normalizeH="0" baseline="0" noProof="0" dirty="0" err="1" smtClean="0">
                <a:ln>
                  <a:noFill/>
                </a:ln>
                <a:solidFill>
                  <a:schemeClr val="tx1"/>
                </a:solidFill>
                <a:effectLst/>
                <a:uLnTx/>
                <a:uFillTx/>
                <a:latin typeface="+mj-lt"/>
                <a:ea typeface="+mj-ea"/>
                <a:cs typeface="+mj-cs"/>
              </a:rPr>
              <a:t>Photometric</a:t>
            </a:r>
            <a:r>
              <a:rPr kumimoji="0" lang="es-ES" sz="3100" b="0" i="0" u="none" strike="noStrike" kern="1200" cap="none" spc="0" normalizeH="0" baseline="0" noProof="0" dirty="0" smtClean="0">
                <a:ln>
                  <a:noFill/>
                </a:ln>
                <a:solidFill>
                  <a:schemeClr val="tx1"/>
                </a:solidFill>
                <a:effectLst/>
                <a:uLnTx/>
                <a:uFillTx/>
                <a:latin typeface="+mj-lt"/>
                <a:ea typeface="+mj-ea"/>
                <a:cs typeface="+mj-cs"/>
              </a:rPr>
              <a:t> </a:t>
            </a:r>
            <a:r>
              <a:rPr kumimoji="0" lang="es-ES" sz="3100" b="0" i="0" u="none" strike="noStrike" kern="1200" cap="none" spc="0" normalizeH="0" baseline="0" noProof="0" dirty="0" err="1" smtClean="0">
                <a:ln>
                  <a:noFill/>
                </a:ln>
                <a:solidFill>
                  <a:schemeClr val="tx1"/>
                </a:solidFill>
                <a:effectLst/>
                <a:uLnTx/>
                <a:uFillTx/>
                <a:latin typeface="+mj-lt"/>
                <a:ea typeface="+mj-ea"/>
                <a:cs typeface="+mj-cs"/>
              </a:rPr>
              <a:t>standard</a:t>
            </a:r>
            <a:r>
              <a:rPr kumimoji="0" lang="es-ES" sz="3100" b="0" i="0" u="none" strike="noStrike" kern="1200" cap="none" spc="0" normalizeH="0" baseline="0" noProof="0" dirty="0" smtClean="0">
                <a:ln>
                  <a:noFill/>
                </a:ln>
                <a:solidFill>
                  <a:schemeClr val="tx1"/>
                </a:solidFill>
                <a:effectLst/>
                <a:uLnTx/>
                <a:uFillTx/>
                <a:latin typeface="+mj-lt"/>
                <a:ea typeface="+mj-ea"/>
                <a:cs typeface="+mj-cs"/>
              </a:rPr>
              <a:t> </a:t>
            </a:r>
            <a:r>
              <a:rPr kumimoji="0" lang="es-ES" sz="3100" b="0" i="0" u="none" strike="noStrike" kern="1200" cap="none" spc="0" normalizeH="0" baseline="0" noProof="0" dirty="0" err="1" smtClean="0">
                <a:ln>
                  <a:noFill/>
                </a:ln>
                <a:solidFill>
                  <a:schemeClr val="tx1"/>
                </a:solidFill>
                <a:effectLst/>
                <a:uLnTx/>
                <a:uFillTx/>
                <a:latin typeface="+mj-lt"/>
                <a:ea typeface="+mj-ea"/>
                <a:cs typeface="+mj-cs"/>
              </a:rPr>
              <a:t>errors</a:t>
            </a:r>
            <a:r>
              <a:rPr kumimoji="0" lang="es-ES" sz="3100" b="0" i="0" u="none" strike="noStrike" kern="1200" cap="none" spc="0" normalizeH="0" baseline="0" noProof="0" dirty="0" smtClean="0">
                <a:ln>
                  <a:noFill/>
                </a:ln>
                <a:solidFill>
                  <a:schemeClr val="tx1"/>
                </a:solidFill>
                <a:effectLst/>
                <a:uLnTx/>
                <a:uFillTx/>
                <a:latin typeface="+mj-lt"/>
                <a:ea typeface="+mj-ea"/>
                <a:cs typeface="+mj-cs"/>
              </a:rPr>
              <a:t> per </a:t>
            </a:r>
            <a:r>
              <a:rPr kumimoji="0" lang="es-ES" sz="3100" b="0" i="0" u="none" strike="noStrike" kern="1200" cap="none" spc="0" normalizeH="0" baseline="0" noProof="0" dirty="0" err="1" smtClean="0">
                <a:ln>
                  <a:noFill/>
                </a:ln>
                <a:solidFill>
                  <a:schemeClr val="tx1"/>
                </a:solidFill>
                <a:effectLst/>
                <a:uLnTx/>
                <a:uFillTx/>
                <a:latin typeface="+mj-lt"/>
                <a:ea typeface="+mj-ea"/>
                <a:cs typeface="+mj-cs"/>
              </a:rPr>
              <a:t>transit</a:t>
            </a:r>
            <a:r>
              <a:rPr kumimoji="0" lang="es-ES" sz="3100" b="0" i="0" u="none" strike="noStrike" kern="1200" cap="none" spc="0" normalizeH="0" baseline="0" noProof="0" dirty="0" smtClean="0">
                <a:ln>
                  <a:noFill/>
                </a:ln>
                <a:solidFill>
                  <a:schemeClr val="tx1"/>
                </a:solidFill>
                <a:effectLst/>
                <a:uLnTx/>
                <a:uFillTx/>
                <a:latin typeface="+mj-lt"/>
                <a:ea typeface="+mj-ea"/>
                <a:cs typeface="+mj-cs"/>
              </a:rPr>
              <a:t/>
            </a:r>
            <a:br>
              <a:rPr kumimoji="0" lang="es-ES" sz="31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rgbClr val="FF0000"/>
                </a:solidFill>
                <a:effectLst/>
                <a:uLnTx/>
                <a:uFillTx/>
                <a:latin typeface="+mj-lt"/>
                <a:ea typeface="+mj-ea"/>
                <a:cs typeface="+mj-cs"/>
              </a:rPr>
              <a:t> </a:t>
            </a:r>
            <a:r>
              <a:rPr kumimoji="0" lang="en-GB" sz="2700" b="0" i="0" u="none" strike="noStrike" kern="1200" cap="none" spc="0" normalizeH="0" baseline="0" noProof="0" dirty="0" smtClean="0">
                <a:ln>
                  <a:noFill/>
                </a:ln>
                <a:solidFill>
                  <a:srgbClr val="FF0000"/>
                </a:solidFill>
                <a:effectLst/>
                <a:uLnTx/>
                <a:uFillTx/>
                <a:latin typeface="+mj-lt"/>
                <a:ea typeface="+mj-ea"/>
                <a:cs typeface="+mj-cs"/>
              </a:rPr>
              <a:t>Gaia Science Performance website</a:t>
            </a:r>
            <a:endParaRPr kumimoji="0" lang="en-GB" sz="27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100" dirty="0" err="1" smtClean="0"/>
              <a:t>End</a:t>
            </a:r>
            <a:r>
              <a:rPr lang="es-ES" sz="3100" dirty="0" smtClean="0"/>
              <a:t>-of-</a:t>
            </a:r>
            <a:r>
              <a:rPr lang="es-ES" sz="3100" dirty="0" err="1" smtClean="0"/>
              <a:t>mission</a:t>
            </a:r>
            <a:r>
              <a:rPr lang="es-ES" sz="3100" dirty="0" smtClean="0"/>
              <a:t> </a:t>
            </a:r>
            <a:r>
              <a:rPr lang="es-ES" sz="3100" dirty="0" err="1" smtClean="0"/>
              <a:t>photometric</a:t>
            </a:r>
            <a:r>
              <a:rPr lang="es-ES" sz="3100" dirty="0" smtClean="0"/>
              <a:t> </a:t>
            </a:r>
            <a:r>
              <a:rPr lang="es-ES" sz="3100" dirty="0" err="1" smtClean="0"/>
              <a:t>standard</a:t>
            </a:r>
            <a:r>
              <a:rPr lang="es-ES" sz="3100" dirty="0" smtClean="0"/>
              <a:t> </a:t>
            </a:r>
            <a:r>
              <a:rPr lang="es-ES" sz="3100" dirty="0" err="1" smtClean="0"/>
              <a:t>errors</a:t>
            </a:r>
            <a:r>
              <a:rPr lang="es-ES" sz="3100" dirty="0" smtClean="0"/>
              <a:t/>
            </a:r>
            <a:br>
              <a:rPr lang="es-ES" sz="3100" dirty="0" smtClean="0"/>
            </a:br>
            <a:r>
              <a:rPr lang="en-GB" dirty="0" smtClean="0">
                <a:solidFill>
                  <a:srgbClr val="FF0000"/>
                </a:solidFill>
              </a:rPr>
              <a:t> </a:t>
            </a:r>
            <a:r>
              <a:rPr lang="en-GB" sz="2700" dirty="0" smtClean="0">
                <a:solidFill>
                  <a:srgbClr val="FF0000"/>
                </a:solidFill>
              </a:rPr>
              <a:t>Gaia Science Performance website</a:t>
            </a:r>
            <a:endParaRPr lang="en-GB" sz="2700" dirty="0"/>
          </a:p>
        </p:txBody>
      </p:sp>
      <p:sp>
        <p:nvSpPr>
          <p:cNvPr id="6" name="5 CuadroTexto"/>
          <p:cNvSpPr txBox="1"/>
          <p:nvPr/>
        </p:nvSpPr>
        <p:spPr>
          <a:xfrm>
            <a:off x="611560" y="1700808"/>
            <a:ext cx="7776864" cy="1015663"/>
          </a:xfrm>
          <a:prstGeom prst="rect">
            <a:avLst/>
          </a:prstGeom>
          <a:noFill/>
        </p:spPr>
        <p:txBody>
          <a:bodyPr wrap="square" rtlCol="0">
            <a:spAutoFit/>
          </a:bodyPr>
          <a:lstStyle/>
          <a:p>
            <a:pPr>
              <a:buFont typeface="Arial" pitchFamily="34" charset="0"/>
              <a:buChar char="•"/>
            </a:pPr>
            <a:r>
              <a:rPr lang="en-US" sz="2000" dirty="0" smtClean="0"/>
              <a:t> division of the single-field-of-view-transit photometric standard errors by the square root of the number of observations (~70 in average).</a:t>
            </a:r>
          </a:p>
          <a:p>
            <a:pPr>
              <a:buFont typeface="Arial" pitchFamily="34" charset="0"/>
              <a:buChar char="•"/>
            </a:pPr>
            <a:r>
              <a:rPr lang="en-US" sz="2000" dirty="0" smtClean="0"/>
              <a:t> With an assumed calibration error of 30 </a:t>
            </a:r>
            <a:r>
              <a:rPr lang="en-US" sz="2000" dirty="0" err="1" smtClean="0"/>
              <a:t>mmag</a:t>
            </a:r>
            <a:r>
              <a:rPr lang="en-US" sz="2000" dirty="0" smtClean="0"/>
              <a:t> at CCD-level</a:t>
            </a:r>
            <a:endParaRPr lang="en-GB" sz="2000" dirty="0"/>
          </a:p>
        </p:txBody>
      </p:sp>
      <p:pic>
        <p:nvPicPr>
          <p:cNvPr id="3074" name="Picture 2"/>
          <p:cNvPicPr>
            <a:picLocks noChangeAspect="1" noChangeArrowheads="1"/>
          </p:cNvPicPr>
          <p:nvPr/>
        </p:nvPicPr>
        <p:blipFill>
          <a:blip r:embed="rId2" cstate="print"/>
          <a:srcRect/>
          <a:stretch>
            <a:fillRect/>
          </a:stretch>
        </p:blipFill>
        <p:spPr bwMode="auto">
          <a:xfrm>
            <a:off x="1907704" y="2924944"/>
            <a:ext cx="5112568" cy="2722416"/>
          </a:xfrm>
          <a:prstGeom prst="rect">
            <a:avLst/>
          </a:prstGeom>
          <a:noFill/>
          <a:ln w="9525">
            <a:noFill/>
            <a:miter lim="800000"/>
            <a:headEnd/>
            <a:tailEnd/>
          </a:ln>
        </p:spPr>
      </p:pic>
      <p:sp>
        <p:nvSpPr>
          <p:cNvPr id="7" name="6 CuadroTexto"/>
          <p:cNvSpPr txBox="1"/>
          <p:nvPr/>
        </p:nvSpPr>
        <p:spPr>
          <a:xfrm>
            <a:off x="5580112" y="5589240"/>
            <a:ext cx="1368152" cy="369332"/>
          </a:xfrm>
          <a:prstGeom prst="rect">
            <a:avLst/>
          </a:prstGeom>
          <a:noFill/>
        </p:spPr>
        <p:txBody>
          <a:bodyPr wrap="square" rtlCol="0">
            <a:spAutoFit/>
          </a:bodyPr>
          <a:lstStyle/>
          <a:p>
            <a:r>
              <a:rPr lang="en-GB" dirty="0" smtClean="0"/>
              <a:t>Units: </a:t>
            </a:r>
            <a:r>
              <a:rPr lang="en-GB" dirty="0" err="1" smtClean="0"/>
              <a:t>mmag</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smtClean="0">
                <a:solidFill>
                  <a:srgbClr val="FF0000"/>
                </a:solidFill>
              </a:rPr>
              <a:t>GOG:</a:t>
            </a:r>
            <a:r>
              <a:rPr lang="en-GB" dirty="0" smtClean="0"/>
              <a:t> Photometric standard error per CCD-transit</a:t>
            </a:r>
            <a:endParaRPr lang="en-GB" dirty="0"/>
          </a:p>
        </p:txBody>
      </p:sp>
      <p:sp>
        <p:nvSpPr>
          <p:cNvPr id="3" name="2 Marcador de contenido"/>
          <p:cNvSpPr>
            <a:spLocks noGrp="1"/>
          </p:cNvSpPr>
          <p:nvPr>
            <p:ph idx="1"/>
          </p:nvPr>
        </p:nvSpPr>
        <p:spPr>
          <a:xfrm>
            <a:off x="395536" y="1600200"/>
            <a:ext cx="8229600" cy="5257800"/>
          </a:xfrm>
        </p:spPr>
        <p:txBody>
          <a:bodyPr>
            <a:normAutofit/>
          </a:bodyPr>
          <a:lstStyle/>
          <a:p>
            <a:pPr>
              <a:buNone/>
            </a:pPr>
            <a:endParaRPr lang="en-US" sz="1600" dirty="0" smtClean="0"/>
          </a:p>
          <a:p>
            <a:pPr>
              <a:buNone/>
            </a:pPr>
            <a:r>
              <a:rPr lang="en-US" sz="1800" dirty="0" smtClean="0"/>
              <a:t>X magnitude error computed taking into account:</a:t>
            </a:r>
          </a:p>
          <a:p>
            <a:r>
              <a:rPr lang="en-US" sz="1800" dirty="0" smtClean="0"/>
              <a:t> the photon noise (</a:t>
            </a:r>
            <a:r>
              <a:rPr lang="en-US" sz="1800" i="1" dirty="0" smtClean="0"/>
              <a:t>n</a:t>
            </a:r>
            <a:r>
              <a:rPr lang="en-US" sz="1800" i="1" baseline="-25000" dirty="0" smtClean="0"/>
              <a:t>s</a:t>
            </a:r>
            <a:r>
              <a:rPr lang="en-US" sz="1800" i="1" dirty="0" smtClean="0"/>
              <a:t> samples within the window)</a:t>
            </a:r>
            <a:endParaRPr lang="en-US" sz="1800" dirty="0" smtClean="0"/>
          </a:p>
          <a:p>
            <a:r>
              <a:rPr lang="en-US" sz="1800" dirty="0" smtClean="0"/>
              <a:t>the total detection noise per sample </a:t>
            </a:r>
            <a:r>
              <a:rPr lang="en-US" sz="1800" i="1" dirty="0" smtClean="0"/>
              <a:t>r, which includes the detector read-out noise</a:t>
            </a:r>
          </a:p>
          <a:p>
            <a:r>
              <a:rPr lang="en-US" sz="1800" dirty="0" smtClean="0"/>
              <a:t>the sky background contribution </a:t>
            </a:r>
            <a:r>
              <a:rPr lang="en-US" sz="1800" i="1" dirty="0" err="1" smtClean="0"/>
              <a:t>b</a:t>
            </a:r>
            <a:r>
              <a:rPr lang="en-US" sz="1800" i="1" baseline="-25000" dirty="0" err="1" smtClean="0"/>
              <a:t>X</a:t>
            </a:r>
            <a:r>
              <a:rPr lang="en-US" sz="1800" i="1" dirty="0" smtClean="0"/>
              <a:t> assumed to be derived </a:t>
            </a:r>
            <a:r>
              <a:rPr lang="en-US" sz="1800" dirty="0" smtClean="0"/>
              <a:t>from </a:t>
            </a:r>
            <a:r>
              <a:rPr lang="en-US" sz="1800" i="1" dirty="0" err="1" smtClean="0"/>
              <a:t>n</a:t>
            </a:r>
            <a:r>
              <a:rPr lang="en-US" sz="1800" i="1" baseline="-25000" dirty="0" err="1" smtClean="0"/>
              <a:t>b</a:t>
            </a:r>
            <a:r>
              <a:rPr lang="en-US" sz="1800" i="1" dirty="0" smtClean="0"/>
              <a:t> background samples</a:t>
            </a:r>
          </a:p>
          <a:p>
            <a:pPr>
              <a:buNone/>
            </a:pPr>
            <a:endParaRPr lang="en-US" sz="1600" dirty="0" smtClean="0"/>
          </a:p>
          <a:p>
            <a:pPr>
              <a:buNone/>
            </a:pPr>
            <a:endParaRPr lang="en-US" sz="1600" dirty="0" smtClean="0"/>
          </a:p>
          <a:p>
            <a:endParaRPr lang="en-US" sz="1600" i="1" dirty="0" smtClean="0"/>
          </a:p>
          <a:p>
            <a:pPr>
              <a:buNone/>
            </a:pPr>
            <a:endParaRPr lang="en-US" sz="1600" i="1" dirty="0" smtClean="0"/>
          </a:p>
          <a:p>
            <a:pPr>
              <a:buNone/>
            </a:pPr>
            <a:endParaRPr lang="en-US" sz="1800" dirty="0" smtClean="0"/>
          </a:p>
          <a:p>
            <a:r>
              <a:rPr lang="en-US" sz="1800" dirty="0" err="1" smtClean="0"/>
              <a:t>f</a:t>
            </a:r>
            <a:r>
              <a:rPr lang="en-US" sz="1800" baseline="-25000" dirty="0" err="1" smtClean="0"/>
              <a:t>x</a:t>
            </a:r>
            <a:r>
              <a:rPr lang="en-US" sz="1800" dirty="0" smtClean="0"/>
              <a:t>: object flux </a:t>
            </a:r>
            <a:r>
              <a:rPr lang="en-US" sz="1800" i="1" dirty="0" smtClean="0"/>
              <a:t>within a given </a:t>
            </a:r>
            <a:r>
              <a:rPr lang="en-US" sz="1800" i="1" dirty="0" err="1" smtClean="0"/>
              <a:t>passband</a:t>
            </a:r>
            <a:r>
              <a:rPr lang="en-US" sz="1800" i="1" dirty="0" smtClean="0"/>
              <a:t> X </a:t>
            </a:r>
          </a:p>
          <a:p>
            <a:r>
              <a:rPr lang="en-GB" sz="1800" dirty="0" smtClean="0"/>
              <a:t>g</a:t>
            </a:r>
            <a:r>
              <a:rPr lang="en-GB" sz="1800" baseline="-25000" dirty="0" smtClean="0"/>
              <a:t>aper</a:t>
            </a:r>
            <a:r>
              <a:rPr lang="en-GB" sz="1800" i="1" dirty="0" smtClean="0"/>
              <a:t>:  </a:t>
            </a:r>
            <a:r>
              <a:rPr lang="en-GB" sz="1800" dirty="0" smtClean="0"/>
              <a:t>factor  accounting for the </a:t>
            </a:r>
            <a:r>
              <a:rPr lang="en-US" sz="1800" dirty="0" smtClean="0"/>
              <a:t>light loss produced because of the finite extent of the window (=1 by default, configurable) </a:t>
            </a:r>
          </a:p>
          <a:p>
            <a:pPr>
              <a:buNone/>
            </a:pPr>
            <a:endParaRPr lang="en-US" i="1" dirty="0" smtClean="0"/>
          </a:p>
        </p:txBody>
      </p:sp>
      <p:grpSp>
        <p:nvGrpSpPr>
          <p:cNvPr id="4" name="6 Grupo"/>
          <p:cNvGrpSpPr/>
          <p:nvPr/>
        </p:nvGrpSpPr>
        <p:grpSpPr>
          <a:xfrm>
            <a:off x="1331640" y="3703687"/>
            <a:ext cx="6336704" cy="733425"/>
            <a:chOff x="1115616" y="3127623"/>
            <a:chExt cx="6336704" cy="733425"/>
          </a:xfrm>
        </p:grpSpPr>
        <p:pic>
          <p:nvPicPr>
            <p:cNvPr id="8" name="Picture 2"/>
            <p:cNvPicPr>
              <a:picLocks noChangeAspect="1" noChangeArrowheads="1"/>
            </p:cNvPicPr>
            <p:nvPr/>
          </p:nvPicPr>
          <p:blipFill>
            <a:blip r:embed="rId3" cstate="print"/>
            <a:srcRect/>
            <a:stretch>
              <a:fillRect/>
            </a:stretch>
          </p:blipFill>
          <p:spPr bwMode="auto">
            <a:xfrm>
              <a:off x="1115616" y="3212976"/>
              <a:ext cx="1371600" cy="5334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2627784" y="3356992"/>
              <a:ext cx="1038225" cy="329754"/>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a:stretch>
              <a:fillRect/>
            </a:stretch>
          </p:blipFill>
          <p:spPr bwMode="auto">
            <a:xfrm>
              <a:off x="3661370" y="3127623"/>
              <a:ext cx="3790950" cy="7334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79512" y="836712"/>
            <a:ext cx="8709455"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971599" y="980728"/>
            <a:ext cx="7108493" cy="5275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5301208"/>
            <a:ext cx="7992888" cy="923330"/>
          </a:xfrm>
          <a:prstGeom prst="rect">
            <a:avLst/>
          </a:prstGeom>
          <a:noFill/>
        </p:spPr>
        <p:txBody>
          <a:bodyPr wrap="square" rtlCol="0">
            <a:spAutoFit/>
          </a:bodyPr>
          <a:lstStyle/>
          <a:p>
            <a:pPr algn="ctr"/>
            <a:r>
              <a:rPr lang="en-US" dirty="0" smtClean="0"/>
              <a:t>Estimated precisions for G for one transit on the focal plane </a:t>
            </a:r>
            <a:r>
              <a:rPr lang="en-US" i="1" dirty="0" smtClean="0"/>
              <a:t>with respect to the G The shape for bright stars </a:t>
            </a:r>
            <a:r>
              <a:rPr lang="en-US" dirty="0" smtClean="0"/>
              <a:t>is due to the decrease of the exposure time to avoid saturation of the pixels.</a:t>
            </a:r>
            <a:endParaRPr lang="en-GB" dirty="0"/>
          </a:p>
        </p:txBody>
      </p:sp>
      <p:pic>
        <p:nvPicPr>
          <p:cNvPr id="8195" name="Picture 3"/>
          <p:cNvPicPr>
            <a:picLocks noChangeAspect="1" noChangeArrowheads="1"/>
          </p:cNvPicPr>
          <p:nvPr/>
        </p:nvPicPr>
        <p:blipFill>
          <a:blip r:embed="rId2" cstate="print"/>
          <a:srcRect/>
          <a:stretch>
            <a:fillRect/>
          </a:stretch>
        </p:blipFill>
        <p:spPr bwMode="auto">
          <a:xfrm>
            <a:off x="2195736" y="1844824"/>
            <a:ext cx="4699595" cy="3186375"/>
          </a:xfrm>
          <a:prstGeom prst="rect">
            <a:avLst/>
          </a:prstGeom>
          <a:noFill/>
          <a:ln w="9525">
            <a:noFill/>
            <a:miter lim="800000"/>
            <a:headEnd/>
            <a:tailEnd/>
          </a:ln>
        </p:spPr>
      </p:pic>
      <p:sp>
        <p:nvSpPr>
          <p:cNvPr id="7" name="1 Título"/>
          <p:cNvSpPr>
            <a:spLocks noGrp="1"/>
          </p:cNvSpPr>
          <p:nvPr>
            <p:ph type="title"/>
          </p:nvPr>
        </p:nvSpPr>
        <p:spPr>
          <a:xfrm>
            <a:off x="467544" y="548680"/>
            <a:ext cx="8229600" cy="1143000"/>
          </a:xfrm>
        </p:spPr>
        <p:txBody>
          <a:bodyPr>
            <a:normAutofit fontScale="90000"/>
          </a:bodyPr>
          <a:lstStyle/>
          <a:p>
            <a:r>
              <a:rPr lang="en-GB" dirty="0" smtClean="0">
                <a:solidFill>
                  <a:srgbClr val="FF0000"/>
                </a:solidFill>
              </a:rPr>
              <a:t>GOG:</a:t>
            </a:r>
            <a:r>
              <a:rPr lang="en-GB" dirty="0" smtClean="0"/>
              <a:t> Photometric standard error per CCD-transit</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5536" y="4293096"/>
            <a:ext cx="8208912" cy="2308324"/>
          </a:xfrm>
          <a:prstGeom prst="rect">
            <a:avLst/>
          </a:prstGeom>
          <a:noFill/>
        </p:spPr>
        <p:txBody>
          <a:bodyPr wrap="square" rtlCol="0">
            <a:spAutoFit/>
          </a:bodyPr>
          <a:lstStyle/>
          <a:p>
            <a:r>
              <a:rPr lang="en-US" dirty="0" err="1" smtClean="0"/>
              <a:t>σ</a:t>
            </a:r>
            <a:r>
              <a:rPr lang="en-US" baseline="-25000" dirty="0" err="1" smtClean="0"/>
              <a:t>X</a:t>
            </a:r>
            <a:r>
              <a:rPr lang="en-US" dirty="0" smtClean="0"/>
              <a:t> : photometric standard error per CCD-transit </a:t>
            </a:r>
          </a:p>
          <a:p>
            <a:r>
              <a:rPr lang="en-US" dirty="0" err="1" smtClean="0"/>
              <a:t>σ</a:t>
            </a:r>
            <a:r>
              <a:rPr lang="en-US" baseline="-25000" dirty="0" err="1" smtClean="0"/>
              <a:t>cal</a:t>
            </a:r>
            <a:r>
              <a:rPr lang="en-US" dirty="0" smtClean="0"/>
              <a:t> : </a:t>
            </a:r>
            <a:r>
              <a:rPr lang="en-US" i="1" dirty="0" smtClean="0"/>
              <a:t>the contribution of the calibration </a:t>
            </a:r>
            <a:r>
              <a:rPr lang="en-US" dirty="0" smtClean="0"/>
              <a:t>error per transit (=30mmag, configurable)</a:t>
            </a:r>
          </a:p>
          <a:p>
            <a:r>
              <a:rPr lang="en-US" i="1" dirty="0" err="1" smtClean="0"/>
              <a:t>n</a:t>
            </a:r>
            <a:r>
              <a:rPr lang="en-US" i="1" baseline="-25000" dirty="0" err="1" smtClean="0"/>
              <a:t>strips</a:t>
            </a:r>
            <a:r>
              <a:rPr lang="en-US" i="1" baseline="-25000" dirty="0" smtClean="0"/>
              <a:t> :</a:t>
            </a:r>
            <a:r>
              <a:rPr lang="en-US" dirty="0" smtClean="0"/>
              <a:t> : the number of columns in each band (</a:t>
            </a:r>
            <a:r>
              <a:rPr lang="en-US" i="1" dirty="0" smtClean="0"/>
              <a:t>9 for G, 1 for GBP or GRP and 3 for RVS)</a:t>
            </a:r>
          </a:p>
          <a:p>
            <a:r>
              <a:rPr lang="en-US" i="1" dirty="0" smtClean="0"/>
              <a:t> </a:t>
            </a:r>
            <a:r>
              <a:rPr lang="en-US" i="1" dirty="0" err="1" smtClean="0"/>
              <a:t>n</a:t>
            </a:r>
            <a:r>
              <a:rPr lang="en-US" i="1" baseline="-25000" dirty="0" err="1" smtClean="0"/>
              <a:t>transits</a:t>
            </a:r>
            <a:r>
              <a:rPr lang="en-US" i="1" baseline="-25000" dirty="0" smtClean="0"/>
              <a:t> </a:t>
            </a:r>
            <a:r>
              <a:rPr lang="en-US" dirty="0" smtClean="0"/>
              <a:t>: number of transits computed from the scanning law </a:t>
            </a:r>
            <a:endParaRPr lang="en-US" i="1" dirty="0" smtClean="0"/>
          </a:p>
          <a:p>
            <a:r>
              <a:rPr lang="en-GB" i="1" dirty="0" smtClean="0"/>
              <a:t>m :  </a:t>
            </a:r>
            <a:r>
              <a:rPr lang="en-GB" i="1" dirty="0" err="1" smtClean="0"/>
              <a:t>overal</a:t>
            </a:r>
            <a:r>
              <a:rPr lang="en-GB" i="1" dirty="0" smtClean="0"/>
              <a:t> </a:t>
            </a:r>
            <a:r>
              <a:rPr lang="en-GB" i="1" dirty="0" err="1" smtClean="0"/>
              <a:t>additonal</a:t>
            </a:r>
            <a:r>
              <a:rPr lang="en-GB" i="1" dirty="0" smtClean="0"/>
              <a:t> error margin depending on </a:t>
            </a:r>
            <a:r>
              <a:rPr lang="en-US" dirty="0" smtClean="0"/>
              <a:t> the calibration error, on the sky density, complex background, etc (m=1.2, configurable)</a:t>
            </a:r>
          </a:p>
          <a:p>
            <a:endParaRPr lang="el-GR" dirty="0" smtClean="0"/>
          </a:p>
          <a:p>
            <a:endParaRPr lang="en-GB" dirty="0"/>
          </a:p>
        </p:txBody>
      </p:sp>
      <p:sp>
        <p:nvSpPr>
          <p:cNvPr id="7" name="1 Título"/>
          <p:cNvSpPr txBox="1">
            <a:spLocks/>
          </p:cNvSpPr>
          <p:nvPr/>
        </p:nvSpPr>
        <p:spPr>
          <a:xfrm>
            <a:off x="467544" y="548680"/>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mj-lt"/>
                <a:ea typeface="+mj-ea"/>
                <a:cs typeface="+mj-cs"/>
              </a:rPr>
              <a:t>GOG:</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End-</a:t>
            </a:r>
            <a:r>
              <a:rPr lang="en-GB" sz="4400" dirty="0" smtClean="0">
                <a:latin typeface="+mj-lt"/>
                <a:ea typeface="+mj-ea"/>
                <a:cs typeface="+mj-cs"/>
              </a:rPr>
              <a:t>off-mission </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Photometric standard error</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7"/>
          <p:cNvPicPr>
            <a:picLocks noChangeAspect="1" noChangeArrowheads="1"/>
          </p:cNvPicPr>
          <p:nvPr/>
        </p:nvPicPr>
        <p:blipFill>
          <a:blip r:embed="rId2" cstate="print"/>
          <a:srcRect/>
          <a:stretch>
            <a:fillRect/>
          </a:stretch>
        </p:blipFill>
        <p:spPr bwMode="auto">
          <a:xfrm>
            <a:off x="2339752" y="2204864"/>
            <a:ext cx="42005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403648" y="3140968"/>
            <a:ext cx="6090276" cy="2859782"/>
          </a:xfrm>
          <a:prstGeom prst="rect">
            <a:avLst/>
          </a:prstGeom>
          <a:noFill/>
          <a:ln w="9525">
            <a:noFill/>
            <a:miter lim="800000"/>
            <a:headEnd/>
            <a:tailEnd/>
          </a:ln>
        </p:spPr>
      </p:pic>
      <p:sp>
        <p:nvSpPr>
          <p:cNvPr id="6" name="5 CuadroTexto"/>
          <p:cNvSpPr txBox="1"/>
          <p:nvPr/>
        </p:nvSpPr>
        <p:spPr>
          <a:xfrm>
            <a:off x="539552" y="1988840"/>
            <a:ext cx="8064896" cy="1200329"/>
          </a:xfrm>
          <a:prstGeom prst="rect">
            <a:avLst/>
          </a:prstGeom>
          <a:noFill/>
        </p:spPr>
        <p:txBody>
          <a:bodyPr wrap="square" rtlCol="0">
            <a:spAutoFit/>
          </a:bodyPr>
          <a:lstStyle/>
          <a:p>
            <a:r>
              <a:rPr lang="en-US" i="1" dirty="0" smtClean="0"/>
              <a:t>DPG: factor that takes into account the detection probability. </a:t>
            </a:r>
            <a:r>
              <a:rPr lang="en-US" dirty="0" smtClean="0"/>
              <a:t>It gives the probability that a star is detected and selected </a:t>
            </a:r>
            <a:r>
              <a:rPr lang="en-GB" dirty="0" smtClean="0"/>
              <a:t>on-board for observation (TB implemented in GOG) </a:t>
            </a:r>
            <a:endParaRPr lang="en-GB" dirty="0" smtClean="0">
              <a:solidFill>
                <a:srgbClr val="FF0000"/>
              </a:solidFill>
            </a:endParaRPr>
          </a:p>
          <a:p>
            <a:endParaRPr lang="en-GB" dirty="0"/>
          </a:p>
        </p:txBody>
      </p:sp>
      <p:sp>
        <p:nvSpPr>
          <p:cNvPr id="8" name="1 Título"/>
          <p:cNvSpPr txBox="1">
            <a:spLocks/>
          </p:cNvSpPr>
          <p:nvPr/>
        </p:nvSpPr>
        <p:spPr>
          <a:xfrm>
            <a:off x="467544" y="548680"/>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mj-lt"/>
                <a:ea typeface="+mj-ea"/>
                <a:cs typeface="+mj-cs"/>
              </a:rPr>
              <a:t>GOG:</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End-</a:t>
            </a:r>
            <a:r>
              <a:rPr lang="en-GB" sz="4400" dirty="0" smtClean="0">
                <a:latin typeface="+mj-lt"/>
                <a:ea typeface="+mj-ea"/>
                <a:cs typeface="+mj-cs"/>
              </a:rPr>
              <a:t>off-mission </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Photometric standard error</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CuadroTexto"/>
          <p:cNvSpPr txBox="1"/>
          <p:nvPr/>
        </p:nvSpPr>
        <p:spPr>
          <a:xfrm>
            <a:off x="6516216" y="6093296"/>
            <a:ext cx="2232248" cy="369332"/>
          </a:xfrm>
          <a:prstGeom prst="rect">
            <a:avLst/>
          </a:prstGeom>
          <a:noFill/>
        </p:spPr>
        <p:txBody>
          <a:bodyPr wrap="square" rtlCol="0">
            <a:spAutoFit/>
          </a:bodyPr>
          <a:lstStyle/>
          <a:p>
            <a:r>
              <a:rPr lang="en-GB" dirty="0" err="1" smtClean="0"/>
              <a:t>Jordi</a:t>
            </a:r>
            <a:r>
              <a:rPr lang="en-GB" dirty="0" smtClean="0"/>
              <a:t> et al. (2010)</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GB" dirty="0" smtClean="0"/>
              <a:t>BP/RP/RVS spectra </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BP/RP/RVS spectra </a:t>
            </a:r>
            <a:endParaRPr lang="en-GB" dirty="0"/>
          </a:p>
        </p:txBody>
      </p:sp>
      <p:sp>
        <p:nvSpPr>
          <p:cNvPr id="3" name="2 Marcador de contenido"/>
          <p:cNvSpPr>
            <a:spLocks noGrp="1"/>
          </p:cNvSpPr>
          <p:nvPr>
            <p:ph idx="1"/>
          </p:nvPr>
        </p:nvSpPr>
        <p:spPr>
          <a:xfrm>
            <a:off x="323528" y="1600200"/>
            <a:ext cx="8686800" cy="4525963"/>
          </a:xfrm>
        </p:spPr>
        <p:txBody>
          <a:bodyPr/>
          <a:lstStyle/>
          <a:p>
            <a:pPr>
              <a:buNone/>
            </a:pPr>
            <a:r>
              <a:rPr lang="en-US" sz="2000" dirty="0" smtClean="0"/>
              <a:t>Low-resolution </a:t>
            </a:r>
            <a:r>
              <a:rPr lang="en-US" sz="2000" dirty="0" err="1" smtClean="0"/>
              <a:t>spectro</a:t>
            </a:r>
            <a:r>
              <a:rPr lang="en-US" sz="2000" dirty="0" smtClean="0"/>
              <a:t>-photometry obtained in the Blue and Red Photometers</a:t>
            </a:r>
          </a:p>
          <a:p>
            <a:pPr lvl="1">
              <a:buNone/>
            </a:pPr>
            <a:r>
              <a:rPr lang="en-US" sz="2000" dirty="0" smtClean="0"/>
              <a:t>Spectral dispersion &amp; wavelength range:  </a:t>
            </a:r>
          </a:p>
          <a:p>
            <a:pPr lvl="1">
              <a:buNone/>
            </a:pPr>
            <a:r>
              <a:rPr lang="en-US" sz="2000" dirty="0" smtClean="0"/>
              <a:t>BP: ~3 to ~27 nm pixel-1   ~330-680 nm </a:t>
            </a:r>
          </a:p>
          <a:p>
            <a:pPr lvl="1">
              <a:buNone/>
            </a:pPr>
            <a:r>
              <a:rPr lang="en-US" sz="2000" dirty="0" smtClean="0"/>
              <a:t>RP: ~7 to ~15 nm pixel-1 ~640-1050 nm</a:t>
            </a:r>
          </a:p>
          <a:p>
            <a:pPr lvl="1">
              <a:buNone/>
            </a:pPr>
            <a:r>
              <a:rPr lang="en-US" sz="2000" dirty="0" smtClean="0"/>
              <a:t>1 CCD along scan each </a:t>
            </a:r>
          </a:p>
          <a:p>
            <a:pPr>
              <a:buNone/>
            </a:pPr>
            <a:r>
              <a:rPr lang="en-US" sz="2000" dirty="0" smtClean="0"/>
              <a:t>	</a:t>
            </a:r>
          </a:p>
          <a:p>
            <a:pPr>
              <a:buNone/>
            </a:pPr>
            <a:r>
              <a:rPr lang="en-US" sz="2000" dirty="0" smtClean="0"/>
              <a:t>RVS spectrometer: </a:t>
            </a:r>
          </a:p>
          <a:p>
            <a:pPr>
              <a:buNone/>
            </a:pPr>
            <a:r>
              <a:rPr lang="en-US" sz="2000" dirty="0" smtClean="0"/>
              <a:t>         Resolving power ~11,500 </a:t>
            </a:r>
          </a:p>
          <a:p>
            <a:pPr>
              <a:buNone/>
            </a:pPr>
            <a:r>
              <a:rPr lang="en-US" sz="2000" dirty="0" smtClean="0"/>
              <a:t>         wavelength range: 847-874 nm.</a:t>
            </a:r>
          </a:p>
          <a:p>
            <a:pPr>
              <a:buNone/>
            </a:pPr>
            <a:r>
              <a:rPr lang="en-US" sz="2000" dirty="0" smtClean="0"/>
              <a:t>          3 CCDs (strips) along scan </a:t>
            </a:r>
          </a:p>
          <a:p>
            <a:pPr>
              <a:buNone/>
            </a:pPr>
            <a:endParaRPr lang="en-US" sz="2000" dirty="0" smtClean="0"/>
          </a:p>
          <a:p>
            <a:pPr>
              <a:buNone/>
            </a:pPr>
            <a:endParaRPr lang="en-US" sz="2000" dirty="0" smtClean="0"/>
          </a:p>
          <a:p>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5004048" y="3281659"/>
            <a:ext cx="3732460" cy="2951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971599" y="980728"/>
            <a:ext cx="7108493" cy="5275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dirty="0" smtClean="0">
                <a:solidFill>
                  <a:srgbClr val="FF0000"/>
                </a:solidFill>
              </a:rPr>
              <a:t>GOG</a:t>
            </a:r>
            <a:r>
              <a:rPr lang="en-GB" dirty="0" smtClean="0"/>
              <a:t> spectra </a:t>
            </a:r>
            <a:endParaRPr lang="en-GB" dirty="0"/>
          </a:p>
        </p:txBody>
      </p:sp>
      <p:sp>
        <p:nvSpPr>
          <p:cNvPr id="3" name="2 Marcador de contenido"/>
          <p:cNvSpPr>
            <a:spLocks noGrp="1"/>
          </p:cNvSpPr>
          <p:nvPr>
            <p:ph idx="1"/>
          </p:nvPr>
        </p:nvSpPr>
        <p:spPr>
          <a:xfrm>
            <a:off x="457200" y="1600200"/>
            <a:ext cx="8507288" cy="4525963"/>
          </a:xfrm>
        </p:spPr>
        <p:txBody>
          <a:bodyPr>
            <a:normAutofit fontScale="62500" lnSpcReduction="20000"/>
          </a:bodyPr>
          <a:lstStyle/>
          <a:p>
            <a:pPr>
              <a:buNone/>
            </a:pPr>
            <a:r>
              <a:rPr lang="en-US" b="1" dirty="0" smtClean="0"/>
              <a:t>Epoch Spectra</a:t>
            </a:r>
            <a:r>
              <a:rPr lang="en-US" dirty="0" smtClean="0"/>
              <a:t>: single transit </a:t>
            </a:r>
          </a:p>
          <a:p>
            <a:pPr lvl="1"/>
            <a:r>
              <a:rPr lang="en-US" dirty="0" smtClean="0"/>
              <a:t>BP/RP: reduced into a common wavelength scale</a:t>
            </a:r>
          </a:p>
          <a:p>
            <a:pPr lvl="1"/>
            <a:r>
              <a:rPr lang="en-US" dirty="0" smtClean="0"/>
              <a:t>RVS: each spectrum has its wavelength scale</a:t>
            </a:r>
          </a:p>
          <a:p>
            <a:pPr lvl="1">
              <a:buNone/>
            </a:pPr>
            <a:endParaRPr lang="en-US" dirty="0" smtClean="0"/>
          </a:p>
          <a:p>
            <a:pPr>
              <a:buNone/>
            </a:pPr>
            <a:r>
              <a:rPr lang="en-US" b="1" dirty="0" smtClean="0"/>
              <a:t>Combined Spectra</a:t>
            </a:r>
            <a:r>
              <a:rPr lang="en-US" dirty="0" smtClean="0"/>
              <a:t>: the end-of-mission</a:t>
            </a:r>
          </a:p>
          <a:p>
            <a:pPr lvl="1"/>
            <a:r>
              <a:rPr lang="en-US" dirty="0" smtClean="0"/>
              <a:t>BP/RP/RVS completely reduced into a common wavelength scale</a:t>
            </a:r>
          </a:p>
          <a:p>
            <a:pPr lvl="1">
              <a:buNone/>
            </a:pPr>
            <a:endParaRPr lang="en-GB" dirty="0" smtClean="0"/>
          </a:p>
          <a:p>
            <a:pPr>
              <a:buNone/>
            </a:pPr>
            <a:r>
              <a:rPr lang="en-GB" b="1" dirty="0" smtClean="0"/>
              <a:t>Sigma spectrum</a:t>
            </a:r>
            <a:r>
              <a:rPr lang="en-GB" dirty="0" smtClean="0"/>
              <a:t>: standard deviation Gaussian noise model</a:t>
            </a:r>
          </a:p>
          <a:p>
            <a:pPr lvl="1"/>
            <a:r>
              <a:rPr lang="en-GB" dirty="0" smtClean="0"/>
              <a:t>For each GOG output spectrum (epoch and combined)</a:t>
            </a:r>
          </a:p>
          <a:p>
            <a:pPr>
              <a:buNone/>
            </a:pPr>
            <a:endParaRPr lang="en-GB" dirty="0" smtClean="0"/>
          </a:p>
          <a:p>
            <a:pPr>
              <a:buNone/>
            </a:pPr>
            <a:r>
              <a:rPr lang="en-GB" b="1" dirty="0" smtClean="0"/>
              <a:t>GOG spectra are obtained by randomly sampling the sigma spectrum to generate a noise vector which is added to the noise-free spectra </a:t>
            </a:r>
          </a:p>
          <a:p>
            <a:pPr>
              <a:buNone/>
            </a:pPr>
            <a:endParaRPr lang="en-GB" b="1" dirty="0" smtClean="0"/>
          </a:p>
          <a:p>
            <a:pPr>
              <a:buNone/>
            </a:pPr>
            <a:r>
              <a:rPr lang="en-GB" sz="2600" dirty="0" smtClean="0"/>
              <a:t>User can choose if the output spectra is noise-free or observed</a:t>
            </a:r>
          </a:p>
          <a:p>
            <a:pPr>
              <a:buNone/>
            </a:pPr>
            <a:r>
              <a:rPr lang="en-GB" sz="2600" dirty="0" smtClean="0"/>
              <a:t>The procedure to provide epoch spectra will change in GOG Cycle 11 (coefficients will be provided) </a:t>
            </a:r>
            <a:endParaRPr lang="en-GB" sz="2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solidFill>
                  <a:srgbClr val="FF0000"/>
                </a:solidFill>
              </a:rPr>
              <a:t>GOG</a:t>
            </a:r>
            <a:r>
              <a:rPr lang="en-GB" dirty="0" smtClean="0"/>
              <a:t> Input spectra </a:t>
            </a:r>
            <a:endParaRPr lang="en-GB" dirty="0"/>
          </a:p>
        </p:txBody>
      </p:sp>
      <p:sp>
        <p:nvSpPr>
          <p:cNvPr id="3" name="2 Marcador de contenido"/>
          <p:cNvSpPr>
            <a:spLocks noGrp="1"/>
          </p:cNvSpPr>
          <p:nvPr>
            <p:ph idx="1"/>
          </p:nvPr>
        </p:nvSpPr>
        <p:spPr>
          <a:xfrm>
            <a:off x="467544" y="1412776"/>
            <a:ext cx="8229600" cy="4525963"/>
          </a:xfrm>
        </p:spPr>
        <p:txBody>
          <a:bodyPr>
            <a:noAutofit/>
          </a:bodyPr>
          <a:lstStyle/>
          <a:p>
            <a:pPr>
              <a:buNone/>
            </a:pPr>
            <a:r>
              <a:rPr lang="en-US" sz="2200" dirty="0" smtClean="0"/>
              <a:t>GOG can be configured to use: </a:t>
            </a:r>
          </a:p>
          <a:p>
            <a:pPr lvl="1"/>
            <a:r>
              <a:rPr lang="en-US" sz="2200" dirty="0" smtClean="0"/>
              <a:t>GUMS and its own integrated libraries </a:t>
            </a:r>
          </a:p>
          <a:p>
            <a:pPr lvl="1"/>
            <a:r>
              <a:rPr lang="en-US" sz="2200" dirty="0" smtClean="0"/>
              <a:t>An external list of sources and its own integrated libraries </a:t>
            </a:r>
          </a:p>
          <a:p>
            <a:pPr lvl="1"/>
            <a:r>
              <a:rPr lang="en-US" sz="2200" dirty="0" smtClean="0"/>
              <a:t>A user externally defined set of input spectra</a:t>
            </a:r>
          </a:p>
          <a:p>
            <a:pPr lvl="1">
              <a:buNone/>
            </a:pPr>
            <a:endParaRPr lang="en-US" sz="2200" dirty="0" smtClean="0">
              <a:solidFill>
                <a:srgbClr val="FF0000"/>
              </a:solidFill>
            </a:endParaRPr>
          </a:p>
          <a:p>
            <a:pPr>
              <a:buNone/>
            </a:pPr>
            <a:r>
              <a:rPr lang="en-GB" sz="2200" dirty="0" smtClean="0"/>
              <a:t>The integrated spectral libraries : </a:t>
            </a:r>
          </a:p>
          <a:p>
            <a:pPr lvl="1"/>
            <a:r>
              <a:rPr lang="en-US" sz="2200" dirty="0" smtClean="0"/>
              <a:t>LR spectral libraries used for BP/RP simulations: Basel2.2, </a:t>
            </a:r>
            <a:r>
              <a:rPr lang="en-GB" sz="2200" dirty="0" err="1" smtClean="0"/>
              <a:t>BeLR</a:t>
            </a:r>
            <a:r>
              <a:rPr lang="en-GB" sz="2200" dirty="0" smtClean="0"/>
              <a:t> (emission line), WD, QSO, Galaxy-Pegase-2</a:t>
            </a:r>
          </a:p>
          <a:p>
            <a:pPr lvl="1"/>
            <a:r>
              <a:rPr lang="en-US" sz="2200" dirty="0" smtClean="0"/>
              <a:t>HR spectral libraries used for RVS simulations: MARCS, </a:t>
            </a:r>
            <a:r>
              <a:rPr lang="en-GB" sz="2200" dirty="0" err="1" smtClean="0"/>
              <a:t>BeHR</a:t>
            </a:r>
            <a:r>
              <a:rPr lang="en-GB" sz="2200" dirty="0" smtClean="0"/>
              <a:t> (emission line), Galaxy and QSOHR</a:t>
            </a:r>
          </a:p>
          <a:p>
            <a:pPr lvl="1">
              <a:buNone/>
            </a:pPr>
            <a:endParaRPr lang="en-GB" sz="2200" dirty="0" smtClean="0"/>
          </a:p>
          <a:p>
            <a:pPr>
              <a:buNone/>
            </a:pPr>
            <a:r>
              <a:rPr lang="en-US" sz="2200" dirty="0" smtClean="0"/>
              <a:t>The spectrum is associated to a source using minimum distance (</a:t>
            </a:r>
            <a:r>
              <a:rPr lang="en-US" sz="2200" dirty="0" err="1" smtClean="0"/>
              <a:t>Teff</a:t>
            </a:r>
            <a:r>
              <a:rPr lang="en-US" sz="2200" dirty="0" smtClean="0"/>
              <a:t> , </a:t>
            </a:r>
            <a:r>
              <a:rPr lang="en-US" sz="2200" dirty="0" err="1" smtClean="0"/>
              <a:t>logg</a:t>
            </a:r>
            <a:r>
              <a:rPr lang="en-US" sz="2200" dirty="0" smtClean="0"/>
              <a:t> and [Fe/H]) - interpolation  is pending </a:t>
            </a:r>
          </a:p>
          <a:p>
            <a:pPr>
              <a:buNone/>
            </a:pPr>
            <a:endParaRPr 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91264" cy="1143000"/>
          </a:xfrm>
        </p:spPr>
        <p:txBody>
          <a:bodyPr>
            <a:normAutofit fontScale="90000"/>
          </a:bodyPr>
          <a:lstStyle/>
          <a:p>
            <a:r>
              <a:rPr lang="en-GB" dirty="0" smtClean="0">
                <a:solidFill>
                  <a:srgbClr val="FF0000"/>
                </a:solidFill>
              </a:rPr>
              <a:t>GOG</a:t>
            </a:r>
            <a:r>
              <a:rPr lang="en-GB" dirty="0" smtClean="0"/>
              <a:t>: from input to observable spectra </a:t>
            </a:r>
            <a:endParaRPr lang="en-GB" dirty="0"/>
          </a:p>
        </p:txBody>
      </p:sp>
      <p:sp>
        <p:nvSpPr>
          <p:cNvPr id="3" name="2 Marcador de contenido"/>
          <p:cNvSpPr>
            <a:spLocks noGrp="1"/>
          </p:cNvSpPr>
          <p:nvPr>
            <p:ph idx="1"/>
          </p:nvPr>
        </p:nvSpPr>
        <p:spPr/>
        <p:txBody>
          <a:bodyPr>
            <a:normAutofit fontScale="77500" lnSpcReduction="20000"/>
          </a:bodyPr>
          <a:lstStyle/>
          <a:p>
            <a:pPr marL="514350" indent="-514350">
              <a:buFont typeface="+mj-lt"/>
              <a:buAutoNum type="arabicPeriod"/>
            </a:pPr>
            <a:r>
              <a:rPr lang="en-US" dirty="0" smtClean="0"/>
              <a:t>Convolve input with rotational (</a:t>
            </a:r>
            <a:r>
              <a:rPr lang="en-US" dirty="0" err="1" smtClean="0"/>
              <a:t>vsini</a:t>
            </a:r>
            <a:r>
              <a:rPr lang="en-US" dirty="0" smtClean="0"/>
              <a:t>) profile (RVS only)</a:t>
            </a:r>
          </a:p>
          <a:p>
            <a:pPr marL="514350" indent="-514350">
              <a:buFont typeface="+mj-lt"/>
              <a:buAutoNum type="arabicPeriod"/>
            </a:pPr>
            <a:r>
              <a:rPr lang="en-US" dirty="0" smtClean="0"/>
              <a:t>Normalize to source magnitude and extinction</a:t>
            </a:r>
          </a:p>
          <a:p>
            <a:pPr marL="514350" indent="-514350">
              <a:buFont typeface="+mj-lt"/>
              <a:buAutoNum type="arabicPeriod"/>
            </a:pPr>
            <a:r>
              <a:rPr lang="en-GB" dirty="0" smtClean="0"/>
              <a:t>Apply instrument transmission</a:t>
            </a:r>
          </a:p>
          <a:p>
            <a:pPr marL="514350" indent="-514350">
              <a:buFont typeface="+mj-lt"/>
              <a:buAutoNum type="arabicPeriod"/>
            </a:pPr>
            <a:r>
              <a:rPr lang="en-US" dirty="0" smtClean="0"/>
              <a:t>Apply PSFs convolution  following dispersion relation</a:t>
            </a:r>
          </a:p>
          <a:p>
            <a:pPr marL="514350" indent="-514350">
              <a:buFont typeface="+mj-lt"/>
              <a:buAutoNum type="arabicPeriod"/>
            </a:pPr>
            <a:r>
              <a:rPr lang="en-GB" dirty="0" smtClean="0"/>
              <a:t>Addition of constant background and saturation effects</a:t>
            </a:r>
          </a:p>
          <a:p>
            <a:pPr marL="514350" indent="-514350">
              <a:buFont typeface="+mj-lt"/>
              <a:buAutoNum type="arabicPeriod"/>
            </a:pPr>
            <a:r>
              <a:rPr lang="en-GB" dirty="0" smtClean="0"/>
              <a:t>Transform pixels into samples (to 1D)</a:t>
            </a:r>
          </a:p>
          <a:p>
            <a:pPr marL="514350" indent="-514350">
              <a:buFont typeface="+mj-lt"/>
              <a:buAutoNum type="arabicPeriod"/>
            </a:pPr>
            <a:r>
              <a:rPr lang="en-GB" dirty="0" smtClean="0"/>
              <a:t>Apply GOG photometric error modeling sample to sample</a:t>
            </a:r>
            <a:endParaRPr lang="en-GB" dirty="0" smtClean="0">
              <a:solidFill>
                <a:srgbClr val="FF0000"/>
              </a:solidFill>
            </a:endParaRPr>
          </a:p>
          <a:p>
            <a:pPr marL="514350" indent="-514350">
              <a:buFont typeface="+mj-lt"/>
              <a:buAutoNum type="arabicPeriod"/>
            </a:pPr>
            <a:r>
              <a:rPr lang="en-US" dirty="0" smtClean="0"/>
              <a:t>Associate a wavelength to each sample</a:t>
            </a:r>
          </a:p>
          <a:p>
            <a:pPr marL="514350" indent="-514350">
              <a:buFont typeface="+mj-lt"/>
              <a:buAutoNum type="arabicPeriod"/>
            </a:pPr>
            <a:r>
              <a:rPr lang="en-US" dirty="0" smtClean="0"/>
              <a:t>Produce sigma spectrum associated to the (noise-free) sample spectrum (both for epoch and combined spectra)</a:t>
            </a:r>
          </a:p>
          <a:p>
            <a:pPr marL="514350" indent="-514350">
              <a:buFont typeface="+mj-lt"/>
              <a:buAutoNum type="arabicPeriod"/>
            </a:pPr>
            <a:r>
              <a:rPr lang="en-US" dirty="0" smtClean="0"/>
              <a:t>Generates observed spectrum</a:t>
            </a:r>
          </a:p>
          <a:p>
            <a:endParaRPr lang="en-GB" dirty="0"/>
          </a:p>
        </p:txBody>
      </p:sp>
      <p:sp>
        <p:nvSpPr>
          <p:cNvPr id="4" name="3 CuadroTexto"/>
          <p:cNvSpPr txBox="1"/>
          <p:nvPr/>
        </p:nvSpPr>
        <p:spPr>
          <a:xfrm>
            <a:off x="4067944" y="6021288"/>
            <a:ext cx="4464496" cy="646331"/>
          </a:xfrm>
          <a:prstGeom prst="rect">
            <a:avLst/>
          </a:prstGeom>
          <a:noFill/>
        </p:spPr>
        <p:txBody>
          <a:bodyPr wrap="square" rtlCol="0">
            <a:spAutoFit/>
          </a:bodyPr>
          <a:lstStyle/>
          <a:p>
            <a:r>
              <a:rPr lang="en-GB" dirty="0" err="1" smtClean="0"/>
              <a:t>Sartoretti</a:t>
            </a:r>
            <a:r>
              <a:rPr lang="en-GB" dirty="0" smtClean="0"/>
              <a:t> &amp; </a:t>
            </a:r>
            <a:r>
              <a:rPr lang="en-GB" dirty="0" err="1" smtClean="0"/>
              <a:t>Isasi</a:t>
            </a:r>
            <a:r>
              <a:rPr lang="en-GB" dirty="0" smtClean="0"/>
              <a:t> (2011),  </a:t>
            </a:r>
            <a:r>
              <a:rPr lang="en-GB" dirty="0" err="1" smtClean="0"/>
              <a:t>Jordi</a:t>
            </a:r>
            <a:r>
              <a:rPr lang="en-GB" dirty="0" smtClean="0"/>
              <a:t> et al. (2010)</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solidFill>
                  <a:srgbClr val="FF0000"/>
                </a:solidFill>
              </a:rPr>
              <a:t>GUMS</a:t>
            </a:r>
            <a:r>
              <a:rPr lang="en-GB" dirty="0" smtClean="0"/>
              <a:t> field stars in our Galaxy </a:t>
            </a:r>
            <a:endParaRPr lang="en-GB" dirty="0"/>
          </a:p>
        </p:txBody>
      </p:sp>
      <p:sp>
        <p:nvSpPr>
          <p:cNvPr id="3" name="2 Marcador de contenido"/>
          <p:cNvSpPr>
            <a:spLocks noGrp="1"/>
          </p:cNvSpPr>
          <p:nvPr>
            <p:ph idx="1"/>
          </p:nvPr>
        </p:nvSpPr>
        <p:spPr/>
        <p:txBody>
          <a:bodyPr/>
          <a:lstStyle/>
          <a:p>
            <a:pPr>
              <a:buNone/>
            </a:pPr>
            <a:r>
              <a:rPr lang="en-US" sz="2800" dirty="0" smtClean="0"/>
              <a:t>Based on Besançon Galaxy Model (Robin et al. 2003)</a:t>
            </a:r>
          </a:p>
          <a:p>
            <a:pPr>
              <a:buNone/>
            </a:pPr>
            <a:endParaRPr lang="en-US" sz="2800" dirty="0" smtClean="0"/>
          </a:p>
          <a:p>
            <a:pPr>
              <a:buNone/>
            </a:pPr>
            <a:r>
              <a:rPr lang="en-US" sz="2800" dirty="0" smtClean="0"/>
              <a:t>Ingredients: </a:t>
            </a:r>
          </a:p>
          <a:p>
            <a:pPr lvl="1"/>
            <a:r>
              <a:rPr lang="en-US" dirty="0" smtClean="0"/>
              <a:t>3D extinction model (</a:t>
            </a:r>
            <a:r>
              <a:rPr lang="en-US" dirty="0" err="1" smtClean="0"/>
              <a:t>Drimmel</a:t>
            </a:r>
            <a:r>
              <a:rPr lang="en-US" dirty="0" smtClean="0"/>
              <a:t> 2002)</a:t>
            </a:r>
          </a:p>
          <a:p>
            <a:pPr lvl="1"/>
            <a:r>
              <a:rPr lang="en-US" dirty="0" smtClean="0"/>
              <a:t>All populations: thin/thick disk, spheroid and bulge (Hess diagram is frozen)</a:t>
            </a:r>
          </a:p>
          <a:p>
            <a:pPr lvl="1"/>
            <a:r>
              <a:rPr lang="en-US" dirty="0" smtClean="0"/>
              <a:t>Binaries and multiple systems included (no dynamical self-consistency) </a:t>
            </a:r>
          </a:p>
          <a:p>
            <a:pPr lvl="1"/>
            <a:r>
              <a:rPr lang="en-US" dirty="0" smtClean="0"/>
              <a:t>Variable stars are generated (CU7) </a:t>
            </a:r>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dirty="0" smtClean="0">
                <a:solidFill>
                  <a:srgbClr val="FF0000"/>
                </a:solidFill>
              </a:rPr>
              <a:t>GOG</a:t>
            </a:r>
            <a:r>
              <a:rPr lang="en-GB" dirty="0" smtClean="0"/>
              <a:t>: epoch spectra error model</a:t>
            </a:r>
            <a:endParaRPr lang="en-GB" dirty="0"/>
          </a:p>
        </p:txBody>
      </p:sp>
      <p:sp>
        <p:nvSpPr>
          <p:cNvPr id="3" name="2 Marcador de contenido"/>
          <p:cNvSpPr>
            <a:spLocks noGrp="1"/>
          </p:cNvSpPr>
          <p:nvPr>
            <p:ph idx="1"/>
          </p:nvPr>
        </p:nvSpPr>
        <p:spPr/>
        <p:txBody>
          <a:bodyPr>
            <a:normAutofit/>
          </a:bodyPr>
          <a:lstStyle/>
          <a:p>
            <a:pPr lvl="1">
              <a:buNone/>
            </a:pPr>
            <a:r>
              <a:rPr lang="en-GB" dirty="0" smtClean="0"/>
              <a:t>Same procedure as for the photometry, now applied to each sample: </a:t>
            </a:r>
          </a:p>
          <a:p>
            <a:pPr lvl="2"/>
            <a:r>
              <a:rPr lang="en-GB" dirty="0" smtClean="0"/>
              <a:t>Poisson noise in the source and background</a:t>
            </a:r>
          </a:p>
          <a:p>
            <a:pPr lvl="2"/>
            <a:r>
              <a:rPr lang="en-GB" dirty="0" smtClean="0"/>
              <a:t>Total read-out noise </a:t>
            </a:r>
          </a:p>
          <a:p>
            <a:pPr lvl="2"/>
            <a:r>
              <a:rPr lang="en-GB" dirty="0" smtClean="0"/>
              <a:t>Background-subtraction noise</a:t>
            </a:r>
          </a:p>
          <a:p>
            <a:pPr lvl="2"/>
            <a:r>
              <a:rPr lang="en-GB" dirty="0" smtClean="0"/>
              <a:t>Calibration noise</a:t>
            </a:r>
          </a:p>
          <a:p>
            <a:pPr lvl="2"/>
            <a:r>
              <a:rPr lang="en-GB" dirty="0" smtClean="0"/>
              <a:t>20% error margin added to accommodate </a:t>
            </a:r>
            <a:r>
              <a:rPr lang="en-GB" dirty="0" err="1" smtClean="0"/>
              <a:t>unmodelled</a:t>
            </a:r>
            <a:r>
              <a:rPr lang="en-GB" dirty="0" smtClean="0"/>
              <a:t> random errors (charge transfer inefficiency and imperfect geometric calibration)</a:t>
            </a:r>
          </a:p>
          <a:p>
            <a:pPr lvl="2"/>
            <a:r>
              <a:rPr lang="en-GB" dirty="0" smtClean="0"/>
              <a:t>Systematic errors are currently neglected </a:t>
            </a:r>
          </a:p>
          <a:p>
            <a:pPr lvl="1">
              <a:buNone/>
            </a:pP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5616" y="404664"/>
            <a:ext cx="7272808" cy="584775"/>
          </a:xfrm>
          <a:prstGeom prst="rect">
            <a:avLst/>
          </a:prstGeom>
          <a:noFill/>
        </p:spPr>
        <p:txBody>
          <a:bodyPr wrap="square" rtlCol="0">
            <a:spAutoFit/>
          </a:bodyPr>
          <a:lstStyle/>
          <a:p>
            <a:pPr algn="ctr"/>
            <a:r>
              <a:rPr lang="en-GB" sz="3200" dirty="0" smtClean="0"/>
              <a:t>End-of-mission SNR per band</a:t>
            </a:r>
            <a:endParaRPr lang="en-GB" sz="3200" dirty="0"/>
          </a:p>
        </p:txBody>
      </p:sp>
      <p:pic>
        <p:nvPicPr>
          <p:cNvPr id="2" name="Picture 2"/>
          <p:cNvPicPr>
            <a:picLocks noChangeAspect="1" noChangeArrowheads="1"/>
          </p:cNvPicPr>
          <p:nvPr/>
        </p:nvPicPr>
        <p:blipFill>
          <a:blip r:embed="rId2" cstate="print"/>
          <a:srcRect/>
          <a:stretch>
            <a:fillRect/>
          </a:stretch>
        </p:blipFill>
        <p:spPr bwMode="auto">
          <a:xfrm>
            <a:off x="1403648" y="1052736"/>
            <a:ext cx="6219825" cy="5124450"/>
          </a:xfrm>
          <a:prstGeom prst="rect">
            <a:avLst/>
          </a:prstGeom>
          <a:noFill/>
          <a:ln w="9525">
            <a:noFill/>
            <a:miter lim="800000"/>
            <a:headEnd/>
            <a:tailEnd/>
          </a:ln>
        </p:spPr>
      </p:pic>
      <p:sp>
        <p:nvSpPr>
          <p:cNvPr id="7" name="6 CuadroTexto"/>
          <p:cNvSpPr txBox="1"/>
          <p:nvPr/>
        </p:nvSpPr>
        <p:spPr>
          <a:xfrm>
            <a:off x="1259632" y="6211669"/>
            <a:ext cx="6984776" cy="646331"/>
          </a:xfrm>
          <a:prstGeom prst="rect">
            <a:avLst/>
          </a:prstGeom>
          <a:noFill/>
        </p:spPr>
        <p:txBody>
          <a:bodyPr wrap="square" rtlCol="0">
            <a:spAutoFit/>
          </a:bodyPr>
          <a:lstStyle/>
          <a:p>
            <a:r>
              <a:rPr lang="en-GB" dirty="0" smtClean="0">
                <a:sym typeface="Symbol"/>
              </a:rPr>
              <a:t></a:t>
            </a:r>
            <a:r>
              <a:rPr lang="en-GB" baseline="-25000" dirty="0" smtClean="0"/>
              <a:t>cal</a:t>
            </a:r>
            <a:r>
              <a:rPr lang="en-GB" dirty="0" smtClean="0"/>
              <a:t> = 10 </a:t>
            </a:r>
            <a:r>
              <a:rPr lang="en-GB" dirty="0" err="1" smtClean="0"/>
              <a:t>mmag</a:t>
            </a:r>
            <a:r>
              <a:rPr lang="en-GB" dirty="0" smtClean="0"/>
              <a:t>, 80 transits, unreddenend stars  (Carrasco et al. 2006)</a:t>
            </a:r>
          </a:p>
          <a:p>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GB" dirty="0" smtClean="0"/>
              <a:t>Radial Velocities</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dirty="0" smtClean="0"/>
              <a:t>Radial velocities</a:t>
            </a:r>
            <a:endParaRPr lang="en-GB" dirty="0"/>
          </a:p>
        </p:txBody>
      </p:sp>
      <p:sp>
        <p:nvSpPr>
          <p:cNvPr id="3" name="2 Marcador de contenido"/>
          <p:cNvSpPr>
            <a:spLocks noGrp="1"/>
          </p:cNvSpPr>
          <p:nvPr>
            <p:ph idx="1"/>
          </p:nvPr>
        </p:nvSpPr>
        <p:spPr/>
        <p:txBody>
          <a:bodyPr>
            <a:normAutofit/>
          </a:bodyPr>
          <a:lstStyle/>
          <a:p>
            <a:r>
              <a:rPr lang="en-US" sz="2400" dirty="0" smtClean="0"/>
              <a:t>a star transits the spectroscopic instrument on average ~40 times, leading to ~120 CCD transits </a:t>
            </a:r>
          </a:p>
        </p:txBody>
      </p:sp>
      <p:pic>
        <p:nvPicPr>
          <p:cNvPr id="2050" name="Picture 2"/>
          <p:cNvPicPr>
            <a:picLocks noChangeAspect="1" noChangeArrowheads="1"/>
          </p:cNvPicPr>
          <p:nvPr/>
        </p:nvPicPr>
        <p:blipFill>
          <a:blip r:embed="rId2" cstate="print"/>
          <a:srcRect/>
          <a:stretch>
            <a:fillRect/>
          </a:stretch>
        </p:blipFill>
        <p:spPr bwMode="auto">
          <a:xfrm>
            <a:off x="827584" y="2492896"/>
            <a:ext cx="7597502" cy="3607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979712" y="1700808"/>
            <a:ext cx="4928961" cy="771326"/>
          </a:xfrm>
          <a:prstGeom prst="rect">
            <a:avLst/>
          </a:prstGeom>
          <a:noFill/>
          <a:ln w="9525">
            <a:solidFill>
              <a:schemeClr val="tx1">
                <a:alpha val="83000"/>
              </a:schemeClr>
            </a:solid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251520" y="4221088"/>
            <a:ext cx="8388424" cy="1194863"/>
          </a:xfrm>
          <a:prstGeom prst="rect">
            <a:avLst/>
          </a:prstGeom>
          <a:noFill/>
          <a:ln w="9525">
            <a:noFill/>
            <a:miter lim="800000"/>
            <a:headEnd/>
            <a:tailEnd/>
          </a:ln>
        </p:spPr>
      </p:pic>
      <p:sp>
        <p:nvSpPr>
          <p:cNvPr id="8" name="7 Título"/>
          <p:cNvSpPr>
            <a:spLocks noGrp="1"/>
          </p:cNvSpPr>
          <p:nvPr>
            <p:ph type="title"/>
          </p:nvPr>
        </p:nvSpPr>
        <p:spPr/>
        <p:txBody>
          <a:bodyPr>
            <a:normAutofit fontScale="90000"/>
          </a:bodyPr>
          <a:lstStyle/>
          <a:p>
            <a:r>
              <a:rPr lang="en-GB" dirty="0" smtClean="0"/>
              <a:t>End-of-mission radial velocity error</a:t>
            </a:r>
            <a:br>
              <a:rPr lang="en-GB" dirty="0" smtClean="0"/>
            </a:br>
            <a:r>
              <a:rPr lang="en-GB" sz="2700" dirty="0" smtClean="0">
                <a:solidFill>
                  <a:srgbClr val="FF0000"/>
                </a:solidFill>
              </a:rPr>
              <a:t> Gaia Science Performance website</a:t>
            </a:r>
            <a:endParaRPr lang="en-GB" sz="2700" dirty="0"/>
          </a:p>
        </p:txBody>
      </p:sp>
      <p:sp>
        <p:nvSpPr>
          <p:cNvPr id="9" name="8 CuadroTexto"/>
          <p:cNvSpPr txBox="1"/>
          <p:nvPr/>
        </p:nvSpPr>
        <p:spPr>
          <a:xfrm>
            <a:off x="899592" y="3212976"/>
            <a:ext cx="7488832" cy="400110"/>
          </a:xfrm>
          <a:prstGeom prst="rect">
            <a:avLst/>
          </a:prstGeom>
          <a:noFill/>
        </p:spPr>
        <p:txBody>
          <a:bodyPr wrap="square" rtlCol="0">
            <a:spAutoFit/>
          </a:bodyPr>
          <a:lstStyle/>
          <a:p>
            <a:r>
              <a:rPr lang="en-GB" sz="2000" dirty="0" smtClean="0"/>
              <a:t>Errors are magnitude (V= Johnson Visual) and colour dependent (V-I)  </a:t>
            </a:r>
            <a:endParaRPr lang="en-GB" sz="2000" dirty="0"/>
          </a:p>
        </p:txBody>
      </p:sp>
      <p:sp>
        <p:nvSpPr>
          <p:cNvPr id="10" name="9 CuadroTexto"/>
          <p:cNvSpPr txBox="1"/>
          <p:nvPr/>
        </p:nvSpPr>
        <p:spPr>
          <a:xfrm>
            <a:off x="1403648" y="5733256"/>
            <a:ext cx="6984776" cy="923330"/>
          </a:xfrm>
          <a:prstGeom prst="rect">
            <a:avLst/>
          </a:prstGeom>
          <a:noFill/>
        </p:spPr>
        <p:txBody>
          <a:bodyPr wrap="square" rtlCol="0">
            <a:spAutoFit/>
          </a:bodyPr>
          <a:lstStyle/>
          <a:p>
            <a:r>
              <a:rPr lang="en-GB" dirty="0" smtClean="0"/>
              <a:t>Receipts outlined by JdB-022 (2005)  </a:t>
            </a:r>
            <a:br>
              <a:rPr lang="en-GB" dirty="0" smtClean="0"/>
            </a:br>
            <a:r>
              <a:rPr lang="en-US" dirty="0" smtClean="0"/>
              <a:t>At the time of the Gaia Mission Critical Design Review (April 2011)</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979712" y="1700808"/>
            <a:ext cx="4928961" cy="771326"/>
          </a:xfrm>
          <a:prstGeom prst="rect">
            <a:avLst/>
          </a:prstGeom>
          <a:noFill/>
          <a:ln w="9525">
            <a:solidFill>
              <a:schemeClr val="tx1">
                <a:alpha val="83000"/>
              </a:schemeClr>
            </a:solidFill>
            <a:miter lim="800000"/>
            <a:headEnd/>
            <a:tailEnd/>
          </a:ln>
        </p:spPr>
      </p:pic>
      <p:sp>
        <p:nvSpPr>
          <p:cNvPr id="8" name="7 Título"/>
          <p:cNvSpPr>
            <a:spLocks noGrp="1"/>
          </p:cNvSpPr>
          <p:nvPr>
            <p:ph type="title"/>
          </p:nvPr>
        </p:nvSpPr>
        <p:spPr/>
        <p:txBody>
          <a:bodyPr>
            <a:normAutofit fontScale="90000"/>
          </a:bodyPr>
          <a:lstStyle/>
          <a:p>
            <a:r>
              <a:rPr lang="en-GB" dirty="0" smtClean="0"/>
              <a:t>End-of-mission radial velocity error</a:t>
            </a:r>
            <a:br>
              <a:rPr lang="en-GB" dirty="0" smtClean="0"/>
            </a:br>
            <a:r>
              <a:rPr lang="en-GB" sz="2700" dirty="0" smtClean="0">
                <a:solidFill>
                  <a:srgbClr val="FF0000"/>
                </a:solidFill>
              </a:rPr>
              <a:t> Gaia Science Performance website</a:t>
            </a:r>
            <a:endParaRPr lang="en-GB" sz="2700" dirty="0"/>
          </a:p>
        </p:txBody>
      </p:sp>
      <p:sp>
        <p:nvSpPr>
          <p:cNvPr id="9" name="8 CuadroTexto"/>
          <p:cNvSpPr txBox="1"/>
          <p:nvPr/>
        </p:nvSpPr>
        <p:spPr>
          <a:xfrm>
            <a:off x="611560" y="2780928"/>
            <a:ext cx="7920880" cy="2862322"/>
          </a:xfrm>
          <a:prstGeom prst="rect">
            <a:avLst/>
          </a:prstGeom>
          <a:noFill/>
        </p:spPr>
        <p:txBody>
          <a:bodyPr wrap="square" rtlCol="0">
            <a:spAutoFit/>
          </a:bodyPr>
          <a:lstStyle/>
          <a:p>
            <a:r>
              <a:rPr lang="en-US" dirty="0" smtClean="0"/>
              <a:t>Included:</a:t>
            </a:r>
          </a:p>
          <a:p>
            <a:pPr lvl="1">
              <a:buFontTx/>
              <a:buChar char="-"/>
            </a:pPr>
            <a:r>
              <a:rPr lang="en-US" dirty="0" smtClean="0"/>
              <a:t>all known instrumental effects</a:t>
            </a:r>
          </a:p>
          <a:p>
            <a:pPr lvl="1">
              <a:buFontTx/>
              <a:buChar char="-"/>
            </a:pPr>
            <a:r>
              <a:rPr lang="en-US" dirty="0" smtClean="0"/>
              <a:t>residual calibration errors at ground-processing (DPAC) level</a:t>
            </a:r>
          </a:p>
          <a:p>
            <a:endParaRPr lang="en-US" dirty="0" smtClean="0"/>
          </a:p>
          <a:p>
            <a:r>
              <a:rPr lang="en-US" dirty="0" smtClean="0"/>
              <a:t>Not included:  </a:t>
            </a:r>
          </a:p>
          <a:p>
            <a:pPr lvl="1"/>
            <a:r>
              <a:rPr lang="en-US" dirty="0" smtClean="0"/>
              <a:t>-the residual "scientific calibration errors“: e.g., template-mismatch errors, residual errors in the derivation of the locations of the </a:t>
            </a:r>
            <a:r>
              <a:rPr lang="en-US" dirty="0" err="1" smtClean="0"/>
              <a:t>centroids</a:t>
            </a:r>
            <a:r>
              <a:rPr lang="en-US" dirty="0" smtClean="0"/>
              <a:t> of the reference spectral lines used for the wavelength calibration, etc. (result from the on-ground data processing) . They are assumed to be covered by the 20% science margin.</a:t>
            </a:r>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1412776"/>
            <a:ext cx="8208912" cy="4801314"/>
          </a:xfrm>
          <a:prstGeom prst="rect">
            <a:avLst/>
          </a:prstGeom>
          <a:noFill/>
        </p:spPr>
        <p:txBody>
          <a:bodyPr wrap="square" rtlCol="0">
            <a:spAutoFit/>
          </a:bodyPr>
          <a:lstStyle/>
          <a:p>
            <a:r>
              <a:rPr lang="en-GB" dirty="0" smtClean="0"/>
              <a:t>From </a:t>
            </a:r>
            <a:r>
              <a:rPr lang="en-GB" dirty="0" err="1" smtClean="0"/>
              <a:t>Sartoretti</a:t>
            </a:r>
            <a:r>
              <a:rPr lang="en-GB" dirty="0" smtClean="0"/>
              <a:t> et al. (2007):</a:t>
            </a:r>
            <a:endParaRPr lang="en-GB" dirty="0" smtClean="0">
              <a:solidFill>
                <a:srgbClr val="FF0000"/>
              </a:solidFill>
            </a:endParaRPr>
          </a:p>
          <a:p>
            <a:pPr lvl="1">
              <a:buFontTx/>
              <a:buChar char="-"/>
            </a:pPr>
            <a:r>
              <a:rPr lang="en-GB" dirty="0" smtClean="0"/>
              <a:t>Monte Carlo simulations</a:t>
            </a:r>
          </a:p>
          <a:p>
            <a:pPr lvl="1">
              <a:buFontTx/>
              <a:buChar char="-"/>
            </a:pPr>
            <a:r>
              <a:rPr lang="en-GB" dirty="0" smtClean="0"/>
              <a:t>A margin (factor 1.6) added to account for calibration  errors and other instrumental errors not included previously </a:t>
            </a:r>
          </a:p>
          <a:p>
            <a:pPr lvl="1"/>
            <a:r>
              <a:rPr lang="en-GB" dirty="0" smtClean="0"/>
              <a:t>-</a:t>
            </a:r>
            <a:r>
              <a:rPr lang="en-US" dirty="0" smtClean="0"/>
              <a:t>lower and upper limit fixed  to 1 and </a:t>
            </a:r>
            <a:r>
              <a:rPr lang="en-GB" dirty="0" smtClean="0"/>
              <a:t>35 km/s</a:t>
            </a:r>
          </a:p>
          <a:p>
            <a:pPr lvl="1">
              <a:buFontTx/>
              <a:buChar char="-"/>
            </a:pPr>
            <a:r>
              <a:rPr lang="en-US" dirty="0" smtClean="0"/>
              <a:t>Errors depending on </a:t>
            </a:r>
            <a:r>
              <a:rPr lang="en-US" b="1" dirty="0" err="1" smtClean="0"/>
              <a:t>Teff</a:t>
            </a:r>
            <a:r>
              <a:rPr lang="en-US" b="1" dirty="0" smtClean="0"/>
              <a:t> </a:t>
            </a:r>
            <a:r>
              <a:rPr lang="en-US" b="1" dirty="0" err="1" smtClean="0"/>
              <a:t>FeH</a:t>
            </a:r>
            <a:r>
              <a:rPr lang="en-US" b="1" dirty="0" smtClean="0"/>
              <a:t> </a:t>
            </a:r>
            <a:r>
              <a:rPr lang="en-US" b="1" dirty="0" err="1" smtClean="0"/>
              <a:t>logg</a:t>
            </a:r>
            <a:r>
              <a:rPr lang="en-US" b="1" dirty="0" smtClean="0"/>
              <a:t> </a:t>
            </a:r>
            <a:r>
              <a:rPr lang="en-US" b="1" dirty="0" err="1" smtClean="0"/>
              <a:t>vsini</a:t>
            </a:r>
            <a:r>
              <a:rPr lang="en-US" b="1" dirty="0" smtClean="0"/>
              <a:t> </a:t>
            </a:r>
            <a:r>
              <a:rPr lang="en-US" b="1" dirty="0" err="1" smtClean="0"/>
              <a:t>Vmag</a:t>
            </a:r>
            <a:r>
              <a:rPr lang="en-US" b="1" dirty="0" smtClean="0"/>
              <a:t>  </a:t>
            </a:r>
          </a:p>
          <a:p>
            <a:endParaRPr lang="es-ES" dirty="0" smtClean="0"/>
          </a:p>
          <a:p>
            <a:r>
              <a:rPr lang="en-US" dirty="0" smtClean="0"/>
              <a:t>GOG interpolates looking for the closest combination given priority to </a:t>
            </a:r>
            <a:r>
              <a:rPr lang="en-US" dirty="0" err="1" smtClean="0"/>
              <a:t>Teff</a:t>
            </a:r>
            <a:r>
              <a:rPr lang="en-US" dirty="0" smtClean="0"/>
              <a:t> and V </a:t>
            </a:r>
            <a:endParaRPr lang="es-ES" dirty="0" smtClean="0"/>
          </a:p>
          <a:p>
            <a:r>
              <a:rPr lang="en-US" dirty="0" smtClean="0"/>
              <a:t>All the tables provided up to now have [Fe/H]=0, </a:t>
            </a:r>
            <a:r>
              <a:rPr lang="en-US" dirty="0" err="1" smtClean="0"/>
              <a:t>vsini</a:t>
            </a:r>
            <a:r>
              <a:rPr lang="en-US" dirty="0" smtClean="0"/>
              <a:t>=0 and Av=0. with 8.5 &lt; V  &lt; 17.5</a:t>
            </a:r>
          </a:p>
          <a:p>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endParaRPr lang="en-US" dirty="0" smtClean="0"/>
          </a:p>
          <a:p>
            <a:endParaRPr lang="en-US" dirty="0" smtClean="0"/>
          </a:p>
          <a:p>
            <a:endParaRPr lang="en-GB" dirty="0" smtClean="0"/>
          </a:p>
        </p:txBody>
      </p:sp>
      <p:pic>
        <p:nvPicPr>
          <p:cNvPr id="5122" name="Picture 2"/>
          <p:cNvPicPr>
            <a:picLocks noChangeAspect="1" noChangeArrowheads="1"/>
          </p:cNvPicPr>
          <p:nvPr/>
        </p:nvPicPr>
        <p:blipFill>
          <a:blip r:embed="rId3" cstate="print"/>
          <a:srcRect/>
          <a:stretch>
            <a:fillRect/>
          </a:stretch>
        </p:blipFill>
        <p:spPr bwMode="auto">
          <a:xfrm>
            <a:off x="1907704" y="4293096"/>
            <a:ext cx="4824536" cy="2384699"/>
          </a:xfrm>
          <a:prstGeom prst="rect">
            <a:avLst/>
          </a:prstGeom>
          <a:noFill/>
          <a:ln w="9525">
            <a:noFill/>
            <a:miter lim="800000"/>
            <a:headEnd/>
            <a:tailEnd/>
          </a:ln>
        </p:spPr>
      </p:pic>
      <p:sp>
        <p:nvSpPr>
          <p:cNvPr id="5" name="4 Título"/>
          <p:cNvSpPr>
            <a:spLocks noGrp="1"/>
          </p:cNvSpPr>
          <p:nvPr>
            <p:ph type="title"/>
          </p:nvPr>
        </p:nvSpPr>
        <p:spPr>
          <a:xfrm>
            <a:off x="179512" y="274638"/>
            <a:ext cx="8712968" cy="1143000"/>
          </a:xfrm>
        </p:spPr>
        <p:txBody>
          <a:bodyPr>
            <a:normAutofit fontScale="90000"/>
          </a:bodyPr>
          <a:lstStyle/>
          <a:p>
            <a:r>
              <a:rPr lang="en-GB" dirty="0" smtClean="0">
                <a:solidFill>
                  <a:srgbClr val="FF0000"/>
                </a:solidFill>
              </a:rPr>
              <a:t>GOG</a:t>
            </a:r>
            <a:r>
              <a:rPr lang="en-GB" dirty="0" smtClean="0"/>
              <a:t>: End-of-mission radial velocity error</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1772816"/>
            <a:ext cx="8352928" cy="3416320"/>
          </a:xfrm>
          <a:prstGeom prst="rect">
            <a:avLst/>
          </a:prstGeom>
          <a:noFill/>
        </p:spPr>
        <p:txBody>
          <a:bodyPr wrap="square" rtlCol="0">
            <a:spAutoFit/>
          </a:bodyPr>
          <a:lstStyle/>
          <a:p>
            <a:r>
              <a:rPr lang="en-US" sz="2400" dirty="0" smtClean="0"/>
              <a:t>To take into account [Fe/H] effects, GOG apply (empirical law): </a:t>
            </a:r>
          </a:p>
          <a:p>
            <a:pPr>
              <a:buFontTx/>
              <a:buChar char="-"/>
            </a:pPr>
            <a:endParaRPr lang="en-US" sz="2400" dirty="0" smtClean="0"/>
          </a:p>
          <a:p>
            <a:endParaRPr lang="en-US" sz="2400" dirty="0" smtClean="0"/>
          </a:p>
          <a:p>
            <a:endParaRPr lang="en-US" sz="2400" dirty="0" smtClean="0"/>
          </a:p>
          <a:p>
            <a:endParaRPr lang="en-US" sz="2400" dirty="0" smtClean="0"/>
          </a:p>
          <a:p>
            <a:r>
              <a:rPr lang="en-US" sz="2400" dirty="0" smtClean="0"/>
              <a:t>GOG provides errors  for:</a:t>
            </a:r>
          </a:p>
          <a:p>
            <a:pPr lvl="1">
              <a:buFontTx/>
              <a:buChar char="-"/>
            </a:pPr>
            <a:r>
              <a:rPr lang="en-US" sz="2400" dirty="0" smtClean="0"/>
              <a:t>single CCD transit RVS spectra,</a:t>
            </a:r>
          </a:p>
          <a:p>
            <a:pPr lvl="1">
              <a:buFontTx/>
              <a:buChar char="-"/>
            </a:pPr>
            <a:r>
              <a:rPr lang="en-US" sz="2400" dirty="0" smtClean="0"/>
              <a:t>single transit 3-CCD combined spectra</a:t>
            </a:r>
            <a:endParaRPr lang="en-US" sz="2400" dirty="0" smtClean="0">
              <a:solidFill>
                <a:srgbClr val="FF0000"/>
              </a:solidFill>
            </a:endParaRPr>
          </a:p>
          <a:p>
            <a:pPr lvl="1">
              <a:buFontTx/>
              <a:buChar char="-"/>
            </a:pPr>
            <a:r>
              <a:rPr lang="en-US" sz="2400" dirty="0" smtClean="0"/>
              <a:t>40 transits 3</a:t>
            </a:r>
            <a:r>
              <a:rPr lang="en-GB" sz="2400" dirty="0" smtClean="0"/>
              <a:t>-CCDs combined spectra.</a:t>
            </a:r>
          </a:p>
        </p:txBody>
      </p:sp>
      <p:pic>
        <p:nvPicPr>
          <p:cNvPr id="4098" name="Picture 2"/>
          <p:cNvPicPr>
            <a:picLocks noChangeAspect="1" noChangeArrowheads="1"/>
          </p:cNvPicPr>
          <p:nvPr/>
        </p:nvPicPr>
        <p:blipFill>
          <a:blip r:embed="rId2" cstate="print"/>
          <a:srcRect/>
          <a:stretch>
            <a:fillRect/>
          </a:stretch>
        </p:blipFill>
        <p:spPr bwMode="auto">
          <a:xfrm>
            <a:off x="1907704" y="2708920"/>
            <a:ext cx="4791075" cy="619125"/>
          </a:xfrm>
          <a:prstGeom prst="rect">
            <a:avLst/>
          </a:prstGeom>
          <a:noFill/>
          <a:ln w="9525">
            <a:noFill/>
            <a:miter lim="800000"/>
            <a:headEnd/>
            <a:tailEnd/>
          </a:ln>
        </p:spPr>
      </p:pic>
      <p:sp>
        <p:nvSpPr>
          <p:cNvPr id="10" name="4 Título"/>
          <p:cNvSpPr>
            <a:spLocks noGrp="1"/>
          </p:cNvSpPr>
          <p:nvPr>
            <p:ph type="title"/>
          </p:nvPr>
        </p:nvSpPr>
        <p:spPr>
          <a:xfrm>
            <a:off x="179512" y="274638"/>
            <a:ext cx="8712968" cy="1143000"/>
          </a:xfrm>
        </p:spPr>
        <p:txBody>
          <a:bodyPr>
            <a:normAutofit fontScale="90000"/>
          </a:bodyPr>
          <a:lstStyle/>
          <a:p>
            <a:r>
              <a:rPr lang="en-GB" dirty="0" smtClean="0">
                <a:solidFill>
                  <a:srgbClr val="FF0000"/>
                </a:solidFill>
              </a:rPr>
              <a:t>GOG</a:t>
            </a:r>
            <a:r>
              <a:rPr lang="en-GB" dirty="0" smtClean="0"/>
              <a:t>: End-of-mission radial velocity error</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GB" dirty="0" smtClean="0"/>
              <a:t>Rotational Velocities (</a:t>
            </a:r>
            <a:r>
              <a:rPr lang="en-GB" dirty="0" err="1" smtClean="0"/>
              <a:t>Vsini</a:t>
            </a:r>
            <a:r>
              <a:rPr lang="en-GB" dirty="0" smtClean="0"/>
              <a:t>)</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67544" y="980728"/>
            <a:ext cx="8229600" cy="1143000"/>
          </a:xfrm>
        </p:spPr>
        <p:txBody>
          <a:bodyPr>
            <a:normAutofit fontScale="90000"/>
          </a:bodyPr>
          <a:lstStyle/>
          <a:p>
            <a:r>
              <a:rPr lang="en-GB" dirty="0" smtClean="0">
                <a:solidFill>
                  <a:srgbClr val="FF0000"/>
                </a:solidFill>
              </a:rPr>
              <a:t>GOG</a:t>
            </a:r>
            <a:r>
              <a:rPr lang="en-GB" dirty="0" smtClean="0"/>
              <a:t>: End-of-mission rotational velocity error</a:t>
            </a:r>
            <a:br>
              <a:rPr lang="en-GB" dirty="0" smtClean="0"/>
            </a:br>
            <a:endParaRPr lang="en-GB" dirty="0"/>
          </a:p>
        </p:txBody>
      </p:sp>
      <p:sp>
        <p:nvSpPr>
          <p:cNvPr id="6" name="5 CuadroTexto"/>
          <p:cNvSpPr txBox="1"/>
          <p:nvPr/>
        </p:nvSpPr>
        <p:spPr>
          <a:xfrm>
            <a:off x="539552" y="2276872"/>
            <a:ext cx="7632848" cy="2339102"/>
          </a:xfrm>
          <a:prstGeom prst="rect">
            <a:avLst/>
          </a:prstGeom>
          <a:noFill/>
        </p:spPr>
        <p:txBody>
          <a:bodyPr wrap="square" rtlCol="0">
            <a:spAutoFit/>
          </a:bodyPr>
          <a:lstStyle/>
          <a:p>
            <a:r>
              <a:rPr lang="en-GB" sz="2200" dirty="0" smtClean="0"/>
              <a:t>From </a:t>
            </a:r>
            <a:r>
              <a:rPr lang="en-GB" sz="2200" dirty="0" err="1" smtClean="0"/>
              <a:t>Sartoretti</a:t>
            </a:r>
            <a:r>
              <a:rPr lang="en-GB" sz="2200" dirty="0" smtClean="0"/>
              <a:t> et al. (2007) : </a:t>
            </a:r>
            <a:endParaRPr lang="en-GB" sz="2200" dirty="0" smtClean="0">
              <a:solidFill>
                <a:srgbClr val="FF0000"/>
              </a:solidFill>
            </a:endParaRPr>
          </a:p>
          <a:p>
            <a:pPr lvl="1">
              <a:buFontTx/>
              <a:buChar char="-"/>
            </a:pPr>
            <a:r>
              <a:rPr lang="en-GB" sz="2200" dirty="0" smtClean="0"/>
              <a:t>Monte Carlo simulations</a:t>
            </a:r>
            <a:endParaRPr lang="es-ES" sz="2200" dirty="0" smtClean="0">
              <a:solidFill>
                <a:srgbClr val="FF0000"/>
              </a:solidFill>
            </a:endParaRPr>
          </a:p>
          <a:p>
            <a:pPr lvl="1">
              <a:buFontTx/>
              <a:buChar char="-"/>
            </a:pPr>
            <a:r>
              <a:rPr lang="en-US" sz="2200" dirty="0" smtClean="0"/>
              <a:t>Single transits for 6 &lt;V&lt;13.5</a:t>
            </a:r>
          </a:p>
          <a:p>
            <a:pPr lvl="1">
              <a:buFontTx/>
              <a:buChar char="-"/>
            </a:pPr>
            <a:r>
              <a:rPr lang="en-US" sz="2200" dirty="0" smtClean="0"/>
              <a:t>End-of-mission for 6 &lt; V&lt; 16.5</a:t>
            </a:r>
          </a:p>
          <a:p>
            <a:pPr lvl="1">
              <a:buFontTx/>
              <a:buChar char="-"/>
            </a:pPr>
            <a:r>
              <a:rPr lang="en-GB" sz="2200" dirty="0" smtClean="0"/>
              <a:t>Tabulated as a function of </a:t>
            </a:r>
            <a:r>
              <a:rPr lang="es-ES" sz="2200" b="1" dirty="0" err="1" smtClean="0"/>
              <a:t>Teff</a:t>
            </a:r>
            <a:r>
              <a:rPr lang="es-ES" sz="2200" b="1" dirty="0" smtClean="0"/>
              <a:t> </a:t>
            </a:r>
            <a:r>
              <a:rPr lang="es-ES" sz="2200" b="1" dirty="0" err="1" smtClean="0"/>
              <a:t>FeH</a:t>
            </a:r>
            <a:r>
              <a:rPr lang="es-ES" sz="2200" b="1" dirty="0" smtClean="0"/>
              <a:t> </a:t>
            </a:r>
            <a:r>
              <a:rPr lang="es-ES" sz="2200" b="1" dirty="0" err="1" smtClean="0"/>
              <a:t>logg</a:t>
            </a:r>
            <a:r>
              <a:rPr lang="es-ES" sz="2200" b="1" dirty="0" smtClean="0"/>
              <a:t> </a:t>
            </a:r>
            <a:r>
              <a:rPr lang="es-ES" sz="2200" b="1" dirty="0" err="1" smtClean="0"/>
              <a:t>vsini</a:t>
            </a:r>
            <a:r>
              <a:rPr lang="es-ES" sz="2200" b="1" dirty="0" smtClean="0"/>
              <a:t> </a:t>
            </a:r>
            <a:r>
              <a:rPr lang="es-ES" sz="2200" b="1" dirty="0" err="1" smtClean="0"/>
              <a:t>Vmag</a:t>
            </a:r>
            <a:endParaRPr lang="en-US" sz="2200" b="1" dirty="0" smtClean="0"/>
          </a:p>
          <a:p>
            <a:pPr>
              <a:buFontTx/>
              <a:buChar char="-"/>
            </a:pPr>
            <a:endParaRPr lang="es-ES" dirty="0" smtClean="0">
              <a:solidFill>
                <a:srgbClr val="FF0000"/>
              </a:solidFill>
            </a:endParaRPr>
          </a:p>
          <a:p>
            <a:pPr>
              <a:buFontTx/>
              <a:buChar char="-"/>
            </a:pPr>
            <a:endParaRPr lang="en-GB" dirty="0" smtClean="0">
              <a:solidFill>
                <a:srgbClr val="FF0000"/>
              </a:solidFill>
            </a:endParaRPr>
          </a:p>
        </p:txBody>
      </p:sp>
      <p:pic>
        <p:nvPicPr>
          <p:cNvPr id="6146" name="Picture 2"/>
          <p:cNvPicPr>
            <a:picLocks noChangeAspect="1" noChangeArrowheads="1"/>
          </p:cNvPicPr>
          <p:nvPr/>
        </p:nvPicPr>
        <p:blipFill>
          <a:blip r:embed="rId2" cstate="print"/>
          <a:srcRect/>
          <a:stretch>
            <a:fillRect/>
          </a:stretch>
        </p:blipFill>
        <p:spPr bwMode="auto">
          <a:xfrm>
            <a:off x="1115616" y="4509120"/>
            <a:ext cx="67056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2123728" y="1484784"/>
            <a:ext cx="4265342" cy="4274379"/>
          </a:xfrm>
          <a:prstGeom prst="rect">
            <a:avLst/>
          </a:prstGeom>
          <a:noFill/>
          <a:ln w="9525">
            <a:noFill/>
            <a:miter lim="800000"/>
            <a:headEnd/>
            <a:tailEnd/>
          </a:ln>
        </p:spPr>
      </p:pic>
      <p:sp>
        <p:nvSpPr>
          <p:cNvPr id="4" name="3 CuadroTexto"/>
          <p:cNvSpPr txBox="1"/>
          <p:nvPr/>
        </p:nvSpPr>
        <p:spPr>
          <a:xfrm>
            <a:off x="539552" y="620688"/>
            <a:ext cx="7920880" cy="461665"/>
          </a:xfrm>
          <a:prstGeom prst="rect">
            <a:avLst/>
          </a:prstGeom>
          <a:noFill/>
        </p:spPr>
        <p:txBody>
          <a:bodyPr wrap="square" rtlCol="0">
            <a:spAutoFit/>
          </a:bodyPr>
          <a:lstStyle/>
          <a:p>
            <a:r>
              <a:rPr lang="en-GB" sz="2400" dirty="0" smtClean="0">
                <a:solidFill>
                  <a:srgbClr val="FF0000"/>
                </a:solidFill>
              </a:rPr>
              <a:t>GUMS:</a:t>
            </a:r>
            <a:r>
              <a:rPr lang="en-GB" sz="2400" dirty="0" smtClean="0"/>
              <a:t>  simulation of the </a:t>
            </a:r>
            <a:r>
              <a:rPr lang="en-US" sz="2400" dirty="0" smtClean="0"/>
              <a:t>Gaia Catalogue  up to G&lt;20 (CU2)</a:t>
            </a:r>
            <a:endParaRPr lang="en-GB" sz="2400" dirty="0"/>
          </a:p>
        </p:txBody>
      </p:sp>
      <p:sp>
        <p:nvSpPr>
          <p:cNvPr id="5" name="4 CuadroTexto"/>
          <p:cNvSpPr txBox="1"/>
          <p:nvPr/>
        </p:nvSpPr>
        <p:spPr>
          <a:xfrm>
            <a:off x="395536" y="6093296"/>
            <a:ext cx="8748464" cy="369332"/>
          </a:xfrm>
          <a:prstGeom prst="rect">
            <a:avLst/>
          </a:prstGeom>
          <a:noFill/>
        </p:spPr>
        <p:txBody>
          <a:bodyPr wrap="square" rtlCol="0">
            <a:spAutoFit/>
          </a:bodyPr>
          <a:lstStyle/>
          <a:p>
            <a:pPr algn="ctr"/>
            <a:r>
              <a:rPr lang="en-GB" dirty="0" smtClean="0"/>
              <a:t>Catalogue access through Vizier (CDS, Strasbourg) </a:t>
            </a:r>
            <a:r>
              <a:rPr lang="es-ES" dirty="0" smtClean="0"/>
              <a:t> </a:t>
            </a:r>
            <a:r>
              <a:rPr lang="es-ES" dirty="0" smtClean="0">
                <a:hlinkClick r:id="rId3"/>
              </a:rPr>
              <a:t>2012yCat..35439100R</a:t>
            </a:r>
            <a:r>
              <a:rPr lang="es-ES" dirty="0" smtClean="0"/>
              <a:t> (</a:t>
            </a:r>
            <a:r>
              <a:rPr lang="es-ES" dirty="0" err="1" smtClean="0"/>
              <a:t>soon</a:t>
            </a:r>
            <a:r>
              <a:rPr lang="es-ES" dirty="0" smtClean="0"/>
              <a:t> </a:t>
            </a:r>
            <a:r>
              <a:rPr lang="es-ES" dirty="0" err="1" smtClean="0"/>
              <a:t>available</a:t>
            </a:r>
            <a:r>
              <a:rPr lang="es-ES" dirty="0" smtClean="0"/>
              <a:t>) </a:t>
            </a:r>
            <a:r>
              <a:rPr lang="en-GB" dirty="0" smtClean="0"/>
              <a:t> </a:t>
            </a: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23528" y="1484784"/>
            <a:ext cx="8604448" cy="4663860"/>
          </a:xfrm>
          <a:prstGeom prst="rect">
            <a:avLst/>
          </a:prstGeom>
          <a:noFill/>
          <a:ln w="9525">
            <a:noFill/>
            <a:miter lim="800000"/>
            <a:headEnd/>
            <a:tailEnd/>
          </a:ln>
        </p:spPr>
      </p:pic>
      <p:sp>
        <p:nvSpPr>
          <p:cNvPr id="3" name="7 Título"/>
          <p:cNvSpPr txBox="1">
            <a:spLocks/>
          </p:cNvSpPr>
          <p:nvPr/>
        </p:nvSpPr>
        <p:spPr>
          <a:xfrm>
            <a:off x="467544" y="548680"/>
            <a:ext cx="8229600" cy="1786210"/>
          </a:xfrm>
          <a:prstGeom prst="rect">
            <a:avLst/>
          </a:prstGeom>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mj-lt"/>
                <a:ea typeface="+mj-ea"/>
                <a:cs typeface="+mj-cs"/>
              </a:rPr>
              <a:t>GOG</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End-of-mission rotational</a:t>
            </a:r>
            <a:r>
              <a:rPr kumimoji="0" lang="en-GB" sz="4400" b="0" i="0" u="none" strike="noStrike" kern="1200" cap="none" spc="0" normalizeH="0" noProof="0" dirty="0" smtClean="0">
                <a:ln>
                  <a:noFill/>
                </a:ln>
                <a:solidFill>
                  <a:schemeClr val="tx1"/>
                </a:solidFill>
                <a:effectLst/>
                <a:uLnTx/>
                <a:uFillTx/>
                <a:latin typeface="+mj-lt"/>
                <a:ea typeface="+mj-ea"/>
                <a:cs typeface="+mj-cs"/>
              </a:rPr>
              <a:t> </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velocity error</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GB" dirty="0" smtClean="0"/>
              <a:t>Astrophysical Parameters (AP)  </a:t>
            </a:r>
            <a:endParaRPr lang="en-GB" dirty="0"/>
          </a:p>
        </p:txBody>
      </p:sp>
      <p:sp>
        <p:nvSpPr>
          <p:cNvPr id="3" name="2 Subtítulo"/>
          <p:cNvSpPr>
            <a:spLocks noGrp="1"/>
          </p:cNvSpPr>
          <p:nvPr>
            <p:ph type="subTitle" idx="1"/>
          </p:nvPr>
        </p:nvSpPr>
        <p:spPr>
          <a:xfrm>
            <a:off x="611560" y="4437112"/>
            <a:ext cx="8136904" cy="1752600"/>
          </a:xfrm>
        </p:spPr>
        <p:txBody>
          <a:bodyPr>
            <a:normAutofit/>
          </a:bodyPr>
          <a:lstStyle/>
          <a:p>
            <a:r>
              <a:rPr lang="en-GB" sz="2400" i="1" dirty="0" smtClean="0"/>
              <a:t>Remember that one of the most important Gaia goals is to reveal the formation and evolution of our Galaxy through chemo-dynamical analysis </a:t>
            </a:r>
          </a:p>
          <a:p>
            <a:endParaRPr lang="en-GB"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052736"/>
            <a:ext cx="8316416" cy="3582810"/>
          </a:xfrm>
          <a:prstGeom prst="rect">
            <a:avLst/>
          </a:prstGeom>
          <a:noFill/>
          <a:ln w="9525">
            <a:noFill/>
            <a:miter lim="800000"/>
            <a:headEnd/>
            <a:tailEnd/>
          </a:ln>
        </p:spPr>
      </p:pic>
      <p:sp>
        <p:nvSpPr>
          <p:cNvPr id="3" name="2 CuadroTexto"/>
          <p:cNvSpPr txBox="1"/>
          <p:nvPr/>
        </p:nvSpPr>
        <p:spPr>
          <a:xfrm>
            <a:off x="2699792" y="332656"/>
            <a:ext cx="4752528" cy="584775"/>
          </a:xfrm>
          <a:prstGeom prst="rect">
            <a:avLst/>
          </a:prstGeom>
          <a:noFill/>
        </p:spPr>
        <p:txBody>
          <a:bodyPr wrap="square" rtlCol="0">
            <a:spAutoFit/>
          </a:bodyPr>
          <a:lstStyle/>
          <a:p>
            <a:r>
              <a:rPr lang="en-GB" sz="3200" dirty="0" smtClean="0"/>
              <a:t>Gaia focal plane </a:t>
            </a:r>
            <a:endParaRPr lang="en-GB" sz="3200" dirty="0"/>
          </a:p>
        </p:txBody>
      </p:sp>
      <p:sp>
        <p:nvSpPr>
          <p:cNvPr id="4" name="3 CuadroTexto"/>
          <p:cNvSpPr txBox="1"/>
          <p:nvPr/>
        </p:nvSpPr>
        <p:spPr>
          <a:xfrm>
            <a:off x="1331640" y="4981025"/>
            <a:ext cx="3456384" cy="646331"/>
          </a:xfrm>
          <a:prstGeom prst="rect">
            <a:avLst/>
          </a:prstGeom>
          <a:noFill/>
          <a:ln>
            <a:solidFill>
              <a:schemeClr val="tx1"/>
            </a:solidFill>
          </a:ln>
        </p:spPr>
        <p:txBody>
          <a:bodyPr wrap="square" rtlCol="0">
            <a:spAutoFit/>
          </a:bodyPr>
          <a:lstStyle/>
          <a:p>
            <a:pPr algn="ctr"/>
            <a:r>
              <a:rPr lang="en-GB" dirty="0" smtClean="0"/>
              <a:t>Astrometry</a:t>
            </a:r>
          </a:p>
          <a:p>
            <a:pPr algn="ctr"/>
            <a:r>
              <a:rPr lang="en-GB" dirty="0" smtClean="0"/>
              <a:t>G band </a:t>
            </a:r>
          </a:p>
        </p:txBody>
      </p:sp>
      <p:sp>
        <p:nvSpPr>
          <p:cNvPr id="5" name="4 CuadroTexto"/>
          <p:cNvSpPr txBox="1"/>
          <p:nvPr/>
        </p:nvSpPr>
        <p:spPr>
          <a:xfrm>
            <a:off x="4932040" y="4981025"/>
            <a:ext cx="1656184" cy="646331"/>
          </a:xfrm>
          <a:prstGeom prst="rect">
            <a:avLst/>
          </a:prstGeom>
          <a:noFill/>
          <a:ln>
            <a:solidFill>
              <a:schemeClr val="tx1"/>
            </a:solidFill>
          </a:ln>
        </p:spPr>
        <p:txBody>
          <a:bodyPr wrap="square" rtlCol="0">
            <a:spAutoFit/>
          </a:bodyPr>
          <a:lstStyle/>
          <a:p>
            <a:pPr algn="ctr"/>
            <a:r>
              <a:rPr lang="en-GB" dirty="0" smtClean="0"/>
              <a:t>LR spectra</a:t>
            </a:r>
          </a:p>
          <a:p>
            <a:pPr algn="ctr"/>
            <a:r>
              <a:rPr lang="en-GB" dirty="0" smtClean="0"/>
              <a:t>GBP, GRP bands </a:t>
            </a:r>
          </a:p>
        </p:txBody>
      </p:sp>
      <p:sp>
        <p:nvSpPr>
          <p:cNvPr id="6" name="5 CuadroTexto"/>
          <p:cNvSpPr txBox="1"/>
          <p:nvPr/>
        </p:nvSpPr>
        <p:spPr>
          <a:xfrm>
            <a:off x="6660232" y="4981025"/>
            <a:ext cx="2267744" cy="646331"/>
          </a:xfrm>
          <a:prstGeom prst="rect">
            <a:avLst/>
          </a:prstGeom>
          <a:noFill/>
          <a:ln>
            <a:solidFill>
              <a:schemeClr val="tx1"/>
            </a:solidFill>
          </a:ln>
        </p:spPr>
        <p:txBody>
          <a:bodyPr wrap="square" rtlCol="0">
            <a:spAutoFit/>
          </a:bodyPr>
          <a:lstStyle/>
          <a:p>
            <a:pPr algn="ctr"/>
            <a:r>
              <a:rPr lang="en-GB" dirty="0" smtClean="0"/>
              <a:t>HR spectra</a:t>
            </a:r>
          </a:p>
          <a:p>
            <a:pPr algn="ctr"/>
            <a:r>
              <a:rPr lang="en-GB" dirty="0" smtClean="0"/>
              <a:t>GRVS  band,  </a:t>
            </a:r>
            <a:r>
              <a:rPr lang="en-GB" dirty="0" err="1" smtClean="0"/>
              <a:t>Vr</a:t>
            </a:r>
            <a:r>
              <a:rPr lang="en-GB" dirty="0" smtClean="0"/>
              <a:t>, </a:t>
            </a:r>
            <a:r>
              <a:rPr lang="en-GB" dirty="0" err="1" smtClean="0"/>
              <a:t>Vsini</a:t>
            </a:r>
            <a:r>
              <a:rPr lang="en-GB" dirty="0" smtClean="0"/>
              <a:t>  </a:t>
            </a:r>
          </a:p>
        </p:txBody>
      </p:sp>
      <p:sp>
        <p:nvSpPr>
          <p:cNvPr id="7" name="6 Flecha abajo"/>
          <p:cNvSpPr/>
          <p:nvPr/>
        </p:nvSpPr>
        <p:spPr>
          <a:xfrm>
            <a:off x="3347864" y="4620985"/>
            <a:ext cx="288032" cy="36004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Flecha abajo"/>
          <p:cNvSpPr/>
          <p:nvPr/>
        </p:nvSpPr>
        <p:spPr>
          <a:xfrm>
            <a:off x="7164288" y="4548977"/>
            <a:ext cx="288032" cy="36004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8 Flecha abajo"/>
          <p:cNvSpPr/>
          <p:nvPr/>
        </p:nvSpPr>
        <p:spPr>
          <a:xfrm>
            <a:off x="5436096" y="4620985"/>
            <a:ext cx="288032" cy="36004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9 CuadroTexto"/>
          <p:cNvSpPr txBox="1"/>
          <p:nvPr/>
        </p:nvSpPr>
        <p:spPr>
          <a:xfrm>
            <a:off x="1331640" y="6093296"/>
            <a:ext cx="7560840" cy="369332"/>
          </a:xfrm>
          <a:prstGeom prst="rect">
            <a:avLst/>
          </a:prstGeom>
          <a:noFill/>
          <a:ln>
            <a:solidFill>
              <a:schemeClr val="tx1"/>
            </a:solidFill>
          </a:ln>
        </p:spPr>
        <p:txBody>
          <a:bodyPr wrap="square" rtlCol="0">
            <a:spAutoFit/>
          </a:bodyPr>
          <a:lstStyle/>
          <a:p>
            <a:r>
              <a:rPr lang="en-GB" dirty="0" smtClean="0"/>
              <a:t>Astrophysical parameters: </a:t>
            </a:r>
            <a:r>
              <a:rPr lang="en-GB" dirty="0" err="1" smtClean="0"/>
              <a:t>Teff</a:t>
            </a:r>
            <a:r>
              <a:rPr lang="en-GB" dirty="0" smtClean="0"/>
              <a:t>, </a:t>
            </a:r>
            <a:r>
              <a:rPr lang="en-GB" dirty="0" err="1" smtClean="0"/>
              <a:t>logg</a:t>
            </a:r>
            <a:r>
              <a:rPr lang="en-GB" dirty="0" smtClean="0"/>
              <a:t>, [Fe/H], </a:t>
            </a:r>
            <a:r>
              <a:rPr lang="en-GB" dirty="0" err="1" smtClean="0"/>
              <a:t>Ao</a:t>
            </a:r>
            <a:r>
              <a:rPr lang="en-GB" dirty="0" smtClean="0"/>
              <a:t> (interstellar absorption) , [</a:t>
            </a:r>
            <a:r>
              <a:rPr lang="en-GB" dirty="0" smtClean="0">
                <a:sym typeface="Symbol"/>
              </a:rPr>
              <a:t>/Fe]</a:t>
            </a:r>
            <a:endParaRPr lang="en-GB" dirty="0"/>
          </a:p>
        </p:txBody>
      </p:sp>
      <p:sp>
        <p:nvSpPr>
          <p:cNvPr id="11" name="10 Flecha abajo"/>
          <p:cNvSpPr/>
          <p:nvPr/>
        </p:nvSpPr>
        <p:spPr>
          <a:xfrm>
            <a:off x="4932040" y="5733256"/>
            <a:ext cx="288032" cy="36004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buNone/>
            </a:pPr>
            <a:endParaRPr lang="en-US" dirty="0" smtClean="0"/>
          </a:p>
          <a:p>
            <a:pPr>
              <a:buNone/>
            </a:pPr>
            <a:r>
              <a:rPr lang="en-US" sz="2800" dirty="0" smtClean="0"/>
              <a:t>Unredenned stars: </a:t>
            </a:r>
          </a:p>
          <a:p>
            <a:pPr lvl="1">
              <a:buNone/>
            </a:pPr>
            <a:r>
              <a:rPr lang="en-US" dirty="0" err="1" smtClean="0"/>
              <a:t>T</a:t>
            </a:r>
            <a:r>
              <a:rPr lang="en-US" baseline="-25000" dirty="0" err="1" smtClean="0"/>
              <a:t>eff</a:t>
            </a:r>
            <a:r>
              <a:rPr lang="en-US" dirty="0" smtClean="0"/>
              <a:t> to a precision of 0.3% at G = 15 </a:t>
            </a:r>
            <a:r>
              <a:rPr lang="en-US" dirty="0" err="1" smtClean="0"/>
              <a:t>mag</a:t>
            </a:r>
            <a:r>
              <a:rPr lang="en-US" dirty="0" smtClean="0"/>
              <a:t> and 4% at G = 20 </a:t>
            </a:r>
            <a:r>
              <a:rPr lang="en-US" dirty="0" err="1" smtClean="0"/>
              <a:t>mag</a:t>
            </a:r>
            <a:endParaRPr lang="en-US" dirty="0" smtClean="0"/>
          </a:p>
          <a:p>
            <a:pPr lvl="1">
              <a:buNone/>
            </a:pPr>
            <a:r>
              <a:rPr lang="en-US" dirty="0" smtClean="0"/>
              <a:t>[Fe/H] and log(g) can be estimated to precisions of 0.1-0.4 </a:t>
            </a:r>
            <a:r>
              <a:rPr lang="en-US" dirty="0" err="1" smtClean="0"/>
              <a:t>dex</a:t>
            </a:r>
            <a:r>
              <a:rPr lang="en-US" dirty="0" smtClean="0"/>
              <a:t> for stars with G ≤ 18.5 </a:t>
            </a:r>
            <a:r>
              <a:rPr lang="en-US" dirty="0" err="1" smtClean="0"/>
              <a:t>mag</a:t>
            </a:r>
            <a:r>
              <a:rPr lang="en-US" dirty="0" smtClean="0"/>
              <a:t> (depending on the magnitude and on what priors can be placed on the APs)</a:t>
            </a:r>
          </a:p>
          <a:p>
            <a:pPr>
              <a:buNone/>
            </a:pPr>
            <a:endParaRPr lang="en-US" dirty="0" smtClean="0"/>
          </a:p>
          <a:p>
            <a:pPr>
              <a:buNone/>
            </a:pPr>
            <a:r>
              <a:rPr lang="en-US" sz="2800" dirty="0" smtClean="0"/>
              <a:t>If extinction varies over a wide range (A</a:t>
            </a:r>
            <a:r>
              <a:rPr lang="en-US" sz="2800" baseline="-25000" dirty="0" smtClean="0"/>
              <a:t>V</a:t>
            </a:r>
            <a:r>
              <a:rPr lang="en-US" sz="2800" dirty="0" smtClean="0"/>
              <a:t> = 0-10 </a:t>
            </a:r>
            <a:r>
              <a:rPr lang="en-US" sz="2800" dirty="0" err="1" smtClean="0"/>
              <a:t>mag</a:t>
            </a:r>
            <a:r>
              <a:rPr lang="en-US" sz="2800" dirty="0" smtClean="0"/>
              <a:t>):</a:t>
            </a:r>
          </a:p>
          <a:p>
            <a:pPr lvl="1">
              <a:buNone/>
            </a:pPr>
            <a:r>
              <a:rPr lang="en-US" dirty="0" err="1" smtClean="0"/>
              <a:t>T</a:t>
            </a:r>
            <a:r>
              <a:rPr lang="en-US" baseline="-25000" dirty="0" err="1" smtClean="0"/>
              <a:t>eff</a:t>
            </a:r>
            <a:r>
              <a:rPr lang="en-US" dirty="0" smtClean="0"/>
              <a:t> and A</a:t>
            </a:r>
            <a:r>
              <a:rPr lang="en-US" baseline="-25000" dirty="0" smtClean="0"/>
              <a:t>V</a:t>
            </a:r>
            <a:r>
              <a:rPr lang="en-US" dirty="0" smtClean="0"/>
              <a:t> can be estimated quite accurately (3-4% and 0.1-0.2 </a:t>
            </a:r>
            <a:r>
              <a:rPr lang="en-US" dirty="0" err="1" smtClean="0"/>
              <a:t>mag</a:t>
            </a:r>
            <a:r>
              <a:rPr lang="en-US" dirty="0" smtClean="0"/>
              <a:t> respectively at G = 15 </a:t>
            </a:r>
            <a:r>
              <a:rPr lang="en-US" dirty="0" err="1" smtClean="0"/>
              <a:t>mag</a:t>
            </a:r>
            <a:r>
              <a:rPr lang="en-US" dirty="0" smtClean="0"/>
              <a:t>), but there is a strong and ubiquitous degeneracy in these parameters</a:t>
            </a:r>
            <a:endParaRPr lang="en-GB" dirty="0" smtClean="0"/>
          </a:p>
          <a:p>
            <a:pPr lvl="1">
              <a:buNone/>
            </a:pPr>
            <a:r>
              <a:rPr lang="en-US" dirty="0" smtClean="0"/>
              <a:t>log(g) and [Fe/H] can still be estimated to 0.3 and 0.5 </a:t>
            </a:r>
            <a:r>
              <a:rPr lang="en-US" dirty="0" err="1" smtClean="0"/>
              <a:t>dex</a:t>
            </a:r>
            <a:r>
              <a:rPr lang="en-US" dirty="0" smtClean="0"/>
              <a:t>, respectively, at G = 15 </a:t>
            </a:r>
            <a:r>
              <a:rPr lang="en-US" dirty="0" err="1" smtClean="0"/>
              <a:t>mag</a:t>
            </a:r>
            <a:r>
              <a:rPr lang="en-US" dirty="0" smtClean="0"/>
              <a:t>, but much poorer at G = 18.5 mag. </a:t>
            </a:r>
          </a:p>
        </p:txBody>
      </p:sp>
      <p:sp>
        <p:nvSpPr>
          <p:cNvPr id="5" name="7 Título"/>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latin typeface="+mj-lt"/>
                <a:ea typeface="+mj-ea"/>
                <a:cs typeface="+mj-cs"/>
              </a:rPr>
              <a:t>AP e</a:t>
            </a: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rror</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r>
              <a:rPr lang="en-GB" sz="4400" dirty="0" smtClean="0">
                <a:latin typeface="+mj-lt"/>
                <a:ea typeface="+mj-ea"/>
                <a:cs typeface="+mj-cs"/>
              </a:rPr>
              <a:t>m</a:t>
            </a: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odel</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2700" b="0" i="0" u="none" strike="noStrike" kern="1200" cap="none" spc="0" normalizeH="0" baseline="0" noProof="0" dirty="0" smtClean="0">
                <a:ln>
                  <a:noFill/>
                </a:ln>
                <a:solidFill>
                  <a:srgbClr val="FF0000"/>
                </a:solidFill>
                <a:effectLst/>
                <a:uLnTx/>
                <a:uFillTx/>
                <a:latin typeface="+mj-lt"/>
                <a:ea typeface="+mj-ea"/>
                <a:cs typeface="+mj-cs"/>
              </a:rPr>
              <a:t> Gaia Science Performance website</a:t>
            </a:r>
            <a:endParaRPr kumimoji="0" lang="en-GB" sz="27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6516216" y="6237312"/>
            <a:ext cx="2088232" cy="369332"/>
          </a:xfrm>
          <a:prstGeom prst="rect">
            <a:avLst/>
          </a:prstGeom>
          <a:noFill/>
        </p:spPr>
        <p:txBody>
          <a:bodyPr wrap="square" rtlCol="0">
            <a:spAutoFit/>
          </a:bodyPr>
          <a:lstStyle/>
          <a:p>
            <a:r>
              <a:rPr lang="en-GB" dirty="0" smtClean="0"/>
              <a:t>Bailer-Jones (2010)</a:t>
            </a:r>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412776"/>
            <a:ext cx="7704856" cy="4693593"/>
          </a:xfrm>
          <a:prstGeom prst="rect">
            <a:avLst/>
          </a:prstGeom>
          <a:noFill/>
        </p:spPr>
        <p:txBody>
          <a:bodyPr wrap="square" rtlCol="0">
            <a:spAutoFit/>
          </a:bodyPr>
          <a:lstStyle/>
          <a:p>
            <a:r>
              <a:rPr lang="en-GB" sz="2200" dirty="0" smtClean="0"/>
              <a:t>Estimations provided by  Liu et al. (2012) using Aeneas-</a:t>
            </a:r>
            <a:r>
              <a:rPr lang="en-GB" sz="2200" dirty="0" err="1" smtClean="0"/>
              <a:t>pq</a:t>
            </a:r>
            <a:r>
              <a:rPr lang="en-GB" sz="2200" dirty="0" smtClean="0"/>
              <a:t>:</a:t>
            </a:r>
          </a:p>
          <a:p>
            <a:endParaRPr lang="en-GB" sz="2200" dirty="0" smtClean="0"/>
          </a:p>
          <a:p>
            <a:pPr marL="108000" lvl="1" indent="457200">
              <a:spcBef>
                <a:spcPts val="600"/>
              </a:spcBef>
              <a:buFont typeface="Arial" pitchFamily="34" charset="0"/>
              <a:buChar char="•"/>
            </a:pPr>
            <a:r>
              <a:rPr lang="en-GB" sz="2200" dirty="0" smtClean="0"/>
              <a:t> Astrophysical parameters are derived from BP/RP spectra (GOG), the parallax and  the apparent magnitude of the star</a:t>
            </a:r>
          </a:p>
          <a:p>
            <a:pPr marL="108000" lvl="1" indent="457200">
              <a:spcBef>
                <a:spcPts val="600"/>
              </a:spcBef>
            </a:pPr>
            <a:endParaRPr lang="en-GB" sz="2200" dirty="0" smtClean="0"/>
          </a:p>
          <a:p>
            <a:pPr marL="108000" lvl="1" indent="457200">
              <a:spcBef>
                <a:spcPts val="600"/>
              </a:spcBef>
              <a:buFont typeface="Arial" pitchFamily="34" charset="0"/>
              <a:buChar char="•"/>
            </a:pPr>
            <a:r>
              <a:rPr lang="en-GB" sz="2200" dirty="0" smtClean="0"/>
              <a:t>Outputs  from this work are: </a:t>
            </a:r>
          </a:p>
          <a:p>
            <a:pPr marL="108000" lvl="2" indent="457200">
              <a:spcBef>
                <a:spcPts val="600"/>
              </a:spcBef>
            </a:pPr>
            <a:r>
              <a:rPr lang="en-GB" sz="2200" dirty="0" smtClean="0"/>
              <a:t>1) Specific uncertainty estimates provided by Aeneas</a:t>
            </a:r>
          </a:p>
          <a:p>
            <a:pPr marL="108000" lvl="2" indent="457200">
              <a:spcBef>
                <a:spcPts val="600"/>
              </a:spcBef>
            </a:pPr>
            <a:r>
              <a:rPr lang="en-GB" sz="2200" dirty="0" smtClean="0"/>
              <a:t>2) Residuals computed as |estimated –true|  values </a:t>
            </a:r>
          </a:p>
          <a:p>
            <a:pPr marL="108000" lvl="2" indent="457200">
              <a:spcBef>
                <a:spcPts val="600"/>
              </a:spcBef>
            </a:pPr>
            <a:endParaRPr lang="en-GB" sz="2200" dirty="0" smtClean="0"/>
          </a:p>
          <a:p>
            <a:pPr marL="108000" lvl="1" indent="457200">
              <a:spcBef>
                <a:spcPts val="600"/>
              </a:spcBef>
              <a:buFont typeface="Arial" pitchFamily="34" charset="0"/>
              <a:buChar char="•"/>
            </a:pPr>
            <a:r>
              <a:rPr lang="en-GB" sz="2200" dirty="0" smtClean="0"/>
              <a:t>The accuracy  is a strong function of the G and the APs values (any average as a function of G will strongly depend on the distribution of APs in the test data set) </a:t>
            </a:r>
          </a:p>
        </p:txBody>
      </p:sp>
      <p:sp>
        <p:nvSpPr>
          <p:cNvPr id="3" name="7 Título"/>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mj-lt"/>
                <a:ea typeface="+mj-ea"/>
                <a:cs typeface="+mj-cs"/>
              </a:rPr>
              <a:t>GOG</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AP</a:t>
            </a:r>
            <a:r>
              <a:rPr kumimoji="0" lang="en-GB" sz="4400" b="0" i="0" u="none" strike="noStrike" kern="1200" cap="none" spc="0" normalizeH="0" noProof="0" dirty="0" smtClean="0">
                <a:ln>
                  <a:noFill/>
                </a:ln>
                <a:solidFill>
                  <a:schemeClr val="tx1"/>
                </a:solidFill>
                <a:effectLst/>
                <a:uLnTx/>
                <a:uFillTx/>
                <a:latin typeface="+mj-lt"/>
                <a:ea typeface="+mj-ea"/>
                <a:cs typeface="+mj-cs"/>
              </a:rPr>
              <a:t> </a:t>
            </a:r>
            <a:r>
              <a:rPr lang="en-GB" sz="4400" noProof="0" dirty="0" smtClean="0">
                <a:latin typeface="+mj-lt"/>
                <a:ea typeface="+mj-ea"/>
                <a:cs typeface="+mj-cs"/>
              </a:rPr>
              <a:t>e</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rror </a:t>
            </a:r>
            <a:r>
              <a:rPr lang="en-GB" sz="4400" dirty="0" smtClean="0">
                <a:latin typeface="+mj-lt"/>
                <a:ea typeface="+mj-ea"/>
                <a:cs typeface="+mj-cs"/>
              </a:rPr>
              <a:t>m</a:t>
            </a: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odel</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27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1844824"/>
            <a:ext cx="7704856" cy="6586418"/>
          </a:xfrm>
          <a:prstGeom prst="rect">
            <a:avLst/>
          </a:prstGeom>
          <a:noFill/>
        </p:spPr>
        <p:txBody>
          <a:bodyPr wrap="square" rtlCol="0">
            <a:spAutoFit/>
          </a:bodyPr>
          <a:lstStyle/>
          <a:p>
            <a:endParaRPr lang="en-GB" dirty="0" smtClean="0"/>
          </a:p>
          <a:p>
            <a:r>
              <a:rPr lang="en-GB" sz="2200" dirty="0" smtClean="0"/>
              <a:t>GOG implementation (work in progress): </a:t>
            </a:r>
          </a:p>
          <a:p>
            <a:endParaRPr lang="en-GB" sz="2200" dirty="0" smtClean="0"/>
          </a:p>
          <a:p>
            <a:pPr marL="342900" indent="-342900">
              <a:buFont typeface="Arial" pitchFamily="34" charset="0"/>
              <a:buChar char="•"/>
            </a:pPr>
            <a:r>
              <a:rPr lang="en-GB" sz="2200" dirty="0" smtClean="0"/>
              <a:t>Second order polynomial fit as a function (only) of G magnitude (</a:t>
            </a:r>
            <a:r>
              <a:rPr lang="en-GB" sz="2200" dirty="0" err="1" smtClean="0"/>
              <a:t>Ao</a:t>
            </a:r>
            <a:r>
              <a:rPr lang="en-GB" sz="2200" dirty="0" smtClean="0"/>
              <a:t> &lt;1, </a:t>
            </a:r>
            <a:r>
              <a:rPr lang="en-GB" sz="2200" dirty="0" err="1" smtClean="0"/>
              <a:t>Ao</a:t>
            </a:r>
            <a:r>
              <a:rPr lang="en-GB" sz="2200" dirty="0" smtClean="0"/>
              <a:t>&gt;1) to the Aeneas-</a:t>
            </a:r>
            <a:r>
              <a:rPr lang="en-GB" sz="2200" dirty="0" err="1" smtClean="0"/>
              <a:t>pq</a:t>
            </a:r>
            <a:r>
              <a:rPr lang="en-GB" sz="2200" dirty="0" smtClean="0"/>
              <a:t> precision</a:t>
            </a:r>
          </a:p>
          <a:p>
            <a:pPr marL="342900" indent="-342900">
              <a:buFont typeface="Arial" pitchFamily="34" charset="0"/>
              <a:buChar char="•"/>
            </a:pPr>
            <a:endParaRPr lang="en-GB" sz="2200" dirty="0" smtClean="0"/>
          </a:p>
          <a:p>
            <a:pPr marL="342900" indent="-342900">
              <a:buFont typeface="Arial" pitchFamily="34" charset="0"/>
              <a:buChar char="•"/>
            </a:pPr>
            <a:r>
              <a:rPr lang="en-GB" sz="2200" dirty="0" smtClean="0"/>
              <a:t>A Gamma function to derive the standard deviation at G (mean: the polynomial fit; standard deviation: the mean of the uncertainty provided by Aeneas-</a:t>
            </a:r>
            <a:r>
              <a:rPr lang="en-GB" sz="2200" dirty="0" err="1" smtClean="0"/>
              <a:t>pq</a:t>
            </a:r>
            <a:r>
              <a:rPr lang="en-GB" sz="2200" dirty="0" smtClean="0"/>
              <a:t>)</a:t>
            </a:r>
          </a:p>
          <a:p>
            <a:pPr marL="342900" indent="-342900">
              <a:buFont typeface="Arial" pitchFamily="34" charset="0"/>
              <a:buChar char="•"/>
            </a:pPr>
            <a:endParaRPr lang="en-GB" sz="2200" dirty="0" smtClean="0"/>
          </a:p>
          <a:p>
            <a:pPr marL="342900" indent="-342900">
              <a:buFont typeface="Arial" pitchFamily="34" charset="0"/>
              <a:buChar char="•"/>
            </a:pPr>
            <a:r>
              <a:rPr lang="en-GB" sz="2200" dirty="0" smtClean="0"/>
              <a:t>Gaussian random realization  to derive observed parameters from actual values</a:t>
            </a:r>
          </a:p>
          <a:p>
            <a:endParaRPr lang="en-GB" dirty="0" smtClean="0"/>
          </a:p>
          <a:p>
            <a:endParaRPr lang="en-GB" dirty="0" smtClean="0"/>
          </a:p>
          <a:p>
            <a:r>
              <a:rPr lang="en-GB" dirty="0" smtClean="0"/>
              <a:t> </a:t>
            </a:r>
          </a:p>
          <a:p>
            <a:pPr>
              <a:buFont typeface="Arial" pitchFamily="34" charset="0"/>
              <a:buChar char="•"/>
            </a:pPr>
            <a:endParaRPr lang="en-GB" dirty="0" smtClean="0"/>
          </a:p>
          <a:p>
            <a:endParaRPr lang="en-GB" dirty="0" smtClean="0"/>
          </a:p>
          <a:p>
            <a:endParaRPr lang="en-GB" dirty="0" smtClean="0"/>
          </a:p>
          <a:p>
            <a:endParaRPr lang="en-GB" dirty="0" smtClean="0"/>
          </a:p>
          <a:p>
            <a:pPr>
              <a:buFont typeface="Arial" pitchFamily="34" charset="0"/>
              <a:buChar char="•"/>
            </a:pPr>
            <a:endParaRPr lang="en-GB" dirty="0" smtClean="0"/>
          </a:p>
          <a:p>
            <a:pPr>
              <a:buFontTx/>
              <a:buChar char="-"/>
            </a:pPr>
            <a:endParaRPr lang="en-GB" dirty="0"/>
          </a:p>
        </p:txBody>
      </p:sp>
      <p:sp>
        <p:nvSpPr>
          <p:cNvPr id="3" name="7 Título"/>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mj-lt"/>
                <a:ea typeface="+mj-ea"/>
                <a:cs typeface="+mj-cs"/>
              </a:rPr>
              <a:t>GOG</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AP</a:t>
            </a:r>
            <a:r>
              <a:rPr kumimoji="0" lang="en-GB" sz="4400" b="0" i="0" u="none" strike="noStrike" kern="1200" cap="none" spc="0" normalizeH="0" noProof="0" dirty="0" smtClean="0">
                <a:ln>
                  <a:noFill/>
                </a:ln>
                <a:solidFill>
                  <a:schemeClr val="tx1"/>
                </a:solidFill>
                <a:effectLst/>
                <a:uLnTx/>
                <a:uFillTx/>
                <a:latin typeface="+mj-lt"/>
                <a:ea typeface="+mj-ea"/>
                <a:cs typeface="+mj-cs"/>
              </a:rPr>
              <a:t> </a:t>
            </a:r>
            <a:r>
              <a:rPr lang="en-GB" sz="4400" noProof="0" dirty="0" smtClean="0">
                <a:latin typeface="+mj-lt"/>
                <a:ea typeface="+mj-ea"/>
                <a:cs typeface="+mj-cs"/>
              </a:rPr>
              <a:t>e</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rror </a:t>
            </a:r>
            <a:r>
              <a:rPr lang="en-GB" sz="4400" dirty="0" smtClean="0">
                <a:latin typeface="+mj-lt"/>
                <a:ea typeface="+mj-ea"/>
                <a:cs typeface="+mj-cs"/>
              </a:rPr>
              <a:t>m</a:t>
            </a: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odel</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27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eff_aeneaspq.png"/>
          <p:cNvPicPr>
            <a:picLocks noChangeAspect="1"/>
          </p:cNvPicPr>
          <p:nvPr/>
        </p:nvPicPr>
        <p:blipFill>
          <a:blip r:embed="rId2" cstate="print"/>
          <a:stretch>
            <a:fillRect/>
          </a:stretch>
        </p:blipFill>
        <p:spPr>
          <a:xfrm>
            <a:off x="2195736" y="980728"/>
            <a:ext cx="5028572" cy="3885715"/>
          </a:xfrm>
          <a:prstGeom prst="rect">
            <a:avLst/>
          </a:prstGeom>
        </p:spPr>
      </p:pic>
      <p:sp>
        <p:nvSpPr>
          <p:cNvPr id="3" name="7 Título"/>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mj-lt"/>
                <a:ea typeface="+mj-ea"/>
                <a:cs typeface="+mj-cs"/>
              </a:rPr>
              <a:t>GOG</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AP</a:t>
            </a:r>
            <a:r>
              <a:rPr kumimoji="0" lang="en-GB" sz="4400" b="0" i="0" u="none" strike="noStrike" kern="1200" cap="none" spc="0" normalizeH="0" noProof="0" dirty="0" smtClean="0">
                <a:ln>
                  <a:noFill/>
                </a:ln>
                <a:solidFill>
                  <a:schemeClr val="tx1"/>
                </a:solidFill>
                <a:effectLst/>
                <a:uLnTx/>
                <a:uFillTx/>
                <a:latin typeface="+mj-lt"/>
                <a:ea typeface="+mj-ea"/>
                <a:cs typeface="+mj-cs"/>
              </a:rPr>
              <a:t> error model</a:t>
            </a:r>
            <a:endParaRPr kumimoji="0" lang="en-GB" sz="27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3 CuadroTexto"/>
          <p:cNvSpPr txBox="1"/>
          <p:nvPr/>
        </p:nvSpPr>
        <p:spPr>
          <a:xfrm>
            <a:off x="755576" y="4725144"/>
            <a:ext cx="7920880" cy="1754326"/>
          </a:xfrm>
          <a:prstGeom prst="rect">
            <a:avLst/>
          </a:prstGeom>
          <a:noFill/>
        </p:spPr>
        <p:txBody>
          <a:bodyPr wrap="square" rtlCol="0">
            <a:spAutoFit/>
          </a:bodyPr>
          <a:lstStyle/>
          <a:p>
            <a:pPr algn="ctr"/>
            <a:r>
              <a:rPr lang="en-GB" dirty="0" smtClean="0"/>
              <a:t>Aeneas-</a:t>
            </a:r>
            <a:r>
              <a:rPr lang="en-GB" dirty="0" err="1" smtClean="0"/>
              <a:t>pq</a:t>
            </a:r>
            <a:r>
              <a:rPr lang="en-GB" dirty="0" smtClean="0"/>
              <a:t> precision on </a:t>
            </a:r>
            <a:r>
              <a:rPr lang="en-GB" dirty="0" err="1" smtClean="0"/>
              <a:t>Teff</a:t>
            </a:r>
            <a:r>
              <a:rPr lang="en-GB" dirty="0" smtClean="0"/>
              <a:t> as a function of G magnitude  (units: Kelvin)</a:t>
            </a:r>
          </a:p>
          <a:p>
            <a:pPr algn="ctr"/>
            <a:endParaRPr lang="en-GB" dirty="0" smtClean="0"/>
          </a:p>
          <a:p>
            <a:pPr algn="ctr"/>
            <a:endParaRPr lang="en-GB" dirty="0" smtClean="0"/>
          </a:p>
          <a:p>
            <a:pPr algn="ctr"/>
            <a:r>
              <a:rPr lang="en-GB" i="1" dirty="0" smtClean="0"/>
              <a:t>Liu et al. 2012: “These are statistical precisions, as they do  not take into account the specific input data, they should be used with caution, ... they appear to be underestimated ... under investigation</a:t>
            </a:r>
            <a:r>
              <a:rPr lang="en-GB" dirty="0" smtClean="0"/>
              <a:t>” </a:t>
            </a: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Teff_img.png"/>
          <p:cNvPicPr>
            <a:picLocks noChangeAspect="1"/>
          </p:cNvPicPr>
          <p:nvPr/>
        </p:nvPicPr>
        <p:blipFill>
          <a:blip r:embed="rId2" cstate="print"/>
          <a:stretch>
            <a:fillRect/>
          </a:stretch>
        </p:blipFill>
        <p:spPr>
          <a:xfrm>
            <a:off x="2051720" y="1124744"/>
            <a:ext cx="5028572" cy="3885715"/>
          </a:xfrm>
          <a:prstGeom prst="rect">
            <a:avLst/>
          </a:prstGeom>
        </p:spPr>
      </p:pic>
      <p:sp>
        <p:nvSpPr>
          <p:cNvPr id="7" name="7 Título"/>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solidFill>
                  <a:srgbClr val="FF0000"/>
                </a:solidFill>
                <a:latin typeface="+mj-lt"/>
                <a:ea typeface="+mj-ea"/>
                <a:cs typeface="+mj-cs"/>
              </a:rPr>
              <a:t>Fortran code </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AP</a:t>
            </a:r>
            <a:r>
              <a:rPr kumimoji="0" lang="en-GB" sz="4400" b="0" i="0" u="none" strike="noStrike" kern="1200" cap="none" spc="0" normalizeH="0" noProof="0" dirty="0" smtClean="0">
                <a:ln>
                  <a:noFill/>
                </a:ln>
                <a:solidFill>
                  <a:schemeClr val="tx1"/>
                </a:solidFill>
                <a:effectLst/>
                <a:uLnTx/>
                <a:uFillTx/>
                <a:latin typeface="+mj-lt"/>
                <a:ea typeface="+mj-ea"/>
                <a:cs typeface="+mj-cs"/>
              </a:rPr>
              <a:t> error model </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27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8 CuadroTexto"/>
          <p:cNvSpPr txBox="1"/>
          <p:nvPr/>
        </p:nvSpPr>
        <p:spPr>
          <a:xfrm>
            <a:off x="539552" y="5661248"/>
            <a:ext cx="7992888" cy="1754326"/>
          </a:xfrm>
          <a:prstGeom prst="rect">
            <a:avLst/>
          </a:prstGeom>
          <a:noFill/>
        </p:spPr>
        <p:txBody>
          <a:bodyPr wrap="square" rtlCol="0">
            <a:spAutoFit/>
          </a:bodyPr>
          <a:lstStyle/>
          <a:p>
            <a:pPr algn="ctr"/>
            <a:r>
              <a:rPr lang="en-GB" dirty="0" smtClean="0"/>
              <a:t>In the </a:t>
            </a:r>
            <a:r>
              <a:rPr lang="en-GB" dirty="0" err="1" smtClean="0"/>
              <a:t>fortran</a:t>
            </a:r>
            <a:r>
              <a:rPr lang="en-GB" dirty="0" smtClean="0"/>
              <a:t> code, the standard deviation  in </a:t>
            </a:r>
            <a:r>
              <a:rPr lang="en-GB" dirty="0" err="1" smtClean="0"/>
              <a:t>Teff</a:t>
            </a:r>
            <a:r>
              <a:rPr lang="en-GB" dirty="0" smtClean="0"/>
              <a:t> for a star with G magnitude is computed by fitting a second order polynomial to this data (default option). The error in </a:t>
            </a:r>
            <a:r>
              <a:rPr lang="en-GB" dirty="0" err="1" smtClean="0"/>
              <a:t>Teff</a:t>
            </a:r>
            <a:r>
              <a:rPr lang="en-GB" dirty="0" smtClean="0"/>
              <a:t> is the assigned assuming a </a:t>
            </a:r>
            <a:r>
              <a:rPr lang="en-GB" dirty="0" err="1" smtClean="0"/>
              <a:t>gaussian</a:t>
            </a:r>
            <a:r>
              <a:rPr lang="en-GB" dirty="0" smtClean="0"/>
              <a:t> distribution </a:t>
            </a:r>
          </a:p>
          <a:p>
            <a:endParaRPr lang="en-GB" dirty="0" smtClean="0"/>
          </a:p>
          <a:p>
            <a:endParaRPr lang="en-GB" dirty="0" smtClean="0"/>
          </a:p>
          <a:p>
            <a:r>
              <a:rPr lang="en-GB" dirty="0" smtClean="0"/>
              <a:t> </a:t>
            </a:r>
            <a:endParaRPr lang="en-GB" dirty="0"/>
          </a:p>
        </p:txBody>
      </p:sp>
      <p:sp>
        <p:nvSpPr>
          <p:cNvPr id="5" name="4 CuadroTexto"/>
          <p:cNvSpPr txBox="1"/>
          <p:nvPr/>
        </p:nvSpPr>
        <p:spPr>
          <a:xfrm>
            <a:off x="1043608" y="4797152"/>
            <a:ext cx="7416824" cy="646331"/>
          </a:xfrm>
          <a:prstGeom prst="rect">
            <a:avLst/>
          </a:prstGeom>
          <a:noFill/>
        </p:spPr>
        <p:txBody>
          <a:bodyPr wrap="square" rtlCol="0">
            <a:spAutoFit/>
          </a:bodyPr>
          <a:lstStyle/>
          <a:p>
            <a:pPr algn="ctr"/>
            <a:r>
              <a:rPr lang="en-GB" dirty="0" smtClean="0"/>
              <a:t>Residuals for </a:t>
            </a:r>
            <a:r>
              <a:rPr lang="en-GB" dirty="0" err="1" smtClean="0"/>
              <a:t>Teff</a:t>
            </a:r>
            <a:r>
              <a:rPr lang="en-GB" dirty="0" smtClean="0"/>
              <a:t> computed as |estimated values from </a:t>
            </a:r>
            <a:r>
              <a:rPr lang="en-GB" dirty="0" err="1" smtClean="0"/>
              <a:t>Aeneaspq</a:t>
            </a:r>
            <a:r>
              <a:rPr lang="en-GB" dirty="0" smtClean="0"/>
              <a:t> – true| (units: Kelvin) </a:t>
            </a: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cesca\ITN-GREAT\ITN\ITN-Schools\BESANCON\LECTURE-CESCA\Physical-Parameters\Teff_img.png"/>
          <p:cNvPicPr>
            <a:picLocks noChangeAspect="1" noChangeArrowheads="1"/>
          </p:cNvPicPr>
          <p:nvPr/>
        </p:nvPicPr>
        <p:blipFill>
          <a:blip r:embed="rId2" cstate="print"/>
          <a:srcRect/>
          <a:stretch>
            <a:fillRect/>
          </a:stretch>
        </p:blipFill>
        <p:spPr bwMode="auto">
          <a:xfrm>
            <a:off x="4618285" y="1556792"/>
            <a:ext cx="4525715" cy="3497143"/>
          </a:xfrm>
          <a:prstGeom prst="rect">
            <a:avLst/>
          </a:prstGeom>
          <a:noFill/>
        </p:spPr>
      </p:pic>
      <p:pic>
        <p:nvPicPr>
          <p:cNvPr id="7170" name="Picture 2" descr="D:\cesca\ITN-GREAT\ITN\ITN-Schools\BESANCON\LECTURE-CESCA\Physical-Parameters\teff_aeneaspq.png"/>
          <p:cNvPicPr>
            <a:picLocks noChangeAspect="1" noChangeArrowheads="1"/>
          </p:cNvPicPr>
          <p:nvPr/>
        </p:nvPicPr>
        <p:blipFill>
          <a:blip r:embed="rId3" cstate="print"/>
          <a:srcRect/>
          <a:stretch>
            <a:fillRect/>
          </a:stretch>
        </p:blipFill>
        <p:spPr bwMode="auto">
          <a:xfrm>
            <a:off x="251520" y="1556792"/>
            <a:ext cx="4525715" cy="3497143"/>
          </a:xfrm>
          <a:prstGeom prst="rect">
            <a:avLst/>
          </a:prstGeom>
          <a:noFill/>
        </p:spPr>
      </p:pic>
      <p:sp>
        <p:nvSpPr>
          <p:cNvPr id="4" name="3 CuadroTexto"/>
          <p:cNvSpPr txBox="1"/>
          <p:nvPr/>
        </p:nvSpPr>
        <p:spPr>
          <a:xfrm>
            <a:off x="1115616" y="4869160"/>
            <a:ext cx="2592288" cy="369332"/>
          </a:xfrm>
          <a:prstGeom prst="rect">
            <a:avLst/>
          </a:prstGeom>
          <a:noFill/>
        </p:spPr>
        <p:txBody>
          <a:bodyPr wrap="square" rtlCol="0">
            <a:spAutoFit/>
          </a:bodyPr>
          <a:lstStyle/>
          <a:p>
            <a:r>
              <a:rPr lang="en-GB" dirty="0" smtClean="0"/>
              <a:t>Aeneas-</a:t>
            </a:r>
            <a:r>
              <a:rPr lang="en-GB" dirty="0" err="1" smtClean="0"/>
              <a:t>pq</a:t>
            </a:r>
            <a:r>
              <a:rPr lang="en-GB" dirty="0" smtClean="0"/>
              <a:t> precision</a:t>
            </a:r>
            <a:endParaRPr lang="en-GB" dirty="0"/>
          </a:p>
        </p:txBody>
      </p:sp>
      <p:sp>
        <p:nvSpPr>
          <p:cNvPr id="6" name="5 CuadroTexto"/>
          <p:cNvSpPr txBox="1"/>
          <p:nvPr/>
        </p:nvSpPr>
        <p:spPr>
          <a:xfrm>
            <a:off x="4716016" y="4869160"/>
            <a:ext cx="4104456" cy="369332"/>
          </a:xfrm>
          <a:prstGeom prst="rect">
            <a:avLst/>
          </a:prstGeom>
          <a:noFill/>
        </p:spPr>
        <p:txBody>
          <a:bodyPr wrap="square" rtlCol="0">
            <a:spAutoFit/>
          </a:bodyPr>
          <a:lstStyle/>
          <a:p>
            <a:r>
              <a:rPr lang="en-GB" dirty="0" smtClean="0"/>
              <a:t>|estimated values from </a:t>
            </a:r>
            <a:r>
              <a:rPr lang="en-GB" dirty="0" err="1" smtClean="0"/>
              <a:t>Aeneaspq</a:t>
            </a:r>
            <a:r>
              <a:rPr lang="en-GB" dirty="0" smtClean="0"/>
              <a:t> – true|</a:t>
            </a:r>
            <a:endParaRPr lang="en-GB" dirty="0"/>
          </a:p>
        </p:txBody>
      </p:sp>
      <p:sp>
        <p:nvSpPr>
          <p:cNvPr id="7" name="6 CuadroTexto"/>
          <p:cNvSpPr txBox="1"/>
          <p:nvPr/>
        </p:nvSpPr>
        <p:spPr>
          <a:xfrm>
            <a:off x="1331640" y="764704"/>
            <a:ext cx="6840760" cy="707886"/>
          </a:xfrm>
          <a:prstGeom prst="rect">
            <a:avLst/>
          </a:prstGeom>
          <a:noFill/>
        </p:spPr>
        <p:txBody>
          <a:bodyPr wrap="square" rtlCol="0">
            <a:spAutoFit/>
          </a:bodyPr>
          <a:lstStyle/>
          <a:p>
            <a:pPr algn="ctr"/>
            <a:r>
              <a:rPr lang="en-GB" sz="4000" dirty="0" err="1" smtClean="0"/>
              <a:t>Teff</a:t>
            </a:r>
            <a:endParaRPr lang="en-GB" sz="4000" dirty="0"/>
          </a:p>
        </p:txBody>
      </p:sp>
      <p:sp>
        <p:nvSpPr>
          <p:cNvPr id="8" name="7 CuadroTexto"/>
          <p:cNvSpPr txBox="1"/>
          <p:nvPr/>
        </p:nvSpPr>
        <p:spPr>
          <a:xfrm>
            <a:off x="4644008" y="6309320"/>
            <a:ext cx="4104456" cy="307777"/>
          </a:xfrm>
          <a:prstGeom prst="rect">
            <a:avLst/>
          </a:prstGeom>
          <a:noFill/>
        </p:spPr>
        <p:txBody>
          <a:bodyPr wrap="square" rtlCol="0">
            <a:spAutoFit/>
          </a:bodyPr>
          <a:lstStyle/>
          <a:p>
            <a:r>
              <a:rPr lang="en-GB" sz="1400" dirty="0" smtClean="0"/>
              <a:t>Liu et al. (2012), </a:t>
            </a:r>
            <a:r>
              <a:rPr lang="en-GB" sz="1400" dirty="0" err="1" smtClean="0"/>
              <a:t>Antiche</a:t>
            </a:r>
            <a:r>
              <a:rPr lang="en-GB" sz="1400" dirty="0" smtClean="0"/>
              <a:t> et al. (2012, in preparation) </a:t>
            </a:r>
            <a:endParaRPr lang="en-GB" sz="1400" dirty="0"/>
          </a:p>
        </p:txBody>
      </p:sp>
      <p:sp>
        <p:nvSpPr>
          <p:cNvPr id="9" name="8 CuadroTexto"/>
          <p:cNvSpPr txBox="1"/>
          <p:nvPr/>
        </p:nvSpPr>
        <p:spPr>
          <a:xfrm>
            <a:off x="2051720" y="5373216"/>
            <a:ext cx="5040560" cy="400110"/>
          </a:xfrm>
          <a:prstGeom prst="rect">
            <a:avLst/>
          </a:prstGeom>
          <a:noFill/>
        </p:spPr>
        <p:txBody>
          <a:bodyPr wrap="square" rtlCol="0">
            <a:spAutoFit/>
          </a:bodyPr>
          <a:lstStyle/>
          <a:p>
            <a:pPr algn="ctr"/>
            <a:r>
              <a:rPr lang="en-GB" sz="2000" dirty="0" smtClean="0">
                <a:solidFill>
                  <a:srgbClr val="FF0000"/>
                </a:solidFill>
              </a:rPr>
              <a:t>Caution: different vertical scale!</a:t>
            </a:r>
            <a:endParaRPr lang="en-GB" sz="2000"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D:\cesca\ITN-GREAT\ITN\ITN-Schools\BESANCON\LECTURE-CESCA\Physical-Parameters\a0_img1.png"/>
          <p:cNvPicPr>
            <a:picLocks noChangeAspect="1" noChangeArrowheads="1"/>
          </p:cNvPicPr>
          <p:nvPr/>
        </p:nvPicPr>
        <p:blipFill>
          <a:blip r:embed="rId2" cstate="print"/>
          <a:srcRect/>
          <a:stretch>
            <a:fillRect/>
          </a:stretch>
        </p:blipFill>
        <p:spPr bwMode="auto">
          <a:xfrm>
            <a:off x="4618285" y="1556792"/>
            <a:ext cx="4525715" cy="3497143"/>
          </a:xfrm>
          <a:prstGeom prst="rect">
            <a:avLst/>
          </a:prstGeom>
          <a:noFill/>
        </p:spPr>
      </p:pic>
      <p:pic>
        <p:nvPicPr>
          <p:cNvPr id="6148" name="Picture 4" descr="D:\cesca\ITN-GREAT\ITN\ITN-Schools\BESANCON\LECTURE-CESCA\Physical-Parameters\a0_aeneaspq1.png"/>
          <p:cNvPicPr>
            <a:picLocks noChangeAspect="1" noChangeArrowheads="1"/>
          </p:cNvPicPr>
          <p:nvPr/>
        </p:nvPicPr>
        <p:blipFill>
          <a:blip r:embed="rId3" cstate="print"/>
          <a:srcRect/>
          <a:stretch>
            <a:fillRect/>
          </a:stretch>
        </p:blipFill>
        <p:spPr bwMode="auto">
          <a:xfrm>
            <a:off x="251520" y="1556792"/>
            <a:ext cx="4525715" cy="3497143"/>
          </a:xfrm>
          <a:prstGeom prst="rect">
            <a:avLst/>
          </a:prstGeom>
          <a:noFill/>
        </p:spPr>
      </p:pic>
      <p:sp>
        <p:nvSpPr>
          <p:cNvPr id="4" name="3 CuadroTexto"/>
          <p:cNvSpPr txBox="1"/>
          <p:nvPr/>
        </p:nvSpPr>
        <p:spPr>
          <a:xfrm>
            <a:off x="1115616" y="4869160"/>
            <a:ext cx="2592288" cy="369332"/>
          </a:xfrm>
          <a:prstGeom prst="rect">
            <a:avLst/>
          </a:prstGeom>
          <a:noFill/>
        </p:spPr>
        <p:txBody>
          <a:bodyPr wrap="square" rtlCol="0">
            <a:spAutoFit/>
          </a:bodyPr>
          <a:lstStyle/>
          <a:p>
            <a:r>
              <a:rPr lang="en-GB" dirty="0" smtClean="0"/>
              <a:t>Aeneas-</a:t>
            </a:r>
            <a:r>
              <a:rPr lang="en-GB" dirty="0" err="1" smtClean="0"/>
              <a:t>pq</a:t>
            </a:r>
            <a:r>
              <a:rPr lang="en-GB" dirty="0" smtClean="0"/>
              <a:t> precision</a:t>
            </a:r>
            <a:endParaRPr lang="en-GB" dirty="0"/>
          </a:p>
        </p:txBody>
      </p:sp>
      <p:sp>
        <p:nvSpPr>
          <p:cNvPr id="6" name="5 CuadroTexto"/>
          <p:cNvSpPr txBox="1"/>
          <p:nvPr/>
        </p:nvSpPr>
        <p:spPr>
          <a:xfrm>
            <a:off x="4716016" y="4869160"/>
            <a:ext cx="4104456" cy="369332"/>
          </a:xfrm>
          <a:prstGeom prst="rect">
            <a:avLst/>
          </a:prstGeom>
          <a:noFill/>
        </p:spPr>
        <p:txBody>
          <a:bodyPr wrap="square" rtlCol="0">
            <a:spAutoFit/>
          </a:bodyPr>
          <a:lstStyle/>
          <a:p>
            <a:r>
              <a:rPr lang="en-GB" dirty="0" smtClean="0"/>
              <a:t>|estimated values from </a:t>
            </a:r>
            <a:r>
              <a:rPr lang="en-GB" dirty="0" err="1" smtClean="0"/>
              <a:t>Aeneaspq</a:t>
            </a:r>
            <a:r>
              <a:rPr lang="en-GB" dirty="0" smtClean="0"/>
              <a:t> – true|</a:t>
            </a:r>
            <a:endParaRPr lang="en-GB" dirty="0"/>
          </a:p>
        </p:txBody>
      </p:sp>
      <p:sp>
        <p:nvSpPr>
          <p:cNvPr id="7" name="6 CuadroTexto"/>
          <p:cNvSpPr txBox="1"/>
          <p:nvPr/>
        </p:nvSpPr>
        <p:spPr>
          <a:xfrm>
            <a:off x="1331640" y="764704"/>
            <a:ext cx="6840760" cy="707886"/>
          </a:xfrm>
          <a:prstGeom prst="rect">
            <a:avLst/>
          </a:prstGeom>
          <a:noFill/>
        </p:spPr>
        <p:txBody>
          <a:bodyPr wrap="square" rtlCol="0">
            <a:spAutoFit/>
          </a:bodyPr>
          <a:lstStyle/>
          <a:p>
            <a:pPr algn="ctr"/>
            <a:r>
              <a:rPr lang="en-GB" sz="4000" dirty="0" err="1" smtClean="0"/>
              <a:t>Ao</a:t>
            </a:r>
            <a:r>
              <a:rPr lang="en-GB" sz="4000" dirty="0" smtClean="0"/>
              <a:t> (absorption) </a:t>
            </a:r>
            <a:endParaRPr lang="en-GB" sz="4000" dirty="0"/>
          </a:p>
        </p:txBody>
      </p:sp>
      <p:sp>
        <p:nvSpPr>
          <p:cNvPr id="8" name="7 CuadroTexto"/>
          <p:cNvSpPr txBox="1"/>
          <p:nvPr/>
        </p:nvSpPr>
        <p:spPr>
          <a:xfrm>
            <a:off x="1187624" y="6309320"/>
            <a:ext cx="7560840" cy="307777"/>
          </a:xfrm>
          <a:prstGeom prst="rect">
            <a:avLst/>
          </a:prstGeom>
          <a:noFill/>
        </p:spPr>
        <p:txBody>
          <a:bodyPr wrap="square" rtlCol="0">
            <a:spAutoFit/>
          </a:bodyPr>
          <a:lstStyle/>
          <a:p>
            <a:r>
              <a:rPr lang="en-GB" sz="1400" dirty="0" smtClean="0"/>
              <a:t>Liu et al. (2012), </a:t>
            </a:r>
            <a:r>
              <a:rPr lang="en-GB" sz="1400" dirty="0" err="1" smtClean="0"/>
              <a:t>Antiche</a:t>
            </a:r>
            <a:r>
              <a:rPr lang="en-GB" sz="1400" dirty="0" smtClean="0"/>
              <a:t> et al. (2012, in preparation), see Bailer-Jones (2011) for the definition of </a:t>
            </a:r>
            <a:r>
              <a:rPr lang="en-GB" sz="1400" dirty="0" err="1" smtClean="0"/>
              <a:t>Ao</a:t>
            </a:r>
            <a:r>
              <a:rPr lang="en-GB" sz="1400" dirty="0" smtClean="0"/>
              <a:t> </a:t>
            </a:r>
            <a:endParaRPr lang="en-GB" sz="1400" dirty="0"/>
          </a:p>
        </p:txBody>
      </p:sp>
      <p:sp>
        <p:nvSpPr>
          <p:cNvPr id="9" name="8 CuadroTexto"/>
          <p:cNvSpPr txBox="1"/>
          <p:nvPr/>
        </p:nvSpPr>
        <p:spPr>
          <a:xfrm>
            <a:off x="2051720" y="5373216"/>
            <a:ext cx="5040560" cy="400110"/>
          </a:xfrm>
          <a:prstGeom prst="rect">
            <a:avLst/>
          </a:prstGeom>
          <a:noFill/>
        </p:spPr>
        <p:txBody>
          <a:bodyPr wrap="square" rtlCol="0">
            <a:spAutoFit/>
          </a:bodyPr>
          <a:lstStyle/>
          <a:p>
            <a:pPr algn="ctr"/>
            <a:r>
              <a:rPr lang="en-GB" sz="2000" dirty="0" smtClean="0">
                <a:solidFill>
                  <a:srgbClr val="FF0000"/>
                </a:solidFill>
              </a:rPr>
              <a:t>Caution: different vertical scale!</a:t>
            </a:r>
            <a:endParaRPr lang="en-GB" sz="20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GB" dirty="0" smtClean="0"/>
              <a:t>GOG: Gaia Object Generator</a:t>
            </a:r>
            <a:endParaRPr lang="en-GB" dirty="0"/>
          </a:p>
        </p:txBody>
      </p:sp>
      <p:sp>
        <p:nvSpPr>
          <p:cNvPr id="3" name="2 Subtítulo"/>
          <p:cNvSpPr>
            <a:spLocks noGrp="1"/>
          </p:cNvSpPr>
          <p:nvPr>
            <p:ph type="subTitle" idx="1"/>
          </p:nvPr>
        </p:nvSpPr>
        <p:spPr/>
        <p:txBody>
          <a:bodyPr>
            <a:normAutofit lnSpcReduction="10000"/>
          </a:bodyPr>
          <a:lstStyle/>
          <a:p>
            <a:r>
              <a:rPr lang="en-GB" dirty="0" smtClean="0">
                <a:solidFill>
                  <a:schemeClr val="tx1"/>
                </a:solidFill>
              </a:rPr>
              <a:t>An attempt to simulate Gaia products</a:t>
            </a:r>
          </a:p>
          <a:p>
            <a:endParaRPr lang="en-GB" dirty="0" smtClean="0">
              <a:solidFill>
                <a:schemeClr val="tx1"/>
              </a:solidFill>
            </a:endParaRPr>
          </a:p>
          <a:p>
            <a:r>
              <a:rPr lang="en-GB" sz="2000" dirty="0" smtClean="0">
                <a:solidFill>
                  <a:schemeClr val="tx1"/>
                </a:solidFill>
              </a:rPr>
              <a:t>You will work with GOG 10.0  </a:t>
            </a:r>
          </a:p>
          <a:p>
            <a:r>
              <a:rPr lang="en-GB" sz="2000" dirty="0" smtClean="0">
                <a:solidFill>
                  <a:schemeClr val="tx1"/>
                </a:solidFill>
              </a:rPr>
              <a:t>(GOG 11.0 in progress )</a:t>
            </a: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051720" y="1484784"/>
            <a:ext cx="4552950" cy="4857750"/>
          </a:xfrm>
          <a:prstGeom prst="rect">
            <a:avLst/>
          </a:prstGeom>
          <a:noFill/>
          <a:ln w="9525">
            <a:noFill/>
            <a:miter lim="800000"/>
            <a:headEnd/>
            <a:tailEnd/>
          </a:ln>
        </p:spPr>
      </p:pic>
      <p:sp>
        <p:nvSpPr>
          <p:cNvPr id="3" name="2 CuadroTexto"/>
          <p:cNvSpPr txBox="1"/>
          <p:nvPr/>
        </p:nvSpPr>
        <p:spPr>
          <a:xfrm>
            <a:off x="611560" y="764704"/>
            <a:ext cx="8532440" cy="461665"/>
          </a:xfrm>
          <a:prstGeom prst="rect">
            <a:avLst/>
          </a:prstGeom>
          <a:noFill/>
        </p:spPr>
        <p:txBody>
          <a:bodyPr wrap="square" rtlCol="0">
            <a:spAutoFit/>
          </a:bodyPr>
          <a:lstStyle/>
          <a:p>
            <a:r>
              <a:rPr lang="en-GB" sz="2400" dirty="0" smtClean="0"/>
              <a:t>A critical degeneracy between </a:t>
            </a:r>
            <a:r>
              <a:rPr lang="en-GB" sz="2400" dirty="0" err="1" smtClean="0"/>
              <a:t>Teff</a:t>
            </a:r>
            <a:r>
              <a:rPr lang="en-GB" sz="2400" dirty="0" smtClean="0"/>
              <a:t> and </a:t>
            </a:r>
            <a:r>
              <a:rPr lang="en-GB" sz="2400" dirty="0" err="1" smtClean="0"/>
              <a:t>Ao</a:t>
            </a:r>
            <a:r>
              <a:rPr lang="en-GB" sz="2400" dirty="0" smtClean="0"/>
              <a:t> (extinction) is present  </a:t>
            </a:r>
            <a:endParaRPr lang="en-GB" sz="2400" dirty="0"/>
          </a:p>
        </p:txBody>
      </p:sp>
      <p:sp>
        <p:nvSpPr>
          <p:cNvPr id="4" name="3 CuadroTexto"/>
          <p:cNvSpPr txBox="1"/>
          <p:nvPr/>
        </p:nvSpPr>
        <p:spPr>
          <a:xfrm>
            <a:off x="6407696" y="6165304"/>
            <a:ext cx="2736304" cy="369332"/>
          </a:xfrm>
          <a:prstGeom prst="rect">
            <a:avLst/>
          </a:prstGeom>
          <a:noFill/>
        </p:spPr>
        <p:txBody>
          <a:bodyPr wrap="square" rtlCol="0">
            <a:spAutoFit/>
          </a:bodyPr>
          <a:lstStyle/>
          <a:p>
            <a:r>
              <a:rPr lang="en-GB" dirty="0" smtClean="0"/>
              <a:t>(Liu et al., 2012) </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cesca\ITN-GREAT\ITN\ITN-Schools\BESANCON\LECTURE-CESCA\Physical-Parameters\feh_aeneaspq1.png"/>
          <p:cNvPicPr>
            <a:picLocks noChangeAspect="1" noChangeArrowheads="1"/>
          </p:cNvPicPr>
          <p:nvPr/>
        </p:nvPicPr>
        <p:blipFill>
          <a:blip r:embed="rId2" cstate="print"/>
          <a:srcRect/>
          <a:stretch>
            <a:fillRect/>
          </a:stretch>
        </p:blipFill>
        <p:spPr bwMode="auto">
          <a:xfrm>
            <a:off x="251520" y="1556792"/>
            <a:ext cx="4525715" cy="3497143"/>
          </a:xfrm>
          <a:prstGeom prst="rect">
            <a:avLst/>
          </a:prstGeom>
          <a:noFill/>
        </p:spPr>
      </p:pic>
      <p:pic>
        <p:nvPicPr>
          <p:cNvPr id="4099" name="Picture 3" descr="D:\cesca\ITN-GREAT\ITN\ITN-Schools\BESANCON\LECTURE-CESCA\Physical-Parameters\feh_img1.png"/>
          <p:cNvPicPr>
            <a:picLocks noChangeAspect="1" noChangeArrowheads="1"/>
          </p:cNvPicPr>
          <p:nvPr/>
        </p:nvPicPr>
        <p:blipFill>
          <a:blip r:embed="rId3" cstate="print"/>
          <a:srcRect/>
          <a:stretch>
            <a:fillRect/>
          </a:stretch>
        </p:blipFill>
        <p:spPr bwMode="auto">
          <a:xfrm>
            <a:off x="4499992" y="1556792"/>
            <a:ext cx="4525715" cy="3497143"/>
          </a:xfrm>
          <a:prstGeom prst="rect">
            <a:avLst/>
          </a:prstGeom>
          <a:noFill/>
        </p:spPr>
      </p:pic>
      <p:sp>
        <p:nvSpPr>
          <p:cNvPr id="4" name="3 CuadroTexto"/>
          <p:cNvSpPr txBox="1"/>
          <p:nvPr/>
        </p:nvSpPr>
        <p:spPr>
          <a:xfrm>
            <a:off x="1115616" y="4869160"/>
            <a:ext cx="2592288" cy="369332"/>
          </a:xfrm>
          <a:prstGeom prst="rect">
            <a:avLst/>
          </a:prstGeom>
          <a:noFill/>
        </p:spPr>
        <p:txBody>
          <a:bodyPr wrap="square" rtlCol="0">
            <a:spAutoFit/>
          </a:bodyPr>
          <a:lstStyle/>
          <a:p>
            <a:r>
              <a:rPr lang="en-GB" dirty="0" smtClean="0"/>
              <a:t>Aeneas-</a:t>
            </a:r>
            <a:r>
              <a:rPr lang="en-GB" dirty="0" err="1" smtClean="0"/>
              <a:t>pq</a:t>
            </a:r>
            <a:r>
              <a:rPr lang="en-GB" dirty="0" smtClean="0"/>
              <a:t> precision</a:t>
            </a:r>
            <a:endParaRPr lang="en-GB" dirty="0"/>
          </a:p>
        </p:txBody>
      </p:sp>
      <p:sp>
        <p:nvSpPr>
          <p:cNvPr id="6" name="5 CuadroTexto"/>
          <p:cNvSpPr txBox="1"/>
          <p:nvPr/>
        </p:nvSpPr>
        <p:spPr>
          <a:xfrm>
            <a:off x="4716016" y="4869160"/>
            <a:ext cx="4104456" cy="369332"/>
          </a:xfrm>
          <a:prstGeom prst="rect">
            <a:avLst/>
          </a:prstGeom>
          <a:noFill/>
        </p:spPr>
        <p:txBody>
          <a:bodyPr wrap="square" rtlCol="0">
            <a:spAutoFit/>
          </a:bodyPr>
          <a:lstStyle/>
          <a:p>
            <a:r>
              <a:rPr lang="en-GB" dirty="0" smtClean="0"/>
              <a:t>|estimated values from </a:t>
            </a:r>
            <a:r>
              <a:rPr lang="en-GB" dirty="0" err="1" smtClean="0"/>
              <a:t>Aeneaspq</a:t>
            </a:r>
            <a:r>
              <a:rPr lang="en-GB" dirty="0" smtClean="0"/>
              <a:t> – true|</a:t>
            </a:r>
            <a:endParaRPr lang="en-GB" dirty="0"/>
          </a:p>
        </p:txBody>
      </p:sp>
      <p:sp>
        <p:nvSpPr>
          <p:cNvPr id="7" name="6 CuadroTexto"/>
          <p:cNvSpPr txBox="1"/>
          <p:nvPr/>
        </p:nvSpPr>
        <p:spPr>
          <a:xfrm>
            <a:off x="1331640" y="764704"/>
            <a:ext cx="6840760" cy="707886"/>
          </a:xfrm>
          <a:prstGeom prst="rect">
            <a:avLst/>
          </a:prstGeom>
          <a:noFill/>
        </p:spPr>
        <p:txBody>
          <a:bodyPr wrap="square" rtlCol="0">
            <a:spAutoFit/>
          </a:bodyPr>
          <a:lstStyle/>
          <a:p>
            <a:pPr algn="ctr"/>
            <a:r>
              <a:rPr lang="en-GB" sz="4000" dirty="0" smtClean="0"/>
              <a:t>[Fe/H]</a:t>
            </a:r>
            <a:endParaRPr lang="en-GB" sz="4000" dirty="0"/>
          </a:p>
        </p:txBody>
      </p:sp>
      <p:sp>
        <p:nvSpPr>
          <p:cNvPr id="8" name="7 CuadroTexto"/>
          <p:cNvSpPr txBox="1"/>
          <p:nvPr/>
        </p:nvSpPr>
        <p:spPr>
          <a:xfrm>
            <a:off x="4644008" y="6309320"/>
            <a:ext cx="4104456" cy="307777"/>
          </a:xfrm>
          <a:prstGeom prst="rect">
            <a:avLst/>
          </a:prstGeom>
          <a:noFill/>
        </p:spPr>
        <p:txBody>
          <a:bodyPr wrap="square" rtlCol="0">
            <a:spAutoFit/>
          </a:bodyPr>
          <a:lstStyle/>
          <a:p>
            <a:r>
              <a:rPr lang="en-GB" sz="1400" dirty="0" smtClean="0"/>
              <a:t>Liu et al. (2012), </a:t>
            </a:r>
            <a:r>
              <a:rPr lang="en-GB" sz="1400" dirty="0" err="1" smtClean="0"/>
              <a:t>Antiche</a:t>
            </a:r>
            <a:r>
              <a:rPr lang="en-GB" sz="1400" dirty="0" smtClean="0"/>
              <a:t> et al. (2012, in preparation) </a:t>
            </a:r>
            <a:endParaRPr lang="en-GB" sz="1400" dirty="0"/>
          </a:p>
        </p:txBody>
      </p:sp>
      <p:sp>
        <p:nvSpPr>
          <p:cNvPr id="9" name="8 CuadroTexto"/>
          <p:cNvSpPr txBox="1"/>
          <p:nvPr/>
        </p:nvSpPr>
        <p:spPr>
          <a:xfrm>
            <a:off x="2051720" y="5373216"/>
            <a:ext cx="5040560" cy="400110"/>
          </a:xfrm>
          <a:prstGeom prst="rect">
            <a:avLst/>
          </a:prstGeom>
          <a:noFill/>
        </p:spPr>
        <p:txBody>
          <a:bodyPr wrap="square" rtlCol="0">
            <a:spAutoFit/>
          </a:bodyPr>
          <a:lstStyle/>
          <a:p>
            <a:pPr algn="ctr"/>
            <a:r>
              <a:rPr lang="en-GB" sz="2000" dirty="0" smtClean="0">
                <a:solidFill>
                  <a:srgbClr val="FF0000"/>
                </a:solidFill>
              </a:rPr>
              <a:t>Caution: different vertical scale!</a:t>
            </a:r>
            <a:endParaRPr lang="en-GB" sz="2000"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cesca\ITN-GREAT\ITN\ITN-Schools\BESANCON\LECTURE-CESCA\Physical-Parameters\logg_img1.png"/>
          <p:cNvPicPr>
            <a:picLocks noChangeAspect="1" noChangeArrowheads="1"/>
          </p:cNvPicPr>
          <p:nvPr/>
        </p:nvPicPr>
        <p:blipFill>
          <a:blip r:embed="rId2" cstate="print"/>
          <a:srcRect/>
          <a:stretch>
            <a:fillRect/>
          </a:stretch>
        </p:blipFill>
        <p:spPr bwMode="auto">
          <a:xfrm>
            <a:off x="4618285" y="1556792"/>
            <a:ext cx="4525715" cy="3497143"/>
          </a:xfrm>
          <a:prstGeom prst="rect">
            <a:avLst/>
          </a:prstGeom>
          <a:noFill/>
        </p:spPr>
      </p:pic>
      <p:pic>
        <p:nvPicPr>
          <p:cNvPr id="5122" name="Picture 2" descr="D:\cesca\ITN-GREAT\ITN\ITN-Schools\BESANCON\LECTURE-CESCA\Physical-Parameters\logg_aeneaspq1.png"/>
          <p:cNvPicPr>
            <a:picLocks noChangeAspect="1" noChangeArrowheads="1"/>
          </p:cNvPicPr>
          <p:nvPr/>
        </p:nvPicPr>
        <p:blipFill>
          <a:blip r:embed="rId3" cstate="print"/>
          <a:srcRect/>
          <a:stretch>
            <a:fillRect/>
          </a:stretch>
        </p:blipFill>
        <p:spPr bwMode="auto">
          <a:xfrm>
            <a:off x="251520" y="1556792"/>
            <a:ext cx="4525715" cy="3497143"/>
          </a:xfrm>
          <a:prstGeom prst="rect">
            <a:avLst/>
          </a:prstGeom>
          <a:noFill/>
        </p:spPr>
      </p:pic>
      <p:sp>
        <p:nvSpPr>
          <p:cNvPr id="4" name="3 CuadroTexto"/>
          <p:cNvSpPr txBox="1"/>
          <p:nvPr/>
        </p:nvSpPr>
        <p:spPr>
          <a:xfrm>
            <a:off x="1115616" y="4869160"/>
            <a:ext cx="2592288" cy="369332"/>
          </a:xfrm>
          <a:prstGeom prst="rect">
            <a:avLst/>
          </a:prstGeom>
          <a:noFill/>
        </p:spPr>
        <p:txBody>
          <a:bodyPr wrap="square" rtlCol="0">
            <a:spAutoFit/>
          </a:bodyPr>
          <a:lstStyle/>
          <a:p>
            <a:r>
              <a:rPr lang="en-GB" dirty="0" smtClean="0"/>
              <a:t>Aeneas-</a:t>
            </a:r>
            <a:r>
              <a:rPr lang="en-GB" dirty="0" err="1" smtClean="0"/>
              <a:t>pq</a:t>
            </a:r>
            <a:r>
              <a:rPr lang="en-GB" dirty="0" smtClean="0"/>
              <a:t> precision</a:t>
            </a:r>
            <a:endParaRPr lang="en-GB" dirty="0"/>
          </a:p>
        </p:txBody>
      </p:sp>
      <p:sp>
        <p:nvSpPr>
          <p:cNvPr id="6" name="5 CuadroTexto"/>
          <p:cNvSpPr txBox="1"/>
          <p:nvPr/>
        </p:nvSpPr>
        <p:spPr>
          <a:xfrm>
            <a:off x="4716016" y="4869160"/>
            <a:ext cx="4104456" cy="369332"/>
          </a:xfrm>
          <a:prstGeom prst="rect">
            <a:avLst/>
          </a:prstGeom>
          <a:noFill/>
        </p:spPr>
        <p:txBody>
          <a:bodyPr wrap="square" rtlCol="0">
            <a:spAutoFit/>
          </a:bodyPr>
          <a:lstStyle/>
          <a:p>
            <a:r>
              <a:rPr lang="en-GB" dirty="0" smtClean="0"/>
              <a:t>|estimated values from </a:t>
            </a:r>
            <a:r>
              <a:rPr lang="en-GB" dirty="0" err="1" smtClean="0"/>
              <a:t>Aeneaspq</a:t>
            </a:r>
            <a:r>
              <a:rPr lang="en-GB" dirty="0" smtClean="0"/>
              <a:t> – true|</a:t>
            </a:r>
            <a:endParaRPr lang="en-GB" dirty="0"/>
          </a:p>
        </p:txBody>
      </p:sp>
      <p:sp>
        <p:nvSpPr>
          <p:cNvPr id="7" name="6 CuadroTexto"/>
          <p:cNvSpPr txBox="1"/>
          <p:nvPr/>
        </p:nvSpPr>
        <p:spPr>
          <a:xfrm>
            <a:off x="1331640" y="764704"/>
            <a:ext cx="6840760" cy="707886"/>
          </a:xfrm>
          <a:prstGeom prst="rect">
            <a:avLst/>
          </a:prstGeom>
          <a:noFill/>
        </p:spPr>
        <p:txBody>
          <a:bodyPr wrap="square" rtlCol="0">
            <a:spAutoFit/>
          </a:bodyPr>
          <a:lstStyle/>
          <a:p>
            <a:pPr algn="ctr"/>
            <a:r>
              <a:rPr lang="en-GB" sz="4000" dirty="0" smtClean="0"/>
              <a:t>Log g</a:t>
            </a:r>
            <a:endParaRPr lang="en-GB" sz="4000" dirty="0"/>
          </a:p>
        </p:txBody>
      </p:sp>
      <p:sp>
        <p:nvSpPr>
          <p:cNvPr id="8" name="7 CuadroTexto"/>
          <p:cNvSpPr txBox="1"/>
          <p:nvPr/>
        </p:nvSpPr>
        <p:spPr>
          <a:xfrm>
            <a:off x="4644008" y="6309320"/>
            <a:ext cx="4104456" cy="307777"/>
          </a:xfrm>
          <a:prstGeom prst="rect">
            <a:avLst/>
          </a:prstGeom>
          <a:noFill/>
        </p:spPr>
        <p:txBody>
          <a:bodyPr wrap="square" rtlCol="0">
            <a:spAutoFit/>
          </a:bodyPr>
          <a:lstStyle/>
          <a:p>
            <a:r>
              <a:rPr lang="en-GB" sz="1400" dirty="0" smtClean="0"/>
              <a:t>Liu et al. (2012), </a:t>
            </a:r>
            <a:r>
              <a:rPr lang="en-GB" sz="1400" dirty="0" err="1" smtClean="0"/>
              <a:t>Antiche</a:t>
            </a:r>
            <a:r>
              <a:rPr lang="en-GB" sz="1400" dirty="0" smtClean="0"/>
              <a:t> et al. (2012, in preparation) </a:t>
            </a:r>
            <a:endParaRPr lang="en-GB" sz="1400" dirty="0"/>
          </a:p>
        </p:txBody>
      </p:sp>
      <p:sp>
        <p:nvSpPr>
          <p:cNvPr id="9" name="8 CuadroTexto"/>
          <p:cNvSpPr txBox="1"/>
          <p:nvPr/>
        </p:nvSpPr>
        <p:spPr>
          <a:xfrm>
            <a:off x="2051720" y="5373216"/>
            <a:ext cx="5040560" cy="400110"/>
          </a:xfrm>
          <a:prstGeom prst="rect">
            <a:avLst/>
          </a:prstGeom>
          <a:noFill/>
        </p:spPr>
        <p:txBody>
          <a:bodyPr wrap="square" rtlCol="0">
            <a:spAutoFit/>
          </a:bodyPr>
          <a:lstStyle/>
          <a:p>
            <a:pPr algn="ctr"/>
            <a:r>
              <a:rPr lang="en-GB" sz="2000" dirty="0" smtClean="0">
                <a:solidFill>
                  <a:srgbClr val="FF0000"/>
                </a:solidFill>
              </a:rPr>
              <a:t>Caution: different vertical scale!</a:t>
            </a:r>
            <a:endParaRPr lang="en-GB" sz="2000"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04664"/>
            <a:ext cx="9361040" cy="5632311"/>
          </a:xfrm>
          <a:prstGeom prst="rect">
            <a:avLst/>
          </a:prstGeom>
          <a:noFill/>
        </p:spPr>
        <p:txBody>
          <a:bodyPr wrap="square" rtlCol="0">
            <a:spAutoFit/>
          </a:bodyPr>
          <a:lstStyle/>
          <a:p>
            <a:endParaRPr lang="en-GB" sz="2400" b="1" dirty="0" smtClean="0"/>
          </a:p>
          <a:p>
            <a:endParaRPr lang="en-GB" sz="2400" b="1" dirty="0" smtClean="0"/>
          </a:p>
          <a:p>
            <a:r>
              <a:rPr lang="en-GB" sz="2400" b="1" dirty="0" smtClean="0"/>
              <a:t>References: </a:t>
            </a:r>
          </a:p>
          <a:p>
            <a:endParaRPr lang="en-GB" b="1" dirty="0" smtClean="0"/>
          </a:p>
          <a:p>
            <a:endParaRPr lang="en-GB" b="1" dirty="0" smtClean="0"/>
          </a:p>
          <a:p>
            <a:r>
              <a:rPr lang="en-GB" dirty="0" err="1" smtClean="0"/>
              <a:t>Antiche</a:t>
            </a:r>
            <a:r>
              <a:rPr lang="en-GB" dirty="0" smtClean="0"/>
              <a:t>, E., </a:t>
            </a:r>
            <a:r>
              <a:rPr lang="en-GB" dirty="0" err="1" smtClean="0"/>
              <a:t>Luri</a:t>
            </a:r>
            <a:r>
              <a:rPr lang="en-GB" dirty="0" smtClean="0"/>
              <a:t>, X., et al., 2012 (in preparation) </a:t>
            </a:r>
          </a:p>
          <a:p>
            <a:r>
              <a:rPr lang="en-GB" dirty="0" smtClean="0"/>
              <a:t>Bailer-Jones, 2010, MNRAS, 403, 96</a:t>
            </a:r>
          </a:p>
          <a:p>
            <a:r>
              <a:rPr lang="en-GB" dirty="0" smtClean="0"/>
              <a:t>Bailer-Jones, C., 2011, 411, 435</a:t>
            </a:r>
          </a:p>
          <a:p>
            <a:r>
              <a:rPr lang="en-GB" dirty="0" smtClean="0"/>
              <a:t>Bastian, U., 2004,  Gaia </a:t>
            </a:r>
            <a:r>
              <a:rPr lang="en-GB" dirty="0" err="1" smtClean="0"/>
              <a:t>Livelink</a:t>
            </a:r>
            <a:r>
              <a:rPr lang="en-GB" dirty="0" smtClean="0"/>
              <a:t>,</a:t>
            </a:r>
          </a:p>
          <a:p>
            <a:r>
              <a:rPr lang="en-GB" dirty="0" smtClean="0"/>
              <a:t>        http://www.rssd.esa.int/SYS/docs/ll_transfers/project=PUBDB&amp;id=2939027.pdf</a:t>
            </a:r>
          </a:p>
          <a:p>
            <a:r>
              <a:rPr lang="pt-BR" dirty="0" smtClean="0"/>
              <a:t>Carrasco, </a:t>
            </a:r>
            <a:r>
              <a:rPr lang="pt-BR" dirty="0" err="1" smtClean="0"/>
              <a:t>J.M.</a:t>
            </a:r>
            <a:r>
              <a:rPr lang="pt-BR" dirty="0" smtClean="0"/>
              <a:t>, </a:t>
            </a:r>
            <a:r>
              <a:rPr lang="pt-BR" dirty="0" err="1" smtClean="0"/>
              <a:t>Jordi</a:t>
            </a:r>
            <a:r>
              <a:rPr lang="pt-BR" dirty="0" smtClean="0"/>
              <a:t>, C., Figueras, F., </a:t>
            </a:r>
            <a:r>
              <a:rPr lang="pt-BR" dirty="0" err="1" smtClean="0"/>
              <a:t>et</a:t>
            </a:r>
            <a:r>
              <a:rPr lang="pt-BR" dirty="0" smtClean="0"/>
              <a:t> al., 2006, </a:t>
            </a:r>
            <a:r>
              <a:rPr lang="en-GB" dirty="0" smtClean="0"/>
              <a:t>GAIA-C5-TN-UB-JMC-001-2</a:t>
            </a:r>
          </a:p>
          <a:p>
            <a:r>
              <a:rPr lang="en-GB" dirty="0" smtClean="0"/>
              <a:t>De </a:t>
            </a:r>
            <a:r>
              <a:rPr lang="en-GB" dirty="0" err="1" smtClean="0"/>
              <a:t>Bruijne</a:t>
            </a:r>
            <a:r>
              <a:rPr lang="en-GB" dirty="0" smtClean="0"/>
              <a:t>, J., Perryman, M., </a:t>
            </a:r>
            <a:r>
              <a:rPr lang="en-GB" dirty="0" err="1" smtClean="0"/>
              <a:t>Lindegren</a:t>
            </a:r>
            <a:r>
              <a:rPr lang="en-GB" dirty="0" smtClean="0"/>
              <a:t>, L., et al., 2005, JdB-022-2005</a:t>
            </a:r>
          </a:p>
          <a:p>
            <a:r>
              <a:rPr lang="en-GB" dirty="0" err="1" smtClean="0"/>
              <a:t>Jordi</a:t>
            </a:r>
            <a:r>
              <a:rPr lang="en-GB" dirty="0" smtClean="0"/>
              <a:t> et al., 2010, Astron. </a:t>
            </a:r>
            <a:r>
              <a:rPr lang="en-GB" dirty="0" err="1" smtClean="0"/>
              <a:t>Astrophys</a:t>
            </a:r>
            <a:r>
              <a:rPr lang="en-GB" dirty="0" smtClean="0"/>
              <a:t> 523, 48</a:t>
            </a:r>
          </a:p>
          <a:p>
            <a:r>
              <a:rPr lang="en-GB" dirty="0" smtClean="0"/>
              <a:t>Liu, C., </a:t>
            </a:r>
            <a:r>
              <a:rPr lang="en-GB" dirty="0" err="1" smtClean="0"/>
              <a:t>Baier</a:t>
            </a:r>
            <a:r>
              <a:rPr lang="en-GB" dirty="0" smtClean="0"/>
              <a:t>-Jones, C.A.L., </a:t>
            </a:r>
            <a:r>
              <a:rPr lang="en-GB" dirty="0" err="1" smtClean="0"/>
              <a:t>Sordo</a:t>
            </a:r>
            <a:r>
              <a:rPr lang="en-GB" dirty="0" smtClean="0"/>
              <a:t>, R., et al., 2012, MNRAS (accepted) </a:t>
            </a:r>
            <a:r>
              <a:rPr lang="es-ES" dirty="0" smtClean="0"/>
              <a:t>arXiv:1207.6005</a:t>
            </a:r>
          </a:p>
          <a:p>
            <a:r>
              <a:rPr lang="es-ES" dirty="0" err="1" smtClean="0"/>
              <a:t>Robin</a:t>
            </a:r>
            <a:r>
              <a:rPr lang="es-ES" dirty="0" smtClean="0"/>
              <a:t>, A., </a:t>
            </a:r>
            <a:r>
              <a:rPr lang="es-ES" dirty="0" err="1" smtClean="0"/>
              <a:t>Luri</a:t>
            </a:r>
            <a:r>
              <a:rPr lang="es-ES" dirty="0" smtClean="0"/>
              <a:t>, X., </a:t>
            </a:r>
            <a:r>
              <a:rPr lang="es-ES" dirty="0" err="1" smtClean="0"/>
              <a:t>Reylé</a:t>
            </a:r>
            <a:r>
              <a:rPr lang="es-ES" dirty="0" smtClean="0"/>
              <a:t>, C., 2012, </a:t>
            </a:r>
            <a:r>
              <a:rPr lang="es-ES" dirty="0" err="1" smtClean="0"/>
              <a:t>Astron</a:t>
            </a:r>
            <a:r>
              <a:rPr lang="es-ES" dirty="0" smtClean="0"/>
              <a:t>. </a:t>
            </a:r>
            <a:r>
              <a:rPr lang="es-ES" dirty="0" err="1" smtClean="0"/>
              <a:t>Astrophys</a:t>
            </a:r>
            <a:r>
              <a:rPr lang="es-ES" dirty="0" smtClean="0"/>
              <a:t>. 543, 100</a:t>
            </a:r>
            <a:endParaRPr lang="en-GB" dirty="0" smtClean="0"/>
          </a:p>
          <a:p>
            <a:r>
              <a:rPr lang="en-GB" dirty="0" err="1" smtClean="0"/>
              <a:t>Sartoretti</a:t>
            </a:r>
            <a:r>
              <a:rPr lang="en-GB" dirty="0" smtClean="0"/>
              <a:t>, P., </a:t>
            </a:r>
            <a:r>
              <a:rPr lang="en-GB" dirty="0" err="1" smtClean="0"/>
              <a:t>Isasi</a:t>
            </a:r>
            <a:r>
              <a:rPr lang="en-GB" dirty="0" smtClean="0"/>
              <a:t>, Y., 2011, GAIA-C2-TN-OPM-PS-011-1</a:t>
            </a:r>
          </a:p>
          <a:p>
            <a:r>
              <a:rPr lang="it-IT" dirty="0" smtClean="0"/>
              <a:t>Sartoretti, P., Katz, D. , Gomboc, A., 2007, </a:t>
            </a:r>
            <a:r>
              <a:rPr lang="en-GB" dirty="0" smtClean="0"/>
              <a:t>GAIA-C6-TN-OPM-PS-006-I</a:t>
            </a:r>
          </a:p>
          <a:p>
            <a:r>
              <a:rPr lang="it-IT" dirty="0" smtClean="0"/>
              <a:t>Isasi, Y., Borrachero, R., Martinez, O., et al., 2010, </a:t>
            </a:r>
            <a:r>
              <a:rPr lang="en-GB" dirty="0" smtClean="0"/>
              <a:t>GAIA-C2-UG-UB-YI-003-10</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solidFill>
                  <a:srgbClr val="FF0000"/>
                </a:solidFill>
              </a:rPr>
              <a:t>GOG</a:t>
            </a:r>
            <a:endParaRPr lang="en-GB" dirty="0">
              <a:solidFill>
                <a:srgbClr val="FF0000"/>
              </a:solidFill>
            </a:endParaRPr>
          </a:p>
        </p:txBody>
      </p:sp>
      <p:sp>
        <p:nvSpPr>
          <p:cNvPr id="3" name="2 Marcador de contenido"/>
          <p:cNvSpPr>
            <a:spLocks noGrp="1"/>
          </p:cNvSpPr>
          <p:nvPr>
            <p:ph idx="1"/>
          </p:nvPr>
        </p:nvSpPr>
        <p:spPr/>
        <p:txBody>
          <a:bodyPr>
            <a:normAutofit fontScale="92500" lnSpcReduction="10000"/>
          </a:bodyPr>
          <a:lstStyle/>
          <a:p>
            <a:r>
              <a:rPr lang="en-GB" dirty="0" smtClean="0"/>
              <a:t>Provides: </a:t>
            </a:r>
          </a:p>
          <a:p>
            <a:pPr lvl="1"/>
            <a:r>
              <a:rPr lang="en-GB" dirty="0" smtClean="0"/>
              <a:t>Epoch (transit) and combined (end-of-</a:t>
            </a:r>
            <a:r>
              <a:rPr lang="en-GB" dirty="0" err="1" smtClean="0"/>
              <a:t>misssion</a:t>
            </a:r>
            <a:r>
              <a:rPr lang="en-GB" dirty="0" smtClean="0"/>
              <a:t>) data </a:t>
            </a:r>
          </a:p>
          <a:p>
            <a:pPr lvl="1"/>
            <a:r>
              <a:rPr lang="en-GB" dirty="0" smtClean="0"/>
              <a:t>True data, data as observed by Gaia and their errors</a:t>
            </a:r>
          </a:p>
          <a:p>
            <a:r>
              <a:rPr lang="en-GB" dirty="0" smtClean="0"/>
              <a:t>Is based on: </a:t>
            </a:r>
          </a:p>
          <a:p>
            <a:pPr lvl="1"/>
            <a:r>
              <a:rPr lang="en-US" dirty="0" smtClean="0"/>
              <a:t>A model of the Gaia instruments </a:t>
            </a:r>
          </a:p>
          <a:p>
            <a:pPr lvl="1"/>
            <a:r>
              <a:rPr lang="en-GB" dirty="0" smtClean="0"/>
              <a:t>Error models provided by the CUs (DPAC) (final Gaia data will be more  complex)</a:t>
            </a:r>
          </a:p>
          <a:p>
            <a:r>
              <a:rPr lang="en-US" sz="2800" dirty="0" smtClean="0"/>
              <a:t>Has two main </a:t>
            </a:r>
            <a:r>
              <a:rPr lang="en-US" dirty="0" smtClean="0"/>
              <a:t>simulation modes : </a:t>
            </a:r>
          </a:p>
          <a:p>
            <a:pPr lvl="1"/>
            <a:r>
              <a:rPr lang="en-US" dirty="0" smtClean="0"/>
              <a:t>The GUMS universe model (integrated in GOG)</a:t>
            </a:r>
          </a:p>
          <a:p>
            <a:pPr lvl="1"/>
            <a:r>
              <a:rPr lang="en-US" dirty="0" smtClean="0"/>
              <a:t>An external list of sources provided by the user</a:t>
            </a: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052736"/>
            <a:ext cx="8316416" cy="3582810"/>
          </a:xfrm>
          <a:prstGeom prst="rect">
            <a:avLst/>
          </a:prstGeom>
          <a:noFill/>
          <a:ln w="9525">
            <a:noFill/>
            <a:miter lim="800000"/>
            <a:headEnd/>
            <a:tailEnd/>
          </a:ln>
        </p:spPr>
      </p:pic>
      <p:sp>
        <p:nvSpPr>
          <p:cNvPr id="3" name="2 CuadroTexto"/>
          <p:cNvSpPr txBox="1"/>
          <p:nvPr/>
        </p:nvSpPr>
        <p:spPr>
          <a:xfrm>
            <a:off x="2699792" y="332656"/>
            <a:ext cx="4752528" cy="584775"/>
          </a:xfrm>
          <a:prstGeom prst="rect">
            <a:avLst/>
          </a:prstGeom>
          <a:noFill/>
        </p:spPr>
        <p:txBody>
          <a:bodyPr wrap="square" rtlCol="0">
            <a:spAutoFit/>
          </a:bodyPr>
          <a:lstStyle/>
          <a:p>
            <a:r>
              <a:rPr lang="en-GB" sz="3200" dirty="0" smtClean="0"/>
              <a:t>Gaia focal plane </a:t>
            </a:r>
            <a:endParaRPr lang="en-GB" sz="3200" dirty="0"/>
          </a:p>
        </p:txBody>
      </p:sp>
      <p:sp>
        <p:nvSpPr>
          <p:cNvPr id="4" name="3 CuadroTexto"/>
          <p:cNvSpPr txBox="1"/>
          <p:nvPr/>
        </p:nvSpPr>
        <p:spPr>
          <a:xfrm>
            <a:off x="1331640" y="4981025"/>
            <a:ext cx="3456384" cy="646331"/>
          </a:xfrm>
          <a:prstGeom prst="rect">
            <a:avLst/>
          </a:prstGeom>
          <a:noFill/>
          <a:ln>
            <a:solidFill>
              <a:schemeClr val="tx1"/>
            </a:solidFill>
          </a:ln>
        </p:spPr>
        <p:txBody>
          <a:bodyPr wrap="square" rtlCol="0">
            <a:spAutoFit/>
          </a:bodyPr>
          <a:lstStyle/>
          <a:p>
            <a:pPr algn="ctr"/>
            <a:r>
              <a:rPr lang="en-GB" dirty="0" smtClean="0"/>
              <a:t>Astrometry</a:t>
            </a:r>
          </a:p>
          <a:p>
            <a:pPr algn="ctr"/>
            <a:r>
              <a:rPr lang="en-GB" dirty="0" smtClean="0"/>
              <a:t>G band </a:t>
            </a:r>
          </a:p>
        </p:txBody>
      </p:sp>
      <p:sp>
        <p:nvSpPr>
          <p:cNvPr id="5" name="4 CuadroTexto"/>
          <p:cNvSpPr txBox="1"/>
          <p:nvPr/>
        </p:nvSpPr>
        <p:spPr>
          <a:xfrm>
            <a:off x="4932040" y="4981025"/>
            <a:ext cx="1656184" cy="646331"/>
          </a:xfrm>
          <a:prstGeom prst="rect">
            <a:avLst/>
          </a:prstGeom>
          <a:noFill/>
          <a:ln>
            <a:solidFill>
              <a:schemeClr val="tx1"/>
            </a:solidFill>
          </a:ln>
        </p:spPr>
        <p:txBody>
          <a:bodyPr wrap="square" rtlCol="0">
            <a:spAutoFit/>
          </a:bodyPr>
          <a:lstStyle/>
          <a:p>
            <a:pPr algn="ctr"/>
            <a:r>
              <a:rPr lang="en-GB" dirty="0" smtClean="0"/>
              <a:t>LR spectra</a:t>
            </a:r>
          </a:p>
          <a:p>
            <a:pPr algn="ctr"/>
            <a:r>
              <a:rPr lang="en-GB" dirty="0" smtClean="0"/>
              <a:t>GBP, GRP bands </a:t>
            </a:r>
          </a:p>
        </p:txBody>
      </p:sp>
      <p:sp>
        <p:nvSpPr>
          <p:cNvPr id="6" name="5 CuadroTexto"/>
          <p:cNvSpPr txBox="1"/>
          <p:nvPr/>
        </p:nvSpPr>
        <p:spPr>
          <a:xfrm>
            <a:off x="6660232" y="4981025"/>
            <a:ext cx="2267744" cy="646331"/>
          </a:xfrm>
          <a:prstGeom prst="rect">
            <a:avLst/>
          </a:prstGeom>
          <a:noFill/>
          <a:ln>
            <a:solidFill>
              <a:schemeClr val="tx1"/>
            </a:solidFill>
          </a:ln>
        </p:spPr>
        <p:txBody>
          <a:bodyPr wrap="square" rtlCol="0">
            <a:spAutoFit/>
          </a:bodyPr>
          <a:lstStyle/>
          <a:p>
            <a:pPr algn="ctr"/>
            <a:r>
              <a:rPr lang="en-GB" dirty="0" smtClean="0"/>
              <a:t>HR spectra</a:t>
            </a:r>
          </a:p>
          <a:p>
            <a:pPr algn="ctr"/>
            <a:r>
              <a:rPr lang="en-GB" dirty="0" smtClean="0"/>
              <a:t>GRVS  band,  </a:t>
            </a:r>
            <a:r>
              <a:rPr lang="en-GB" dirty="0" err="1" smtClean="0"/>
              <a:t>Vr</a:t>
            </a:r>
            <a:r>
              <a:rPr lang="en-GB" dirty="0" smtClean="0"/>
              <a:t>, </a:t>
            </a:r>
            <a:r>
              <a:rPr lang="en-GB" dirty="0" err="1" smtClean="0"/>
              <a:t>Vsini</a:t>
            </a:r>
            <a:r>
              <a:rPr lang="en-GB" dirty="0" smtClean="0"/>
              <a:t>  </a:t>
            </a:r>
          </a:p>
        </p:txBody>
      </p:sp>
      <p:sp>
        <p:nvSpPr>
          <p:cNvPr id="7" name="6 Flecha abajo"/>
          <p:cNvSpPr/>
          <p:nvPr/>
        </p:nvSpPr>
        <p:spPr>
          <a:xfrm>
            <a:off x="3347864" y="4620985"/>
            <a:ext cx="288032" cy="36004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Flecha abajo"/>
          <p:cNvSpPr/>
          <p:nvPr/>
        </p:nvSpPr>
        <p:spPr>
          <a:xfrm>
            <a:off x="7164288" y="4548977"/>
            <a:ext cx="288032" cy="36004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8 Flecha abajo"/>
          <p:cNvSpPr/>
          <p:nvPr/>
        </p:nvSpPr>
        <p:spPr>
          <a:xfrm>
            <a:off x="5436096" y="4620985"/>
            <a:ext cx="288032" cy="36004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9 CuadroTexto"/>
          <p:cNvSpPr txBox="1"/>
          <p:nvPr/>
        </p:nvSpPr>
        <p:spPr>
          <a:xfrm>
            <a:off x="1331640" y="6093296"/>
            <a:ext cx="7560840" cy="369332"/>
          </a:xfrm>
          <a:prstGeom prst="rect">
            <a:avLst/>
          </a:prstGeom>
          <a:noFill/>
          <a:ln>
            <a:solidFill>
              <a:schemeClr val="tx1"/>
            </a:solidFill>
          </a:ln>
        </p:spPr>
        <p:txBody>
          <a:bodyPr wrap="square" rtlCol="0">
            <a:spAutoFit/>
          </a:bodyPr>
          <a:lstStyle/>
          <a:p>
            <a:r>
              <a:rPr lang="en-GB" dirty="0" smtClean="0"/>
              <a:t>Astrophysical parameters: </a:t>
            </a:r>
            <a:r>
              <a:rPr lang="en-GB" dirty="0" err="1" smtClean="0"/>
              <a:t>Teff</a:t>
            </a:r>
            <a:r>
              <a:rPr lang="en-GB" dirty="0" smtClean="0"/>
              <a:t>, </a:t>
            </a:r>
            <a:r>
              <a:rPr lang="en-GB" dirty="0" err="1" smtClean="0"/>
              <a:t>logg</a:t>
            </a:r>
            <a:r>
              <a:rPr lang="en-GB" dirty="0" smtClean="0"/>
              <a:t>, [Fe/H], </a:t>
            </a:r>
            <a:r>
              <a:rPr lang="en-GB" dirty="0" err="1" smtClean="0"/>
              <a:t>Ao</a:t>
            </a:r>
            <a:r>
              <a:rPr lang="en-GB" dirty="0" smtClean="0"/>
              <a:t> (interstellar absorption) , [</a:t>
            </a:r>
            <a:r>
              <a:rPr lang="en-GB" dirty="0" smtClean="0">
                <a:sym typeface="Symbol"/>
              </a:rPr>
              <a:t>/Fe]</a:t>
            </a:r>
            <a:endParaRPr lang="en-GB" dirty="0"/>
          </a:p>
        </p:txBody>
      </p:sp>
      <p:sp>
        <p:nvSpPr>
          <p:cNvPr id="11" name="10 Flecha abajo"/>
          <p:cNvSpPr/>
          <p:nvPr/>
        </p:nvSpPr>
        <p:spPr>
          <a:xfrm>
            <a:off x="4932040" y="5733256"/>
            <a:ext cx="288032" cy="36004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2060848"/>
            <a:ext cx="8492440" cy="2692896"/>
          </a:xfrm>
          <a:prstGeom prst="rect">
            <a:avLst/>
          </a:prstGeom>
          <a:noFill/>
          <a:ln w="9525">
            <a:noFill/>
            <a:miter lim="800000"/>
            <a:headEnd/>
            <a:tailEnd/>
          </a:ln>
        </p:spPr>
      </p:pic>
      <p:sp>
        <p:nvSpPr>
          <p:cNvPr id="3" name="2 CuadroTexto"/>
          <p:cNvSpPr txBox="1"/>
          <p:nvPr/>
        </p:nvSpPr>
        <p:spPr>
          <a:xfrm>
            <a:off x="827584" y="476672"/>
            <a:ext cx="7632848" cy="584775"/>
          </a:xfrm>
          <a:prstGeom prst="rect">
            <a:avLst/>
          </a:prstGeom>
          <a:noFill/>
        </p:spPr>
        <p:txBody>
          <a:bodyPr wrap="square" rtlCol="0">
            <a:spAutoFit/>
          </a:bodyPr>
          <a:lstStyle/>
          <a:p>
            <a:pPr algn="ctr"/>
            <a:r>
              <a:rPr lang="en-GB" sz="3200" dirty="0" smtClean="0"/>
              <a:t>GOG: epoch parameters (per transit) </a:t>
            </a:r>
            <a:endParaRPr lang="en-GB" sz="3200" dirty="0"/>
          </a:p>
        </p:txBody>
      </p:sp>
      <p:sp>
        <p:nvSpPr>
          <p:cNvPr id="4" name="3 CuadroTexto"/>
          <p:cNvSpPr txBox="1"/>
          <p:nvPr/>
        </p:nvSpPr>
        <p:spPr>
          <a:xfrm>
            <a:off x="467544" y="5805264"/>
            <a:ext cx="7992888" cy="923330"/>
          </a:xfrm>
          <a:prstGeom prst="rect">
            <a:avLst/>
          </a:prstGeom>
          <a:noFill/>
        </p:spPr>
        <p:txBody>
          <a:bodyPr wrap="square" rtlCol="0">
            <a:spAutoFit/>
          </a:bodyPr>
          <a:lstStyle/>
          <a:p>
            <a:pPr algn="ctr"/>
            <a:r>
              <a:rPr lang="en-GB" dirty="0" smtClean="0"/>
              <a:t>Epoch data will be provided in the last Gaia releases and will be mostly used to determine properties of multiple systems and variable sources</a:t>
            </a:r>
          </a:p>
          <a:p>
            <a:pPr algn="ct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3647</TotalTime>
  <Words>4085</Words>
  <Application>Microsoft Office PowerPoint</Application>
  <PresentationFormat>Presentación en pantalla (4:3)</PresentationFormat>
  <Paragraphs>448</Paragraphs>
  <Slides>63</Slides>
  <Notes>16</Notes>
  <HiddenSlides>0</HiddenSlides>
  <MMClips>0</MMClips>
  <ScaleCrop>false</ScaleCrop>
  <HeadingPairs>
    <vt:vector size="4" baseType="variant">
      <vt:variant>
        <vt:lpstr>Tema</vt:lpstr>
      </vt:variant>
      <vt:variant>
        <vt:i4>1</vt:i4>
      </vt:variant>
      <vt:variant>
        <vt:lpstr>Títulos de diapositiva</vt:lpstr>
      </vt:variant>
      <vt:variant>
        <vt:i4>63</vt:i4>
      </vt:variant>
    </vt:vector>
  </HeadingPairs>
  <TitlesOfParts>
    <vt:vector size="64" baseType="lpstr">
      <vt:lpstr>Tema de Office</vt:lpstr>
      <vt:lpstr>Gaia simulators, GUMS and GOG</vt:lpstr>
      <vt:lpstr>GUMS: Gaia Universe Model  Generator</vt:lpstr>
      <vt:lpstr>Diapositiva 3</vt:lpstr>
      <vt:lpstr>GUMS field stars in our Galaxy </vt:lpstr>
      <vt:lpstr>Diapositiva 5</vt:lpstr>
      <vt:lpstr>GOG: Gaia Object Generator</vt:lpstr>
      <vt:lpstr>GOG</vt:lpstr>
      <vt:lpstr>Diapositiva 8</vt:lpstr>
      <vt:lpstr>Diapositiva 9</vt:lpstr>
      <vt:lpstr>Diapositiva 10</vt:lpstr>
      <vt:lpstr>Diapositiva 11</vt:lpstr>
      <vt:lpstr>Astrometry </vt:lpstr>
      <vt:lpstr>Astrometric standard errors  Gaia Science Performance website</vt:lpstr>
      <vt:lpstr>Diapositiva 14</vt:lpstr>
      <vt:lpstr>Astrometric End-of-mission errors  Gaia Science Performance website</vt:lpstr>
      <vt:lpstr>Diapositiva 16</vt:lpstr>
      <vt:lpstr>Diapositiva 17</vt:lpstr>
      <vt:lpstr>GOG: astrometric Epoch Data</vt:lpstr>
      <vt:lpstr>GOG: astrometric epoch data</vt:lpstr>
      <vt:lpstr>GOG: astrometric epoch data</vt:lpstr>
      <vt:lpstr>GOG: astrometric end-of-mission  </vt:lpstr>
      <vt:lpstr>GOG: astrometric end-of-mission  </vt:lpstr>
      <vt:lpstr>Diapositiva 23</vt:lpstr>
      <vt:lpstr>Photometry</vt:lpstr>
      <vt:lpstr>Photometry</vt:lpstr>
      <vt:lpstr>Diapositiva 26</vt:lpstr>
      <vt:lpstr>Diapositiva 27</vt:lpstr>
      <vt:lpstr>End-of-mission photometric standard errors  Gaia Science Performance website</vt:lpstr>
      <vt:lpstr>GOG: Photometric standard error per CCD-transit</vt:lpstr>
      <vt:lpstr>Diapositiva 30</vt:lpstr>
      <vt:lpstr>GOG: Photometric standard error per CCD-transit</vt:lpstr>
      <vt:lpstr>Diapositiva 32</vt:lpstr>
      <vt:lpstr>Diapositiva 33</vt:lpstr>
      <vt:lpstr>BP/RP/RVS spectra </vt:lpstr>
      <vt:lpstr>BP/RP/RVS spectra </vt:lpstr>
      <vt:lpstr>Diapositiva 36</vt:lpstr>
      <vt:lpstr>GOG spectra </vt:lpstr>
      <vt:lpstr>GOG Input spectra </vt:lpstr>
      <vt:lpstr>GOG: from input to observable spectra </vt:lpstr>
      <vt:lpstr>GOG: epoch spectra error model</vt:lpstr>
      <vt:lpstr>Diapositiva 41</vt:lpstr>
      <vt:lpstr>Radial Velocities</vt:lpstr>
      <vt:lpstr>Radial velocities</vt:lpstr>
      <vt:lpstr>End-of-mission radial velocity error  Gaia Science Performance website</vt:lpstr>
      <vt:lpstr>End-of-mission radial velocity error  Gaia Science Performance website</vt:lpstr>
      <vt:lpstr>GOG: End-of-mission radial velocity error</vt:lpstr>
      <vt:lpstr>GOG: End-of-mission radial velocity error</vt:lpstr>
      <vt:lpstr>Rotational Velocities (Vsini)</vt:lpstr>
      <vt:lpstr>GOG: End-of-mission rotational velocity error </vt:lpstr>
      <vt:lpstr>Diapositiva 50</vt:lpstr>
      <vt:lpstr>Astrophysical Parameters (AP)  </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Gaia simulators, GUMS and GOG</dc:title>
  <dc:creator>hpc</dc:creator>
  <cp:lastModifiedBy>hpc</cp:lastModifiedBy>
  <cp:revision>352</cp:revision>
  <dcterms:created xsi:type="dcterms:W3CDTF">2012-09-24T10:13:42Z</dcterms:created>
  <dcterms:modified xsi:type="dcterms:W3CDTF">2013-01-08T09:15:35Z</dcterms:modified>
</cp:coreProperties>
</file>