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89" r:id="rId2"/>
    <p:sldId id="522" r:id="rId3"/>
    <p:sldId id="575" r:id="rId4"/>
    <p:sldId id="584" r:id="rId5"/>
    <p:sldId id="587" r:id="rId6"/>
    <p:sldId id="588" r:id="rId7"/>
    <p:sldId id="589" r:id="rId8"/>
    <p:sldId id="577" r:id="rId9"/>
    <p:sldId id="523" r:id="rId10"/>
    <p:sldId id="524" r:id="rId11"/>
    <p:sldId id="583" r:id="rId12"/>
    <p:sldId id="515" r:id="rId13"/>
    <p:sldId id="518" r:id="rId14"/>
    <p:sldId id="519" r:id="rId15"/>
    <p:sldId id="527" r:id="rId16"/>
    <p:sldId id="521" r:id="rId17"/>
    <p:sldId id="573" r:id="rId18"/>
    <p:sldId id="512" r:id="rId19"/>
    <p:sldId id="567" r:id="rId20"/>
    <p:sldId id="574" r:id="rId21"/>
    <p:sldId id="568" r:id="rId22"/>
    <p:sldId id="569" r:id="rId23"/>
    <p:sldId id="566" r:id="rId24"/>
    <p:sldId id="510" r:id="rId25"/>
    <p:sldId id="511" r:id="rId26"/>
    <p:sldId id="426" r:id="rId27"/>
    <p:sldId id="509" r:id="rId28"/>
    <p:sldId id="427" r:id="rId29"/>
    <p:sldId id="429" r:id="rId30"/>
    <p:sldId id="432" r:id="rId31"/>
    <p:sldId id="433" r:id="rId32"/>
    <p:sldId id="424" r:id="rId33"/>
    <p:sldId id="434" r:id="rId34"/>
    <p:sldId id="435" r:id="rId35"/>
    <p:sldId id="438" r:id="rId36"/>
    <p:sldId id="447" r:id="rId37"/>
    <p:sldId id="446" r:id="rId38"/>
    <p:sldId id="449" r:id="rId39"/>
    <p:sldId id="451" r:id="rId40"/>
    <p:sldId id="450" r:id="rId41"/>
    <p:sldId id="453" r:id="rId42"/>
    <p:sldId id="454" r:id="rId43"/>
    <p:sldId id="528" r:id="rId44"/>
    <p:sldId id="529" r:id="rId45"/>
    <p:sldId id="530" r:id="rId46"/>
    <p:sldId id="531" r:id="rId47"/>
    <p:sldId id="532" r:id="rId48"/>
    <p:sldId id="533" r:id="rId49"/>
    <p:sldId id="534" r:id="rId50"/>
    <p:sldId id="535" r:id="rId51"/>
    <p:sldId id="536" r:id="rId52"/>
    <p:sldId id="537" r:id="rId53"/>
    <p:sldId id="538" r:id="rId54"/>
    <p:sldId id="539" r:id="rId55"/>
    <p:sldId id="586" r:id="rId56"/>
    <p:sldId id="541" r:id="rId57"/>
    <p:sldId id="542" r:id="rId58"/>
    <p:sldId id="543" r:id="rId59"/>
    <p:sldId id="544" r:id="rId60"/>
    <p:sldId id="561" r:id="rId61"/>
    <p:sldId id="549" r:id="rId62"/>
    <p:sldId id="552" r:id="rId63"/>
    <p:sldId id="554" r:id="rId64"/>
    <p:sldId id="563" r:id="rId65"/>
    <p:sldId id="565" r:id="rId66"/>
    <p:sldId id="578" r:id="rId67"/>
    <p:sldId id="579" r:id="rId68"/>
    <p:sldId id="580" r:id="rId69"/>
    <p:sldId id="581" r:id="rId70"/>
    <p:sldId id="582" r:id="rId71"/>
    <p:sldId id="572" r:id="rId72"/>
    <p:sldId id="585" r:id="rId73"/>
  </p:sldIdLst>
  <p:sldSz cx="9144000" cy="6858000" type="screen4x3"/>
  <p:notesSz cx="6645275" cy="9777413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ntique Olive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ntique Olive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EAEAEA"/>
    <a:srgbClr val="CCCC00"/>
    <a:srgbClr val="006666"/>
    <a:srgbClr val="000000"/>
    <a:srgbClr val="800000"/>
    <a:srgbClr val="660033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9" autoAdjust="0"/>
    <p:restoredTop sz="94709" autoAdjust="0"/>
  </p:normalViewPr>
  <p:slideViewPr>
    <p:cSldViewPr>
      <p:cViewPr varScale="1">
        <p:scale>
          <a:sx n="71" d="100"/>
          <a:sy n="71" d="100"/>
        </p:scale>
        <p:origin x="-1116" y="-90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972"/>
    </p:cViewPr>
  </p:sorterViewPr>
  <p:notesViewPr>
    <p:cSldViewPr>
      <p:cViewPr varScale="1">
        <p:scale>
          <a:sx n="53" d="100"/>
          <a:sy n="53" d="100"/>
        </p:scale>
        <p:origin x="-1824" y="-78"/>
      </p:cViewPr>
      <p:guideLst>
        <p:guide orient="horz" pos="3079"/>
        <p:guide pos="209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ntique Olive" pitchFamily="34" charset="0"/>
              </a:defRPr>
            </a:lvl1pPr>
          </a:lstStyle>
          <a:p>
            <a:pPr>
              <a:defRPr/>
            </a:pPr>
            <a:fld id="{F055221B-4B50-4C59-ACCF-92A75113FD75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9475" y="733425"/>
            <a:ext cx="4887913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2737A07-F8EA-49AF-A9C8-6409D98A119E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3CD797-165A-417A-BB2F-842ADF2DDACA}" type="slidenum">
              <a:rPr lang="es-ES_tradnl" smtClean="0"/>
              <a:pPr/>
              <a:t>1</a:t>
            </a:fld>
            <a:endParaRPr lang="es-ES_tradnl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60413"/>
            <a:ext cx="4864100" cy="3648075"/>
          </a:xfrm>
          <a:ln/>
        </p:spPr>
      </p:sp>
      <p:sp>
        <p:nvSpPr>
          <p:cNvPr id="73730" name="Text Box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Now we get to the part ADASS participants are interested in ..</a:t>
            </a:r>
            <a:endParaRPr lang="en-I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888022-F3C9-47EC-90F4-7F268F4F8B87}" type="slidenum">
              <a:rPr lang="en-GB" smtClean="0"/>
              <a:pPr/>
              <a:t>53</a:t>
            </a:fld>
            <a:endParaRPr lang="en-GB" smtClean="0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A10778-A5C0-4E68-9FFE-C7E22E6339BC}" type="slidenum">
              <a:rPr lang="en-GB" smtClean="0"/>
              <a:pPr/>
              <a:t>54</a:t>
            </a:fld>
            <a:endParaRPr lang="en-GB" smtClean="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1C3A7F-A38A-4721-83BE-1AA5AD109B32}" type="slidenum">
              <a:rPr lang="en-GB" smtClean="0"/>
              <a:pPr/>
              <a:t>56</a:t>
            </a:fld>
            <a:endParaRPr lang="en-GB" smtClean="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37AF0-2F39-4C4F-9985-56165117AF2B}" type="slidenum">
              <a:rPr lang="en-GB" smtClean="0"/>
              <a:pPr/>
              <a:t>62</a:t>
            </a:fld>
            <a:endParaRPr lang="en-GB" smtClean="0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DB26C2-C2A4-41DE-9403-219519AD692D}" type="slidenum">
              <a:rPr lang="en-GB" smtClean="0"/>
              <a:pPr/>
              <a:t>63</a:t>
            </a:fld>
            <a:endParaRPr lang="en-GB" smtClean="0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5AD50-4BC9-4DBB-9E6D-B2CE45D215F4}" type="slidenum">
              <a:rPr lang="en-GB" smtClean="0"/>
              <a:pPr/>
              <a:t>64</a:t>
            </a:fld>
            <a:endParaRPr lang="en-GB" smtClean="0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849130-61F7-48D5-850E-D6B651D20F89}" type="slidenum">
              <a:rPr lang="es-ES_tradnl" smtClean="0"/>
              <a:pPr/>
              <a:t>26</a:t>
            </a:fld>
            <a:endParaRPr lang="es-ES_tradnl" smtClean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BB6FDA-E007-4679-8434-6F93BACA8FF6}" type="slidenum">
              <a:rPr lang="es-ES_tradnl" smtClean="0"/>
              <a:pPr/>
              <a:t>28</a:t>
            </a:fld>
            <a:endParaRPr lang="es-ES_tradnl" smtClean="0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ED4780-8DE1-4BCB-BAC9-13D3D6344C63}" type="slidenum">
              <a:rPr lang="es-ES_tradnl" smtClean="0"/>
              <a:pPr/>
              <a:t>29</a:t>
            </a:fld>
            <a:endParaRPr lang="es-ES_tradnl" smtClean="0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6AB8F6-E2FD-481D-AEE9-331367EE02ED}" type="slidenum">
              <a:rPr lang="es-ES_tradnl" smtClean="0"/>
              <a:pPr/>
              <a:t>32</a:t>
            </a:fld>
            <a:endParaRPr lang="es-ES_tradnl" smtClean="0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38DBE5-EE73-4310-9786-54346363C2AA}" type="slidenum">
              <a:rPr lang="es-ES_tradnl" smtClean="0"/>
              <a:pPr/>
              <a:t>43</a:t>
            </a:fld>
            <a:endParaRPr lang="es-ES_tradnl" smtClean="0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8F2C4-2021-4EE7-A5FB-AE3E311380EF}" type="slidenum">
              <a:rPr lang="en-GB" smtClean="0"/>
              <a:pPr/>
              <a:t>44</a:t>
            </a:fld>
            <a:endParaRPr lang="en-GB" smtClean="0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0D5356-FC0F-41BE-BA68-1B02C89593FA}" type="slidenum">
              <a:rPr lang="en-GB" smtClean="0"/>
              <a:pPr/>
              <a:t>45</a:t>
            </a:fld>
            <a:endParaRPr lang="en-GB" smtClean="0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0E0E5E-331D-4985-82BD-785C6FA0F45F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692150"/>
            <a:ext cx="9144000" cy="71438"/>
          </a:xfrm>
          <a:prstGeom prst="rect">
            <a:avLst/>
          </a:prstGeom>
          <a:gradFill rotWithShape="0">
            <a:gsLst>
              <a:gs pos="0">
                <a:srgbClr val="6666FF"/>
              </a:gs>
              <a:gs pos="100000">
                <a:srgbClr val="CCC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>
              <a:latin typeface="Antique Olive" pitchFamily="34" charset="0"/>
            </a:endParaRPr>
          </a:p>
        </p:txBody>
      </p:sp>
      <p:pic>
        <p:nvPicPr>
          <p:cNvPr id="1027" name="Picture 1028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41275"/>
            <a:ext cx="1116012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29" descr="logoGUB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0" y="-26988"/>
            <a:ext cx="755650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8038" name="Rectangle 1030"/>
          <p:cNvSpPr>
            <a:spLocks noChangeArrowheads="1"/>
          </p:cNvSpPr>
          <p:nvPr/>
        </p:nvSpPr>
        <p:spPr bwMode="auto">
          <a:xfrm>
            <a:off x="1331913" y="161925"/>
            <a:ext cx="4098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lang="pt-BR" sz="2000" dirty="0" err="1">
                <a:solidFill>
                  <a:srgbClr val="0066CC"/>
                </a:solidFill>
                <a:latin typeface="Berlin Sans FB Demi" pitchFamily="34" charset="0"/>
              </a:rPr>
              <a:t>Gaia</a:t>
            </a:r>
            <a:r>
              <a:rPr lang="pt-BR" sz="2000" dirty="0">
                <a:solidFill>
                  <a:srgbClr val="0066CC"/>
                </a:solidFill>
                <a:latin typeface="Berlin Sans FB Demi" pitchFamily="34" charset="0"/>
              </a:rPr>
              <a:t>: </a:t>
            </a:r>
            <a:r>
              <a:rPr lang="pt-BR" sz="2000" dirty="0" err="1">
                <a:solidFill>
                  <a:srgbClr val="0066CC"/>
                </a:solidFill>
                <a:latin typeface="Berlin Sans FB Demi" pitchFamily="34" charset="0"/>
              </a:rPr>
              <a:t>descobrint</a:t>
            </a:r>
            <a:r>
              <a:rPr lang="pt-BR" sz="2000" dirty="0">
                <a:solidFill>
                  <a:srgbClr val="0066CC"/>
                </a:solidFill>
                <a:latin typeface="Berlin Sans FB Demi" pitchFamily="34" charset="0"/>
              </a:rPr>
              <a:t> </a:t>
            </a:r>
            <a:r>
              <a:rPr lang="pt-BR" sz="2000" dirty="0" err="1">
                <a:solidFill>
                  <a:srgbClr val="0066CC"/>
                </a:solidFill>
                <a:latin typeface="Berlin Sans FB Demi" pitchFamily="34" charset="0"/>
              </a:rPr>
              <a:t>la</a:t>
            </a:r>
            <a:r>
              <a:rPr lang="pt-BR" sz="2000" dirty="0">
                <a:solidFill>
                  <a:srgbClr val="0066CC"/>
                </a:solidFill>
                <a:latin typeface="Berlin Sans FB Demi" pitchFamily="34" charset="0"/>
              </a:rPr>
              <a:t> </a:t>
            </a:r>
            <a:r>
              <a:rPr lang="pt-BR" sz="2000" dirty="0" err="1">
                <a:solidFill>
                  <a:srgbClr val="0066CC"/>
                </a:solidFill>
                <a:latin typeface="Berlin Sans FB Demi" pitchFamily="34" charset="0"/>
              </a:rPr>
              <a:t>nostra</a:t>
            </a:r>
            <a:r>
              <a:rPr lang="pt-BR" sz="2000" dirty="0">
                <a:solidFill>
                  <a:srgbClr val="0066CC"/>
                </a:solidFill>
                <a:latin typeface="Berlin Sans FB Demi" pitchFamily="34" charset="0"/>
              </a:rPr>
              <a:t> </a:t>
            </a:r>
            <a:r>
              <a:rPr lang="pt-BR" sz="2000" dirty="0" err="1">
                <a:solidFill>
                  <a:srgbClr val="0066CC"/>
                </a:solidFill>
                <a:latin typeface="Berlin Sans FB Demi" pitchFamily="34" charset="0"/>
              </a:rPr>
              <a:t>galàxia</a:t>
            </a:r>
            <a:r>
              <a:rPr lang="es-ES_tradnl" sz="2000" dirty="0">
                <a:solidFill>
                  <a:srgbClr val="0066CC"/>
                </a:solidFill>
                <a:latin typeface="Berlin Sans FB Demi" pitchFamily="34" charset="0"/>
              </a:rPr>
              <a:t> 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4924" y="6524625"/>
            <a:ext cx="316892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l" eaLnBrk="0" hangingPunct="0">
              <a:defRPr sz="1400">
                <a:solidFill>
                  <a:srgbClr val="6666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s-ES_tradnl" dirty="0" err="1" smtClean="0"/>
              <a:t>Institut</a:t>
            </a:r>
            <a:r>
              <a:rPr lang="es-ES_tradnl" dirty="0" smtClean="0"/>
              <a:t> </a:t>
            </a:r>
            <a:r>
              <a:rPr lang="es-ES_tradnl" dirty="0" err="1" smtClean="0"/>
              <a:t>Secretari</a:t>
            </a:r>
            <a:r>
              <a:rPr lang="es-ES_tradnl" baseline="0" dirty="0" smtClean="0"/>
              <a:t> Coloma, Sept. 2013</a:t>
            </a:r>
            <a:endParaRPr lang="es-ES_tradnl" dirty="0">
              <a:latin typeface="+mn-lt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7239000" y="652462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C9DBB216-40D7-41BB-9C26-70E5C6CA065A}" type="slidenum">
              <a:rPr lang="es-ES_tradnl" sz="1400">
                <a:solidFill>
                  <a:srgbClr val="6666FF"/>
                </a:solidFill>
                <a:latin typeface="Times New Roman" pitchFamily="18" charset="0"/>
              </a:rPr>
              <a:pPr algn="r" eaLnBrk="0" hangingPunct="0">
                <a:defRPr/>
              </a:pPr>
              <a:t>‹Nº›</a:t>
            </a:fld>
            <a:r>
              <a:rPr lang="es-ES_tradnl" sz="1400" dirty="0" smtClean="0">
                <a:solidFill>
                  <a:srgbClr val="6666FF"/>
                </a:solidFill>
                <a:latin typeface="Times New Roman" pitchFamily="18" charset="0"/>
              </a:rPr>
              <a:t>/69</a:t>
            </a:r>
            <a:endParaRPr lang="es-ES_tradnl" sz="1400" dirty="0">
              <a:solidFill>
                <a:srgbClr val="6666FF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98.png"/><Relationship Id="rId26" Type="http://schemas.openxmlformats.org/officeDocument/2006/relationships/image" Target="../media/image106.png"/><Relationship Id="rId3" Type="http://schemas.openxmlformats.org/officeDocument/2006/relationships/image" Target="../media/image83.png"/><Relationship Id="rId21" Type="http://schemas.openxmlformats.org/officeDocument/2006/relationships/image" Target="../media/image101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17" Type="http://schemas.openxmlformats.org/officeDocument/2006/relationships/image" Target="../media/image97.png"/><Relationship Id="rId25" Type="http://schemas.openxmlformats.org/officeDocument/2006/relationships/image" Target="../media/image105.png"/><Relationship Id="rId33" Type="http://schemas.openxmlformats.org/officeDocument/2006/relationships/image" Target="../media/image113.png"/><Relationship Id="rId2" Type="http://schemas.openxmlformats.org/officeDocument/2006/relationships/image" Target="../media/image82.png"/><Relationship Id="rId16" Type="http://schemas.openxmlformats.org/officeDocument/2006/relationships/image" Target="../media/image96.png"/><Relationship Id="rId20" Type="http://schemas.openxmlformats.org/officeDocument/2006/relationships/image" Target="../media/image100.png"/><Relationship Id="rId29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24" Type="http://schemas.openxmlformats.org/officeDocument/2006/relationships/image" Target="../media/image104.png"/><Relationship Id="rId32" Type="http://schemas.openxmlformats.org/officeDocument/2006/relationships/image" Target="../media/image112.png"/><Relationship Id="rId5" Type="http://schemas.openxmlformats.org/officeDocument/2006/relationships/image" Target="../media/image85.png"/><Relationship Id="rId15" Type="http://schemas.openxmlformats.org/officeDocument/2006/relationships/image" Target="../media/image95.png"/><Relationship Id="rId23" Type="http://schemas.openxmlformats.org/officeDocument/2006/relationships/image" Target="../media/image103.png"/><Relationship Id="rId28" Type="http://schemas.openxmlformats.org/officeDocument/2006/relationships/image" Target="../media/image108.png"/><Relationship Id="rId10" Type="http://schemas.openxmlformats.org/officeDocument/2006/relationships/image" Target="../media/image90.png"/><Relationship Id="rId19" Type="http://schemas.openxmlformats.org/officeDocument/2006/relationships/image" Target="../media/image99.png"/><Relationship Id="rId31" Type="http://schemas.openxmlformats.org/officeDocument/2006/relationships/image" Target="../media/image111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Relationship Id="rId22" Type="http://schemas.openxmlformats.org/officeDocument/2006/relationships/image" Target="../media/image102.png"/><Relationship Id="rId27" Type="http://schemas.openxmlformats.org/officeDocument/2006/relationships/image" Target="../media/image107.png"/><Relationship Id="rId30" Type="http://schemas.openxmlformats.org/officeDocument/2006/relationships/image" Target="../media/image1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jpeg"/><Relationship Id="rId4" Type="http://schemas.openxmlformats.org/officeDocument/2006/relationships/image" Target="../media/image1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ChangeArrowheads="1"/>
          </p:cNvSpPr>
          <p:nvPr/>
        </p:nvSpPr>
        <p:spPr bwMode="auto">
          <a:xfrm>
            <a:off x="250825" y="1268413"/>
            <a:ext cx="856932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pt-BR" b="1">
                <a:solidFill>
                  <a:srgbClr val="0070C0"/>
                </a:solidFill>
              </a:rPr>
              <a:t>GAIA: descobrint la nostra galàxia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15362" name="Picture 5" descr="logoGUB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54759" y="1928813"/>
            <a:ext cx="3273425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250825" y="5588000"/>
            <a:ext cx="85693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i="1">
                <a:solidFill>
                  <a:srgbClr val="3366CC"/>
                </a:solidFill>
              </a:rPr>
              <a:t>X. Luri, </a:t>
            </a:r>
            <a:r>
              <a:rPr lang="ca-ES" b="1" i="1">
                <a:solidFill>
                  <a:srgbClr val="0070C0"/>
                </a:solidFill>
              </a:rPr>
              <a:t>ICCUB/IEEC</a:t>
            </a:r>
            <a:endParaRPr lang="en-US" i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994859D1-5503-4CBD-B628-4089E894ED19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10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250825" y="3206750"/>
            <a:ext cx="8569325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Observant el cel per entendre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la Via Làctia</a:t>
            </a:r>
            <a:endParaRPr lang="ca-E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00338" y="908050"/>
            <a:ext cx="38354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908720"/>
            <a:ext cx="6086018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63688" y="980728"/>
            <a:ext cx="5913657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3 Imagen" descr="cel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813" y="835025"/>
            <a:ext cx="7643812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4143375" y="1000125"/>
            <a:ext cx="4432300" cy="4495800"/>
            <a:chOff x="2536" y="608"/>
            <a:chExt cx="2792" cy="2832"/>
          </a:xfrm>
        </p:grpSpPr>
        <p:sp>
          <p:nvSpPr>
            <p:cNvPr id="28675" name="Oval 10"/>
            <p:cNvSpPr>
              <a:spLocks noChangeArrowheads="1"/>
            </p:cNvSpPr>
            <p:nvPr/>
          </p:nvSpPr>
          <p:spPr bwMode="auto">
            <a:xfrm>
              <a:off x="3064" y="1888"/>
              <a:ext cx="832" cy="5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6" name="Line 11"/>
            <p:cNvSpPr>
              <a:spLocks noChangeShapeType="1"/>
            </p:cNvSpPr>
            <p:nvPr/>
          </p:nvSpPr>
          <p:spPr bwMode="auto">
            <a:xfrm flipV="1">
              <a:off x="2536" y="608"/>
              <a:ext cx="2304" cy="254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77" name="Text Box 13"/>
            <p:cNvSpPr txBox="1">
              <a:spLocks noChangeArrowheads="1"/>
            </p:cNvSpPr>
            <p:nvPr/>
          </p:nvSpPr>
          <p:spPr bwMode="auto">
            <a:xfrm>
              <a:off x="3552" y="2163"/>
              <a:ext cx="8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</a:t>
              </a:r>
              <a:endParaRPr lang="ca-ES" sz="3200" b="1">
                <a:solidFill>
                  <a:schemeClr val="bg1"/>
                </a:solidFill>
              </a:endParaRPr>
            </a:p>
          </p:txBody>
        </p:sp>
        <p:sp>
          <p:nvSpPr>
            <p:cNvPr id="28678" name="Text Box 14"/>
            <p:cNvSpPr txBox="1">
              <a:spLocks noChangeArrowheads="1"/>
            </p:cNvSpPr>
            <p:nvPr/>
          </p:nvSpPr>
          <p:spPr bwMode="auto">
            <a:xfrm>
              <a:off x="4512" y="723"/>
              <a:ext cx="8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</a:t>
              </a:r>
              <a:endParaRPr lang="ca-ES" sz="3200" b="1">
                <a:solidFill>
                  <a:schemeClr val="bg1"/>
                </a:solidFill>
              </a:endParaRPr>
            </a:p>
          </p:txBody>
        </p:sp>
        <p:sp>
          <p:nvSpPr>
            <p:cNvPr id="28679" name="Text Box 15"/>
            <p:cNvSpPr txBox="1">
              <a:spLocks noChangeArrowheads="1"/>
            </p:cNvSpPr>
            <p:nvPr/>
          </p:nvSpPr>
          <p:spPr bwMode="auto">
            <a:xfrm>
              <a:off x="2592" y="3075"/>
              <a:ext cx="9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s-ES" sz="3200" b="1">
                  <a:solidFill>
                    <a:schemeClr val="bg1"/>
                  </a:solidFill>
                  <a:sym typeface="Symbol" pitchFamily="18" charset="2"/>
                </a:rPr>
                <a:t>(</a:t>
              </a: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</a:t>
              </a:r>
              <a:r>
                <a:rPr lang="es-ES" sz="3200" b="1" baseline="-25000">
                  <a:solidFill>
                    <a:schemeClr val="bg1"/>
                  </a:solidFill>
                  <a:sym typeface="Symbol" pitchFamily="18" charset="2"/>
                </a:rPr>
                <a:t>0</a:t>
              </a:r>
              <a:r>
                <a:rPr lang="es-ES" sz="3200" b="1">
                  <a:solidFill>
                    <a:schemeClr val="bg1"/>
                  </a:solidFill>
                  <a:sym typeface="Symbol" pitchFamily="18" charset="2"/>
                </a:rPr>
                <a:t>,</a:t>
              </a:r>
              <a:r>
                <a:rPr lang="ca-ES" sz="3200" b="1">
                  <a:solidFill>
                    <a:schemeClr val="bg1"/>
                  </a:solidFill>
                  <a:sym typeface="Symbol" pitchFamily="18" charset="2"/>
                </a:rPr>
                <a:t></a:t>
              </a:r>
              <a:r>
                <a:rPr lang="es-ES" sz="3200" b="1" baseline="-25000">
                  <a:solidFill>
                    <a:schemeClr val="bg1"/>
                  </a:solidFill>
                  <a:sym typeface="Symbol" pitchFamily="18" charset="2"/>
                </a:rPr>
                <a:t>0</a:t>
              </a:r>
              <a:r>
                <a:rPr lang="es-ES" sz="3200" b="1">
                  <a:solidFill>
                    <a:schemeClr val="bg1"/>
                  </a:solidFill>
                  <a:sym typeface="Symbol" pitchFamily="18" charset="2"/>
                </a:rPr>
                <a:t>)</a:t>
              </a:r>
              <a:endParaRPr lang="ca-ES" sz="3200" b="1">
                <a:solidFill>
                  <a:schemeClr val="bg1"/>
                </a:solidFill>
                <a:sym typeface="Symbol" pitchFamily="18" charset="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250825" y="1285875"/>
            <a:ext cx="85693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La paral·laxi</a:t>
            </a:r>
            <a:endParaRPr lang="ca-ES">
              <a:solidFill>
                <a:srgbClr val="0070C0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50" y="2481263"/>
            <a:ext cx="85725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250825" y="1285875"/>
            <a:ext cx="85693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Distàncies i paral·laxi</a:t>
            </a:r>
            <a:endParaRPr lang="ca-ES">
              <a:solidFill>
                <a:srgbClr val="0070C0"/>
              </a:solidFill>
            </a:endParaRPr>
          </a:p>
        </p:txBody>
      </p:sp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66813" y="2643188"/>
            <a:ext cx="68103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7 CuadroTexto"/>
          <p:cNvSpPr txBox="1">
            <a:spLocks noChangeArrowheads="1"/>
          </p:cNvSpPr>
          <p:nvPr/>
        </p:nvSpPr>
        <p:spPr bwMode="auto">
          <a:xfrm>
            <a:off x="5572125" y="2357438"/>
            <a:ext cx="3328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800">
                <a:solidFill>
                  <a:srgbClr val="0070C0"/>
                </a:solidFill>
              </a:rPr>
              <a:t>Distància gran, angle petit</a:t>
            </a:r>
            <a:endParaRPr lang="en-US" sz="1800">
              <a:solidFill>
                <a:srgbClr val="0070C0"/>
              </a:solidFill>
            </a:endParaRPr>
          </a:p>
        </p:txBody>
      </p:sp>
      <p:grpSp>
        <p:nvGrpSpPr>
          <p:cNvPr id="30724" name="9 Grupo"/>
          <p:cNvGrpSpPr>
            <a:grpSpLocks/>
          </p:cNvGrpSpPr>
          <p:nvPr/>
        </p:nvGrpSpPr>
        <p:grpSpPr bwMode="auto">
          <a:xfrm>
            <a:off x="3014663" y="4559300"/>
            <a:ext cx="5983287" cy="1370013"/>
            <a:chOff x="3014663" y="4559866"/>
            <a:chExt cx="5983407" cy="1369464"/>
          </a:xfrm>
        </p:grpSpPr>
        <p:pic>
          <p:nvPicPr>
            <p:cNvPr id="30725" name="Picture 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014663" y="4776805"/>
              <a:ext cx="3114675" cy="115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8 CuadroTexto"/>
            <p:cNvSpPr txBox="1">
              <a:spLocks noChangeArrowheads="1"/>
            </p:cNvSpPr>
            <p:nvPr/>
          </p:nvSpPr>
          <p:spPr bwMode="auto">
            <a:xfrm>
              <a:off x="5572132" y="4559866"/>
              <a:ext cx="342593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1800">
                  <a:solidFill>
                    <a:srgbClr val="0070C0"/>
                  </a:solidFill>
                </a:rPr>
                <a:t>Distancia petita, angle gran</a:t>
              </a:r>
              <a:endParaRPr lang="en-US" sz="180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3000" y="1857375"/>
            <a:ext cx="68580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500" y="1357313"/>
            <a:ext cx="800100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5 Rectángulo"/>
          <p:cNvSpPr>
            <a:spLocks noChangeArrowheads="1"/>
          </p:cNvSpPr>
          <p:nvPr/>
        </p:nvSpPr>
        <p:spPr bwMode="auto">
          <a:xfrm>
            <a:off x="4143375" y="1960563"/>
            <a:ext cx="457200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>
                <a:solidFill>
                  <a:srgbClr val="0070C0"/>
                </a:solidFill>
              </a:rPr>
              <a:t>Primera mesura d’una paral·laxi estel·lar: Bessel 1838 per l’estel 61 Cigne </a:t>
            </a:r>
          </a:p>
          <a:p>
            <a:endParaRPr lang="ca-ES">
              <a:solidFill>
                <a:srgbClr val="0070C0"/>
              </a:solidFill>
            </a:endParaRPr>
          </a:p>
          <a:p>
            <a:r>
              <a:rPr lang="ca-ES">
                <a:solidFill>
                  <a:srgbClr val="0070C0"/>
                </a:solidFill>
              </a:rPr>
              <a:t>Angle de paral·laxi de 0.314 segons d’arc (distància 9.8 anys llum) </a:t>
            </a:r>
          </a:p>
        </p:txBody>
      </p:sp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63" y="1714500"/>
            <a:ext cx="28575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ChangeArrowheads="1"/>
          </p:cNvSpPr>
          <p:nvPr/>
        </p:nvSpPr>
        <p:spPr bwMode="auto">
          <a:xfrm>
            <a:off x="250825" y="1143000"/>
            <a:ext cx="8569325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La Via Làctia</a:t>
            </a:r>
            <a:endParaRPr lang="ca-ES">
              <a:solidFill>
                <a:srgbClr val="0070C0"/>
              </a:solidFill>
            </a:endParaRPr>
          </a:p>
        </p:txBody>
      </p:sp>
      <p:pic>
        <p:nvPicPr>
          <p:cNvPr id="17410" name="4 Imagen" descr="Deathvalleysky_nps_big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850" y="2357438"/>
            <a:ext cx="900271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37388" y="3257550"/>
            <a:ext cx="9048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5842" name="5 Conector recto"/>
          <p:cNvCxnSpPr>
            <a:cxnSpLocks noChangeShapeType="1"/>
          </p:cNvCxnSpPr>
          <p:nvPr/>
        </p:nvCxnSpPr>
        <p:spPr bwMode="auto">
          <a:xfrm>
            <a:off x="107950" y="4429125"/>
            <a:ext cx="74295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5843" name="7 Conector recto"/>
          <p:cNvCxnSpPr>
            <a:cxnSpLocks noChangeShapeType="1"/>
          </p:cNvCxnSpPr>
          <p:nvPr/>
        </p:nvCxnSpPr>
        <p:spPr bwMode="auto">
          <a:xfrm flipV="1">
            <a:off x="107950" y="3257550"/>
            <a:ext cx="7381875" cy="11715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5844" name="9 CuadroTexto"/>
          <p:cNvSpPr txBox="1">
            <a:spLocks noChangeArrowheads="1"/>
          </p:cNvSpPr>
          <p:nvPr/>
        </p:nvSpPr>
        <p:spPr bwMode="auto">
          <a:xfrm>
            <a:off x="3251200" y="4572000"/>
            <a:ext cx="15509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1150 km</a:t>
            </a:r>
            <a:endParaRPr lang="en-US"/>
          </a:p>
        </p:txBody>
      </p:sp>
      <p:sp>
        <p:nvSpPr>
          <p:cNvPr id="35845" name="10 Rectángulo"/>
          <p:cNvSpPr>
            <a:spLocks noChangeArrowheads="1"/>
          </p:cNvSpPr>
          <p:nvPr/>
        </p:nvSpPr>
        <p:spPr bwMode="auto">
          <a:xfrm>
            <a:off x="250825" y="2781300"/>
            <a:ext cx="3294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70C0"/>
                </a:solidFill>
              </a:rPr>
              <a:t>0.314 segons d’arc </a:t>
            </a:r>
            <a:endParaRPr lang="en-US"/>
          </a:p>
        </p:txBody>
      </p:sp>
      <p:sp>
        <p:nvSpPr>
          <p:cNvPr id="14" name="13 Forma libre"/>
          <p:cNvSpPr/>
          <p:nvPr/>
        </p:nvSpPr>
        <p:spPr bwMode="auto">
          <a:xfrm>
            <a:off x="2787650" y="3990975"/>
            <a:ext cx="84138" cy="436563"/>
          </a:xfrm>
          <a:custGeom>
            <a:avLst/>
            <a:gdLst>
              <a:gd name="connsiteX0" fmla="*/ 72571 w 84666"/>
              <a:gd name="connsiteY0" fmla="*/ 435428 h 435428"/>
              <a:gd name="connsiteX1" fmla="*/ 72571 w 84666"/>
              <a:gd name="connsiteY1" fmla="*/ 232228 h 435428"/>
              <a:gd name="connsiteX2" fmla="*/ 0 w 84666"/>
              <a:gd name="connsiteY2" fmla="*/ 0 h 43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666" h="435428">
                <a:moveTo>
                  <a:pt x="72571" y="435428"/>
                </a:moveTo>
                <a:cubicBezTo>
                  <a:pt x="78618" y="370113"/>
                  <a:pt x="84666" y="304799"/>
                  <a:pt x="72571" y="232228"/>
                </a:cubicBezTo>
                <a:cubicBezTo>
                  <a:pt x="60476" y="159657"/>
                  <a:pt x="30238" y="79828"/>
                  <a:pt x="0" y="0"/>
                </a:cubicBezTo>
              </a:path>
            </a:pathLst>
          </a:cu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 algn="ctr" eaLnBrk="0" hangingPunct="0">
              <a:defRPr/>
            </a:pPr>
            <a:endParaRPr lang="en-US">
              <a:latin typeface="Antique Olive" pitchFamily="34" charset="0"/>
            </a:endParaRPr>
          </a:p>
        </p:txBody>
      </p:sp>
      <p:sp>
        <p:nvSpPr>
          <p:cNvPr id="35847" name="Line 10"/>
          <p:cNvSpPr>
            <a:spLocks noChangeShapeType="1"/>
          </p:cNvSpPr>
          <p:nvPr/>
        </p:nvSpPr>
        <p:spPr bwMode="auto">
          <a:xfrm>
            <a:off x="7853363" y="3284538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848" name="9 CuadroTexto"/>
          <p:cNvSpPr txBox="1">
            <a:spLocks noChangeArrowheads="1"/>
          </p:cNvSpPr>
          <p:nvPr/>
        </p:nvSpPr>
        <p:spPr bwMode="auto">
          <a:xfrm>
            <a:off x="7870825" y="3500438"/>
            <a:ext cx="1273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/>
              <a:t>1.75 m</a:t>
            </a:r>
            <a:endParaRPr lang="en-US"/>
          </a:p>
        </p:txBody>
      </p:sp>
      <p:sp>
        <p:nvSpPr>
          <p:cNvPr id="35849" name="Freeform 12"/>
          <p:cNvSpPr>
            <a:spLocks/>
          </p:cNvSpPr>
          <p:nvPr/>
        </p:nvSpPr>
        <p:spPr bwMode="auto">
          <a:xfrm>
            <a:off x="1851025" y="3386138"/>
            <a:ext cx="838200" cy="793750"/>
          </a:xfrm>
          <a:custGeom>
            <a:avLst/>
            <a:gdLst>
              <a:gd name="T0" fmla="*/ 0 w 528"/>
              <a:gd name="T1" fmla="*/ 0 h 500"/>
              <a:gd name="T2" fmla="*/ 2147483647 w 528"/>
              <a:gd name="T3" fmla="*/ 2147483647 h 500"/>
              <a:gd name="T4" fmla="*/ 2147483647 w 528"/>
              <a:gd name="T5" fmla="*/ 2147483647 h 500"/>
              <a:gd name="T6" fmla="*/ 2147483647 w 528"/>
              <a:gd name="T7" fmla="*/ 2147483647 h 500"/>
              <a:gd name="T8" fmla="*/ 2147483647 w 528"/>
              <a:gd name="T9" fmla="*/ 2147483647 h 500"/>
              <a:gd name="T10" fmla="*/ 2147483647 w 528"/>
              <a:gd name="T11" fmla="*/ 2147483647 h 500"/>
              <a:gd name="T12" fmla="*/ 2147483647 w 528"/>
              <a:gd name="T13" fmla="*/ 2147483647 h 500"/>
              <a:gd name="T14" fmla="*/ 2147483647 w 528"/>
              <a:gd name="T15" fmla="*/ 2147483647 h 500"/>
              <a:gd name="T16" fmla="*/ 2147483647 w 528"/>
              <a:gd name="T17" fmla="*/ 2147483647 h 5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28"/>
              <a:gd name="T28" fmla="*/ 0 h 500"/>
              <a:gd name="T29" fmla="*/ 528 w 528"/>
              <a:gd name="T30" fmla="*/ 500 h 5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28" h="500">
                <a:moveTo>
                  <a:pt x="0" y="0"/>
                </a:moveTo>
                <a:cubicBezTo>
                  <a:pt x="48" y="5"/>
                  <a:pt x="63" y="7"/>
                  <a:pt x="103" y="27"/>
                </a:cubicBezTo>
                <a:cubicBezTo>
                  <a:pt x="147" y="98"/>
                  <a:pt x="120" y="151"/>
                  <a:pt x="109" y="226"/>
                </a:cubicBezTo>
                <a:cubicBezTo>
                  <a:pt x="118" y="295"/>
                  <a:pt x="110" y="264"/>
                  <a:pt x="130" y="322"/>
                </a:cubicBezTo>
                <a:cubicBezTo>
                  <a:pt x="133" y="330"/>
                  <a:pt x="145" y="331"/>
                  <a:pt x="151" y="336"/>
                </a:cubicBezTo>
                <a:cubicBezTo>
                  <a:pt x="174" y="355"/>
                  <a:pt x="179" y="371"/>
                  <a:pt x="205" y="384"/>
                </a:cubicBezTo>
                <a:cubicBezTo>
                  <a:pt x="234" y="398"/>
                  <a:pt x="294" y="453"/>
                  <a:pt x="322" y="459"/>
                </a:cubicBezTo>
                <a:cubicBezTo>
                  <a:pt x="365" y="468"/>
                  <a:pt x="401" y="481"/>
                  <a:pt x="445" y="486"/>
                </a:cubicBezTo>
                <a:cubicBezTo>
                  <a:pt x="472" y="495"/>
                  <a:pt x="528" y="500"/>
                  <a:pt x="528" y="500"/>
                </a:cubicBezTo>
              </a:path>
            </a:pathLst>
          </a:custGeom>
          <a:noFill/>
          <a:ln w="38100" cmpd="sng">
            <a:solidFill>
              <a:schemeClr val="hlink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 rot="10800000" flipV="1">
            <a:off x="142875" y="2293938"/>
            <a:ext cx="50006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400">
                <a:solidFill>
                  <a:srgbClr val="0070C0"/>
                </a:solidFill>
                <a:latin typeface="Arial" charset="0"/>
              </a:rPr>
              <a:t>Pròxima Centauri</a:t>
            </a:r>
          </a:p>
          <a:p>
            <a:endParaRPr lang="en-US" sz="240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2400">
                <a:latin typeface="Arial" charset="0"/>
              </a:rPr>
              <a:t>39,900,000,000,000 km  </a:t>
            </a:r>
          </a:p>
          <a:p>
            <a:r>
              <a:rPr lang="en-US" sz="2400">
                <a:latin typeface="Arial" charset="0"/>
              </a:rPr>
              <a:t>	(4.22 anys llum)</a:t>
            </a:r>
          </a:p>
          <a:p>
            <a:pPr>
              <a:buFont typeface="Arial" charset="0"/>
              <a:buChar char="•"/>
            </a:pPr>
            <a:endParaRPr lang="es-ES" sz="2400">
              <a:latin typeface="Arial" charset="0"/>
            </a:endParaRPr>
          </a:p>
          <a:p>
            <a:pPr>
              <a:buFont typeface="Arial" charset="0"/>
              <a:buChar char="•"/>
            </a:pPr>
            <a:r>
              <a:rPr lang="es-ES" sz="2400">
                <a:latin typeface="Arial" charset="0"/>
              </a:rPr>
              <a:t>Paral·laxi 0.</a:t>
            </a:r>
            <a:r>
              <a:rPr lang="en-US" sz="2400"/>
              <a:t>768 segons d’arc </a:t>
            </a:r>
            <a:endParaRPr lang="en-US" sz="2400">
              <a:latin typeface="Arial" charset="0"/>
            </a:endParaRPr>
          </a:p>
          <a:p>
            <a:pPr eaLnBrk="0" hangingPunct="0"/>
            <a:endParaRPr lang="en-US" sz="2400">
              <a:latin typeface="Arial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91163" y="906463"/>
            <a:ext cx="3152775" cy="557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3 Imagen" descr="barnard2005.gif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643313" y="1887538"/>
            <a:ext cx="5072062" cy="454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4 CuadroTexto"/>
          <p:cNvSpPr txBox="1">
            <a:spLocks noChangeArrowheads="1"/>
          </p:cNvSpPr>
          <p:nvPr/>
        </p:nvSpPr>
        <p:spPr bwMode="auto">
          <a:xfrm>
            <a:off x="357188" y="1143000"/>
            <a:ext cx="713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solidFill>
                  <a:srgbClr val="0070C0"/>
                </a:solidFill>
              </a:rPr>
              <a:t>Moviment propi: estrella de Barnard</a:t>
            </a:r>
            <a:endParaRPr 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95C21C75-ABE0-4E22-978D-D21AFF26B916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23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catalogues_accuracy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9175" y="1268413"/>
            <a:ext cx="6767513" cy="50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815975"/>
            <a:ext cx="9144000" cy="568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1 Marcador de fecha"/>
          <p:cNvSpPr>
            <a:spLocks noGrp="1"/>
          </p:cNvSpPr>
          <p:nvPr>
            <p:ph type="dt" sz="quarter" idx="4294967295"/>
          </p:nvPr>
        </p:nvSpPr>
        <p:spPr bwMode="auto">
          <a:xfrm>
            <a:off x="0" y="6548438"/>
            <a:ext cx="24384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s-ES_tradnl" sz="1400">
                <a:solidFill>
                  <a:srgbClr val="6666FF"/>
                </a:solidFill>
                <a:latin typeface="Arial" charset="0"/>
              </a:rPr>
              <a:t>ICCUB Mar. 2009</a:t>
            </a:r>
            <a:endParaRPr lang="es-ES_tradnl" sz="1400">
              <a:solidFill>
                <a:srgbClr val="6666FF"/>
              </a:solidFill>
              <a:latin typeface="Times New Roman" pitchFamily="18" charset="0"/>
            </a:endParaRPr>
          </a:p>
        </p:txBody>
      </p:sp>
      <p:sp>
        <p:nvSpPr>
          <p:cNvPr id="9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6253FF80-EC61-4862-9359-DC216FFCCF6C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26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sp>
        <p:nvSpPr>
          <p:cNvPr id="41987" name="Rectangle 1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pic>
        <p:nvPicPr>
          <p:cNvPr id="575492" name="Picture 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54688" y="1916113"/>
            <a:ext cx="3389312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5493" name="Text Box 5"/>
          <p:cNvSpPr txBox="1">
            <a:spLocks noChangeArrowheads="1"/>
          </p:cNvSpPr>
          <p:nvPr/>
        </p:nvSpPr>
        <p:spPr bwMode="auto">
          <a:xfrm>
            <a:off x="323850" y="1700213"/>
            <a:ext cx="69627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GB" sz="3000" b="1" i="1">
                <a:solidFill>
                  <a:schemeClr val="hlink"/>
                </a:solidFill>
                <a:latin typeface="Arial Black" pitchFamily="34" charset="0"/>
              </a:rPr>
              <a:t>L’agència Europea de l’Espai</a:t>
            </a:r>
            <a:endParaRPr lang="en-GB" sz="2400" b="1" i="1">
              <a:latin typeface="Arial Narrow" pitchFamily="34" charset="0"/>
            </a:endParaRPr>
          </a:p>
        </p:txBody>
      </p:sp>
      <p:sp>
        <p:nvSpPr>
          <p:cNvPr id="575494" name="Text Box 6"/>
          <p:cNvSpPr txBox="1">
            <a:spLocks noChangeArrowheads="1"/>
          </p:cNvSpPr>
          <p:nvPr/>
        </p:nvSpPr>
        <p:spPr bwMode="auto">
          <a:xfrm>
            <a:off x="287338" y="2997200"/>
            <a:ext cx="54006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ca-ES" sz="2400" b="1">
                <a:solidFill>
                  <a:srgbClr val="3366CC"/>
                </a:solidFill>
                <a:latin typeface="Arial" charset="0"/>
              </a:rPr>
              <a:t>Creada el 1975</a:t>
            </a:r>
          </a:p>
          <a:p>
            <a:pPr eaLnBrk="0" hangingPunct="0"/>
            <a:endParaRPr lang="ca-ES" sz="2400" b="1">
              <a:solidFill>
                <a:srgbClr val="3366CC"/>
              </a:solidFill>
              <a:latin typeface="Arial" charset="0"/>
            </a:endParaRPr>
          </a:p>
          <a:p>
            <a:pPr eaLnBrk="0" hangingPunct="0"/>
            <a:r>
              <a:rPr lang="ca-ES" sz="2400" b="1">
                <a:solidFill>
                  <a:srgbClr val="3366CC"/>
                </a:solidFill>
                <a:latin typeface="Arial" charset="0"/>
              </a:rPr>
              <a:t>Integrada actualment per 18 estats membres I un estat associat (Canadà)</a:t>
            </a:r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75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7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493" grpId="0" autoUpdateAnimBg="0"/>
      <p:bldP spid="575494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59013" y="844550"/>
            <a:ext cx="5337175" cy="58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28" name="Text Box 16"/>
          <p:cNvSpPr txBox="1">
            <a:spLocks noChangeArrowheads="1"/>
          </p:cNvSpPr>
          <p:nvPr/>
        </p:nvSpPr>
        <p:spPr bwMode="auto">
          <a:xfrm>
            <a:off x="857250" y="2898775"/>
            <a:ext cx="7620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ca-ES" b="1">
                <a:solidFill>
                  <a:srgbClr val="3366CC"/>
                </a:solidFill>
                <a:latin typeface="Arial" charset="0"/>
              </a:rPr>
              <a:t>Garantir i promoure (exclusivament per a propòsits pacífics) l’explotació de la ciència i tecnologia espacials i les seves aplicacions.</a:t>
            </a:r>
          </a:p>
        </p:txBody>
      </p:sp>
      <p:sp>
        <p:nvSpPr>
          <p:cNvPr id="576534" name="Text Box 22"/>
          <p:cNvSpPr txBox="1">
            <a:spLocks noChangeArrowheads="1"/>
          </p:cNvSpPr>
          <p:nvPr/>
        </p:nvSpPr>
        <p:spPr bwMode="auto">
          <a:xfrm>
            <a:off x="636588" y="1246188"/>
            <a:ext cx="39243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Objectius de ESA</a:t>
            </a:r>
            <a:endParaRPr lang="en-U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76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76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6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528" grpId="0" autoUpdateAnimBg="0"/>
      <p:bldP spid="57653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0" name="Text Box 2"/>
          <p:cNvSpPr txBox="1">
            <a:spLocks noChangeArrowheads="1"/>
          </p:cNvSpPr>
          <p:nvPr/>
        </p:nvSpPr>
        <p:spPr bwMode="auto">
          <a:xfrm>
            <a:off x="636588" y="1246188"/>
            <a:ext cx="4727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Programa de ciència espacial</a:t>
            </a:r>
            <a:endParaRPr lang="en-US" sz="2400" b="1" i="1">
              <a:latin typeface="Arial Narrow" pitchFamily="34" charset="0"/>
            </a:endParaRPr>
          </a:p>
        </p:txBody>
      </p:sp>
      <p:sp>
        <p:nvSpPr>
          <p:cNvPr id="585745" name="Text Box 17"/>
          <p:cNvSpPr txBox="1">
            <a:spLocks noChangeArrowheads="1"/>
          </p:cNvSpPr>
          <p:nvPr/>
        </p:nvSpPr>
        <p:spPr bwMode="auto">
          <a:xfrm>
            <a:off x="1082675" y="3017838"/>
            <a:ext cx="7315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ca-ES" sz="1800" b="1">
                <a:solidFill>
                  <a:srgbClr val="3366CC"/>
                </a:solidFill>
                <a:latin typeface="Arial" charset="0"/>
              </a:rPr>
              <a:t>Un dels programes principals de ESA, en funcionament des de fa 34 anys</a:t>
            </a:r>
          </a:p>
        </p:txBody>
      </p:sp>
      <p:sp>
        <p:nvSpPr>
          <p:cNvPr id="585746" name="Oval 18"/>
          <p:cNvSpPr>
            <a:spLocks noChangeArrowheads="1"/>
          </p:cNvSpPr>
          <p:nvPr/>
        </p:nvSpPr>
        <p:spPr bwMode="auto">
          <a:xfrm>
            <a:off x="827088" y="3100388"/>
            <a:ext cx="179387" cy="179387"/>
          </a:xfrm>
          <a:prstGeom prst="ellipse">
            <a:avLst/>
          </a:prstGeom>
          <a:solidFill>
            <a:srgbClr val="3A47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585747" name="Text Box 19"/>
          <p:cNvSpPr txBox="1">
            <a:spLocks noChangeArrowheads="1"/>
          </p:cNvSpPr>
          <p:nvPr/>
        </p:nvSpPr>
        <p:spPr bwMode="auto">
          <a:xfrm>
            <a:off x="1082675" y="3752850"/>
            <a:ext cx="67818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eaLnBrk="0" hangingPunct="0">
              <a:lnSpc>
                <a:spcPct val="120000"/>
              </a:lnSpc>
            </a:pPr>
            <a:r>
              <a:rPr lang="ca-ES" sz="1800" b="1">
                <a:solidFill>
                  <a:srgbClr val="3366CC"/>
                </a:solidFill>
                <a:latin typeface="Arial" charset="0"/>
              </a:rPr>
              <a:t>Àrees de treball</a:t>
            </a:r>
          </a:p>
        </p:txBody>
      </p:sp>
      <p:sp>
        <p:nvSpPr>
          <p:cNvPr id="585748" name="Oval 20"/>
          <p:cNvSpPr>
            <a:spLocks noChangeArrowheads="1"/>
          </p:cNvSpPr>
          <p:nvPr/>
        </p:nvSpPr>
        <p:spPr bwMode="auto">
          <a:xfrm>
            <a:off x="827088" y="3889375"/>
            <a:ext cx="179387" cy="179388"/>
          </a:xfrm>
          <a:prstGeom prst="ellipse">
            <a:avLst/>
          </a:prstGeom>
          <a:solidFill>
            <a:srgbClr val="3A479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sp>
        <p:nvSpPr>
          <p:cNvPr id="585750" name="Text Box 22"/>
          <p:cNvSpPr txBox="1">
            <a:spLocks noChangeArrowheads="1"/>
          </p:cNvSpPr>
          <p:nvPr/>
        </p:nvSpPr>
        <p:spPr bwMode="auto">
          <a:xfrm>
            <a:off x="1547813" y="4437063"/>
            <a:ext cx="6781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eaLnBrk="0" hangingPunct="0"/>
            <a:r>
              <a:rPr lang="ca-ES" sz="1600" b="1">
                <a:solidFill>
                  <a:srgbClr val="3366CC"/>
                </a:solidFill>
                <a:latin typeface="Arial" charset="0"/>
              </a:rPr>
              <a:t>• Entorn espacial de la Terra</a:t>
            </a:r>
          </a:p>
          <a:p>
            <a:pPr marL="190500" indent="-190500" eaLnBrk="0" hangingPunct="0"/>
            <a:r>
              <a:rPr lang="ca-ES" sz="1600" b="1">
                <a:solidFill>
                  <a:srgbClr val="3366CC"/>
                </a:solidFill>
                <a:latin typeface="Arial" charset="0"/>
              </a:rPr>
              <a:t>• Interacció Sol-Terra</a:t>
            </a:r>
          </a:p>
          <a:p>
            <a:pPr marL="190500" indent="-190500" eaLnBrk="0" hangingPunct="0"/>
            <a:r>
              <a:rPr lang="ca-ES" sz="1600" b="1">
                <a:solidFill>
                  <a:srgbClr val="3366CC"/>
                </a:solidFill>
                <a:latin typeface="Arial" charset="0"/>
              </a:rPr>
              <a:t>• Medi interplanetari</a:t>
            </a:r>
          </a:p>
          <a:p>
            <a:pPr marL="190500" indent="-190500" eaLnBrk="0" hangingPunct="0"/>
            <a:r>
              <a:rPr lang="ca-ES" sz="1600" b="1">
                <a:solidFill>
                  <a:srgbClr val="3366CC"/>
                </a:solidFill>
                <a:latin typeface="Arial" charset="0"/>
              </a:rPr>
              <a:t>• La Lluna i els planetes</a:t>
            </a:r>
          </a:p>
          <a:p>
            <a:pPr marL="190500" indent="-190500" eaLnBrk="0" hangingPunct="0"/>
            <a:r>
              <a:rPr lang="ca-ES" sz="1600" b="1">
                <a:solidFill>
                  <a:srgbClr val="3366CC"/>
                </a:solidFill>
                <a:latin typeface="Arial" charset="0"/>
              </a:rPr>
              <a:t>• Les estrelles i l’univers</a:t>
            </a:r>
          </a:p>
        </p:txBody>
      </p:sp>
      <p:pic>
        <p:nvPicPr>
          <p:cNvPr id="47111" name="Picture 2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95963" y="1052513"/>
            <a:ext cx="29527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5752" name="Rectangle 24"/>
          <p:cNvSpPr>
            <a:spLocks noChangeArrowheads="1"/>
          </p:cNvSpPr>
          <p:nvPr/>
        </p:nvSpPr>
        <p:spPr bwMode="auto">
          <a:xfrm>
            <a:off x="1476375" y="5445125"/>
            <a:ext cx="2881313" cy="360363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8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8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8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5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585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8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85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85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5730" grpId="0" autoUpdateAnimBg="0"/>
      <p:bldP spid="585745" grpId="0" autoUpdateAnimBg="0"/>
      <p:bldP spid="585746" grpId="0" animBg="1"/>
      <p:bldP spid="585747" grpId="0" autoUpdateAnimBg="0"/>
      <p:bldP spid="585748" grpId="0" animBg="1"/>
      <p:bldP spid="585750" grpId="0" autoUpdateAnimBg="0"/>
      <p:bldP spid="5857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44575" y="1139825"/>
            <a:ext cx="6911975" cy="52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9829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6563" y="1285875"/>
            <a:ext cx="1698625" cy="2438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89830" name="Picture 6"/>
          <p:cNvPicPr>
            <a:picLocks noChangeAspect="1" noChangeArrowheads="1"/>
          </p:cNvPicPr>
          <p:nvPr/>
        </p:nvPicPr>
        <p:blipFill>
          <a:blip r:embed="rId3" cstate="screen"/>
          <a:srcRect l="8467" r="17688"/>
          <a:stretch>
            <a:fillRect/>
          </a:stretch>
        </p:blipFill>
        <p:spPr bwMode="auto">
          <a:xfrm>
            <a:off x="6478588" y="1463675"/>
            <a:ext cx="2362200" cy="2260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1" name="Rectangle 7"/>
          <p:cNvSpPr>
            <a:spLocks noChangeArrowheads="1"/>
          </p:cNvSpPr>
          <p:nvPr/>
        </p:nvSpPr>
        <p:spPr bwMode="auto">
          <a:xfrm>
            <a:off x="7164388" y="1450975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Cluster 2</a:t>
            </a:r>
          </a:p>
        </p:txBody>
      </p:sp>
      <p:pic>
        <p:nvPicPr>
          <p:cNvPr id="589832" name="Picture 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53050" y="3876675"/>
            <a:ext cx="3505200" cy="23637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3" name="Rectangle 9"/>
          <p:cNvSpPr>
            <a:spLocks noChangeArrowheads="1"/>
          </p:cNvSpPr>
          <p:nvPr/>
        </p:nvSpPr>
        <p:spPr bwMode="auto">
          <a:xfrm>
            <a:off x="5584825" y="5921375"/>
            <a:ext cx="858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Soho</a:t>
            </a:r>
          </a:p>
        </p:txBody>
      </p:sp>
      <p:pic>
        <p:nvPicPr>
          <p:cNvPr id="589834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287588" y="981075"/>
            <a:ext cx="2057400" cy="2743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5" name="Rectangle 11"/>
          <p:cNvSpPr>
            <a:spLocks noChangeArrowheads="1"/>
          </p:cNvSpPr>
          <p:nvPr/>
        </p:nvSpPr>
        <p:spPr bwMode="auto">
          <a:xfrm>
            <a:off x="3405188" y="3394075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Ulysses</a:t>
            </a:r>
          </a:p>
        </p:txBody>
      </p:sp>
      <p:sp>
        <p:nvSpPr>
          <p:cNvPr id="589836" name="Rectangle 12"/>
          <p:cNvSpPr>
            <a:spLocks noChangeArrowheads="1"/>
          </p:cNvSpPr>
          <p:nvPr/>
        </p:nvSpPr>
        <p:spPr bwMode="auto">
          <a:xfrm>
            <a:off x="395288" y="1266825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Hubble</a:t>
            </a:r>
          </a:p>
        </p:txBody>
      </p:sp>
      <p:pic>
        <p:nvPicPr>
          <p:cNvPr id="589837" name="Picture 1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421188" y="981075"/>
            <a:ext cx="1933575" cy="27432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89838" name="Rectangle 14"/>
          <p:cNvSpPr>
            <a:spLocks noChangeArrowheads="1"/>
          </p:cNvSpPr>
          <p:nvPr/>
        </p:nvSpPr>
        <p:spPr bwMode="auto">
          <a:xfrm>
            <a:off x="4802188" y="3038475"/>
            <a:ext cx="11334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fr-FR" sz="1600" b="1">
                <a:latin typeface="Arial" charset="0"/>
              </a:rPr>
              <a:t>Cassini /  </a:t>
            </a:r>
          </a:p>
          <a:p>
            <a:pPr eaLnBrk="0" hangingPunct="0"/>
            <a:r>
              <a:rPr lang="fr-FR" sz="1600" b="1">
                <a:latin typeface="Arial" charset="0"/>
              </a:rPr>
              <a:t>Huygens</a:t>
            </a:r>
          </a:p>
        </p:txBody>
      </p:sp>
      <p:sp>
        <p:nvSpPr>
          <p:cNvPr id="49163" name="Text Box 17"/>
          <p:cNvSpPr txBox="1">
            <a:spLocks noChangeArrowheads="1"/>
          </p:cNvSpPr>
          <p:nvPr/>
        </p:nvSpPr>
        <p:spPr bwMode="auto">
          <a:xfrm>
            <a:off x="7885113" y="908050"/>
            <a:ext cx="1074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>
                <a:solidFill>
                  <a:srgbClr val="3366CC"/>
                </a:solidFill>
              </a:rPr>
              <a:t>1990-2002</a:t>
            </a:r>
          </a:p>
        </p:txBody>
      </p:sp>
      <p:sp>
        <p:nvSpPr>
          <p:cNvPr id="49164" name="14 CuadroTexto"/>
          <p:cNvSpPr txBox="1">
            <a:spLocks noChangeArrowheads="1"/>
          </p:cNvSpPr>
          <p:nvPr/>
        </p:nvSpPr>
        <p:spPr bwMode="auto">
          <a:xfrm>
            <a:off x="785813" y="4572000"/>
            <a:ext cx="3424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solidFill>
                  <a:srgbClr val="0070C0"/>
                </a:solidFill>
              </a:rPr>
              <a:t>Exemples recents</a:t>
            </a:r>
            <a:endParaRPr 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9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89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9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9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9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9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89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89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89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89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831" grpId="0" autoUpdateAnimBg="0"/>
      <p:bldP spid="589833" grpId="0" autoUpdateAnimBg="0"/>
      <p:bldP spid="589835" grpId="0" autoUpdateAnimBg="0"/>
      <p:bldP spid="589836" grpId="0" autoUpdateAnimBg="0"/>
      <p:bldP spid="58983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853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88125" y="3930650"/>
            <a:ext cx="1985963" cy="24479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90854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7325" y="3667125"/>
            <a:ext cx="3057525" cy="21367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90855" name="Picture 7"/>
          <p:cNvPicPr>
            <a:picLocks noChangeAspect="1" noChangeArrowheads="1"/>
          </p:cNvPicPr>
          <p:nvPr/>
        </p:nvPicPr>
        <p:blipFill>
          <a:blip r:embed="rId4" cstate="screen"/>
          <a:srcRect l="-2626" r="23851"/>
          <a:stretch>
            <a:fillRect/>
          </a:stretch>
        </p:blipFill>
        <p:spPr bwMode="auto">
          <a:xfrm>
            <a:off x="6908800" y="1492250"/>
            <a:ext cx="1984375" cy="23272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90856" name="Text Box 8"/>
          <p:cNvSpPr txBox="1">
            <a:spLocks noChangeArrowheads="1"/>
          </p:cNvSpPr>
          <p:nvPr/>
        </p:nvSpPr>
        <p:spPr bwMode="auto">
          <a:xfrm>
            <a:off x="6889750" y="1479550"/>
            <a:ext cx="1041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Herschel</a:t>
            </a:r>
          </a:p>
        </p:txBody>
      </p:sp>
      <p:sp>
        <p:nvSpPr>
          <p:cNvPr id="590857" name="Text Box 9"/>
          <p:cNvSpPr txBox="1">
            <a:spLocks noChangeArrowheads="1"/>
          </p:cNvSpPr>
          <p:nvPr/>
        </p:nvSpPr>
        <p:spPr bwMode="auto">
          <a:xfrm>
            <a:off x="6559550" y="391795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Planck</a:t>
            </a:r>
          </a:p>
        </p:txBody>
      </p:sp>
      <p:sp>
        <p:nvSpPr>
          <p:cNvPr id="590858" name="Text Box 10"/>
          <p:cNvSpPr txBox="1">
            <a:spLocks noChangeArrowheads="1"/>
          </p:cNvSpPr>
          <p:nvPr/>
        </p:nvSpPr>
        <p:spPr bwMode="auto">
          <a:xfrm>
            <a:off x="165100" y="5486400"/>
            <a:ext cx="919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Integral</a:t>
            </a:r>
          </a:p>
        </p:txBody>
      </p:sp>
      <p:pic>
        <p:nvPicPr>
          <p:cNvPr id="590860" name="Picture 1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95313" y="1749425"/>
            <a:ext cx="2649537" cy="17907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90861" name="Rectangle 13"/>
          <p:cNvSpPr>
            <a:spLocks noChangeArrowheads="1"/>
          </p:cNvSpPr>
          <p:nvPr/>
        </p:nvSpPr>
        <p:spPr bwMode="auto">
          <a:xfrm>
            <a:off x="1690688" y="3225800"/>
            <a:ext cx="15859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fr-FR" sz="1600" b="1">
                <a:solidFill>
                  <a:schemeClr val="bg1"/>
                </a:solidFill>
                <a:latin typeface="Arial" charset="0"/>
              </a:rPr>
              <a:t>Newton (XMM)</a:t>
            </a:r>
          </a:p>
        </p:txBody>
      </p:sp>
      <p:pic>
        <p:nvPicPr>
          <p:cNvPr id="590863" name="Picture 1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92500" y="2757488"/>
            <a:ext cx="2801938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6" name="Text Box 16"/>
          <p:cNvSpPr txBox="1">
            <a:spLocks noChangeArrowheads="1"/>
          </p:cNvSpPr>
          <p:nvPr/>
        </p:nvSpPr>
        <p:spPr bwMode="auto">
          <a:xfrm>
            <a:off x="6659563" y="908050"/>
            <a:ext cx="2363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>
                <a:solidFill>
                  <a:srgbClr val="3366CC"/>
                </a:solidFill>
              </a:rPr>
              <a:t>Cosmic vision 2002-2012</a:t>
            </a:r>
          </a:p>
        </p:txBody>
      </p:sp>
      <p:sp>
        <p:nvSpPr>
          <p:cNvPr id="590865" name="Text Box 17"/>
          <p:cNvSpPr txBox="1">
            <a:spLocks noChangeArrowheads="1"/>
          </p:cNvSpPr>
          <p:nvPr/>
        </p:nvSpPr>
        <p:spPr bwMode="auto">
          <a:xfrm>
            <a:off x="4284663" y="4941888"/>
            <a:ext cx="12715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Gaia</a:t>
            </a:r>
            <a:endParaRPr lang="en-U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9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59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59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0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9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9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90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90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6" grpId="0" autoUpdateAnimBg="0"/>
      <p:bldP spid="590857" grpId="0" autoUpdateAnimBg="0"/>
      <p:bldP spid="590858" grpId="0" autoUpdateAnimBg="0"/>
      <p:bldP spid="590861" grpId="0" autoUpdateAnimBg="0"/>
      <p:bldP spid="59086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F0306637-D8EE-49C6-86F8-71E0BFFEB7C6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32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pic>
        <p:nvPicPr>
          <p:cNvPr id="51202" name="Picture 4" descr="SPCS_May2004_gaia_MW_ori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4288" y="-1588"/>
            <a:ext cx="9172576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45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5472112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Gaia, la galàxia en 3D</a:t>
            </a:r>
            <a:endParaRPr lang="en-U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73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4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6" name="Text Box 4"/>
          <p:cNvSpPr txBox="1">
            <a:spLocks noChangeArrowheads="1"/>
          </p:cNvSpPr>
          <p:nvPr/>
        </p:nvSpPr>
        <p:spPr bwMode="auto">
          <a:xfrm>
            <a:off x="636588" y="1246188"/>
            <a:ext cx="47275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Gaia</a:t>
            </a:r>
            <a:endParaRPr lang="ca-ES" sz="2400" b="1" i="1">
              <a:latin typeface="Arial Narrow" pitchFamily="34" charset="0"/>
            </a:endParaRPr>
          </a:p>
        </p:txBody>
      </p:sp>
      <p:sp>
        <p:nvSpPr>
          <p:cNvPr id="591877" name="Rectangle 5"/>
          <p:cNvSpPr>
            <a:spLocks noChangeArrowheads="1"/>
          </p:cNvSpPr>
          <p:nvPr/>
        </p:nvSpPr>
        <p:spPr bwMode="auto">
          <a:xfrm>
            <a:off x="323850" y="2060575"/>
            <a:ext cx="8569325" cy="3673475"/>
          </a:xfrm>
          <a:prstGeom prst="rect">
            <a:avLst/>
          </a:prstGeom>
          <a:solidFill>
            <a:schemeClr val="bg1">
              <a:alpha val="20000"/>
            </a:schemeClr>
          </a:solidFill>
          <a:ln w="3175">
            <a:noFill/>
            <a:miter lim="800000"/>
            <a:headEnd/>
            <a:tailEnd/>
          </a:ln>
        </p:spPr>
        <p:txBody>
          <a:bodyPr/>
          <a:lstStyle/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dirty="0">
                <a:solidFill>
                  <a:srgbClr val="3366CC"/>
                </a:solidFill>
                <a:latin typeface="Arial" charset="0"/>
              </a:rPr>
              <a:t>Gaia és la successora de la missió </a:t>
            </a:r>
            <a:r>
              <a:rPr lang="ca-ES" dirty="0" err="1">
                <a:solidFill>
                  <a:srgbClr val="3366CC"/>
                </a:solidFill>
                <a:latin typeface="Arial" charset="0"/>
              </a:rPr>
              <a:t>Hipparcos</a:t>
            </a:r>
            <a:r>
              <a:rPr lang="ca-ES" dirty="0">
                <a:solidFill>
                  <a:srgbClr val="3366CC"/>
                </a:solidFill>
                <a:latin typeface="Arial" charset="0"/>
              </a:rPr>
              <a:t> de la ESA, la primera missió d’astrometria des de l’espai (1989-1994)</a:t>
            </a:r>
          </a:p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ca-ES" dirty="0">
              <a:solidFill>
                <a:srgbClr val="3366CC"/>
              </a:solidFill>
              <a:latin typeface="Arial" charset="0"/>
            </a:endParaRPr>
          </a:p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ca-ES" sz="1600" dirty="0">
              <a:solidFill>
                <a:srgbClr val="3366CC"/>
              </a:solidFill>
              <a:latin typeface="Arial" charset="0"/>
            </a:endParaRPr>
          </a:p>
          <a:p>
            <a:pPr marL="358775" indent="-255588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dirty="0">
                <a:solidFill>
                  <a:srgbClr val="3366CC"/>
                </a:solidFill>
                <a:latin typeface="Arial" charset="0"/>
              </a:rPr>
              <a:t>Gaia és una missió </a:t>
            </a:r>
            <a:r>
              <a:rPr lang="ca-ES" i="1" dirty="0" err="1">
                <a:solidFill>
                  <a:srgbClr val="3366CC"/>
                </a:solidFill>
                <a:latin typeface="Arial" charset="0"/>
              </a:rPr>
              <a:t>Cornerstone</a:t>
            </a:r>
            <a:r>
              <a:rPr lang="ca-ES" i="1" dirty="0">
                <a:solidFill>
                  <a:srgbClr val="3366CC"/>
                </a:solidFill>
                <a:latin typeface="Arial" charset="0"/>
              </a:rPr>
              <a:t> </a:t>
            </a:r>
            <a:r>
              <a:rPr lang="ca-ES" dirty="0">
                <a:solidFill>
                  <a:srgbClr val="3366CC"/>
                </a:solidFill>
                <a:latin typeface="Arial" charset="0"/>
              </a:rPr>
              <a:t>en el marc del programa</a:t>
            </a:r>
            <a:r>
              <a:rPr lang="ca-ES" i="1" dirty="0">
                <a:solidFill>
                  <a:srgbClr val="3366CC"/>
                </a:solidFill>
                <a:latin typeface="Arial" charset="0"/>
              </a:rPr>
              <a:t> </a:t>
            </a:r>
            <a:r>
              <a:rPr lang="ca-ES" dirty="0">
                <a:solidFill>
                  <a:srgbClr val="3366CC"/>
                </a:solidFill>
                <a:latin typeface="Arial" charset="0"/>
              </a:rPr>
              <a:t> “</a:t>
            </a:r>
            <a:r>
              <a:rPr lang="ca-ES" dirty="0" err="1">
                <a:solidFill>
                  <a:srgbClr val="3366CC"/>
                </a:solidFill>
                <a:latin typeface="Arial" charset="0"/>
              </a:rPr>
              <a:t>Horizon</a:t>
            </a:r>
            <a:r>
              <a:rPr lang="ca-ES" dirty="0">
                <a:solidFill>
                  <a:srgbClr val="3366CC"/>
                </a:solidFill>
                <a:latin typeface="Arial" charset="0"/>
              </a:rPr>
              <a:t> 2000+” de la ESA. Va ser aprovada el 2001 i el seu llançament està previst </a:t>
            </a:r>
            <a:r>
              <a:rPr lang="ca-ES" dirty="0" smtClean="0">
                <a:solidFill>
                  <a:srgbClr val="3366CC"/>
                </a:solidFill>
                <a:latin typeface="Arial" charset="0"/>
              </a:rPr>
              <a:t>per novembre de 2013.</a:t>
            </a:r>
            <a:endParaRPr lang="ca-ES" dirty="0">
              <a:solidFill>
                <a:srgbClr val="3366CC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6" grpId="0" autoUpdateAnimBg="0"/>
      <p:bldP spid="59187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900" name="Rectangle 4"/>
          <p:cNvSpPr>
            <a:spLocks noChangeArrowheads="1"/>
          </p:cNvSpPr>
          <p:nvPr/>
        </p:nvSpPr>
        <p:spPr bwMode="auto">
          <a:xfrm>
            <a:off x="685800" y="1989138"/>
            <a:ext cx="7772400" cy="4032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ca-ES" sz="2400">
                <a:solidFill>
                  <a:srgbClr val="3366CC"/>
                </a:solidFill>
                <a:latin typeface="Arial" charset="0"/>
              </a:rPr>
              <a:t>Produirà el cens 3D d’objectes de la nostra galàxia (i més enllà) més complet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ca-ES" sz="2400">
              <a:solidFill>
                <a:srgbClr val="3366CC"/>
              </a:solidFill>
              <a:latin typeface="Arial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sz="2400">
                <a:solidFill>
                  <a:srgbClr val="3366CC"/>
                </a:solidFill>
                <a:latin typeface="Arial" charset="0"/>
              </a:rPr>
              <a:t>&gt;10</a:t>
            </a:r>
            <a:r>
              <a:rPr lang="ca-ES" sz="2400" baseline="30000">
                <a:solidFill>
                  <a:srgbClr val="3366CC"/>
                </a:solidFill>
                <a:latin typeface="Arial" charset="0"/>
              </a:rPr>
              <a:t>9</a:t>
            </a:r>
            <a:r>
              <a:rPr lang="ca-ES" sz="2400">
                <a:solidFill>
                  <a:srgbClr val="3366CC"/>
                </a:solidFill>
                <a:latin typeface="Arial" charset="0"/>
              </a:rPr>
              <a:t> objectes (~1% Via Làctia)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sz="2400">
                <a:solidFill>
                  <a:srgbClr val="3366CC"/>
                </a:solidFill>
                <a:latin typeface="Arial" charset="0"/>
              </a:rPr>
              <a:t>Complet fins a magnitud 20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sz="2400">
                <a:solidFill>
                  <a:srgbClr val="3366CC"/>
                </a:solidFill>
                <a:latin typeface="Arial" charset="0"/>
              </a:rPr>
              <a:t>Posicions, moviments propis i paral·laxis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sz="2000">
                <a:solidFill>
                  <a:srgbClr val="3366CC"/>
                </a:solidFill>
                <a:latin typeface="Arial" charset="0"/>
              </a:rPr>
              <a:t>Precisió nominal (mag 15): ~25μas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sz="2400">
                <a:solidFill>
                  <a:srgbClr val="3366CC"/>
                </a:solidFill>
                <a:latin typeface="Arial" charset="0"/>
              </a:rPr>
              <a:t>Espectrofotometria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ca-ES" sz="2400">
                <a:solidFill>
                  <a:srgbClr val="3366CC"/>
                </a:solidFill>
                <a:latin typeface="Arial" charset="0"/>
              </a:rPr>
              <a:t>Espectroscòpia i velocitats radials (mag&lt;16)</a:t>
            </a:r>
          </a:p>
        </p:txBody>
      </p:sp>
      <p:sp>
        <p:nvSpPr>
          <p:cNvPr id="592901" name="Text Box 5"/>
          <p:cNvSpPr txBox="1">
            <a:spLocks noChangeArrowheads="1"/>
          </p:cNvSpPr>
          <p:nvPr/>
        </p:nvSpPr>
        <p:spPr bwMode="auto">
          <a:xfrm>
            <a:off x="395288" y="1125538"/>
            <a:ext cx="65532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Gaia: una missió astromètrica</a:t>
            </a:r>
            <a:endParaRPr lang="ca-E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2900" grpId="0" animBg="1"/>
      <p:bldP spid="592901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1" name="Rectangle 3"/>
          <p:cNvSpPr>
            <a:spLocks noChangeArrowheads="1"/>
          </p:cNvSpPr>
          <p:nvPr/>
        </p:nvSpPr>
        <p:spPr bwMode="auto">
          <a:xfrm>
            <a:off x="323850" y="1196975"/>
            <a:ext cx="83915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ca-ES" sz="2400" b="1">
                <a:solidFill>
                  <a:srgbClr val="3366CC"/>
                </a:solidFill>
                <a:latin typeface="Arial" charset="0"/>
              </a:rPr>
              <a:t>Precisió nominal: ~25 μas en paral·laxi i 25 μas/any en moviments propis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539750" y="2565400"/>
            <a:ext cx="7596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ca-ES" sz="2400" b="1">
                <a:solidFill>
                  <a:srgbClr val="3366CC"/>
                </a:solidFill>
                <a:latin typeface="Arial" charset="0"/>
              </a:rPr>
              <a:t>25 μas </a:t>
            </a:r>
            <a:r>
              <a:rPr lang="ca-ES" sz="2400" b="1">
                <a:solidFill>
                  <a:srgbClr val="3366CC"/>
                </a:solidFill>
                <a:latin typeface="Arial" charset="0"/>
                <a:sym typeface="Symbol" pitchFamily="18" charset="2"/>
              </a:rPr>
              <a:t> mesura d’un objecte de 4cm situat a la Lluna vist des de la Terra</a:t>
            </a:r>
            <a:endParaRPr lang="ca-ES" sz="2400" b="1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595973" name="Text Box 5"/>
          <p:cNvSpPr txBox="1">
            <a:spLocks noChangeArrowheads="1"/>
          </p:cNvSpPr>
          <p:nvPr/>
        </p:nvSpPr>
        <p:spPr bwMode="auto">
          <a:xfrm>
            <a:off x="684213" y="3646488"/>
            <a:ext cx="75961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ca-ES" sz="2400" b="1">
                <a:solidFill>
                  <a:srgbClr val="3366CC"/>
                </a:solidFill>
                <a:latin typeface="Arial" charset="0"/>
              </a:rPr>
              <a:t>25 μas/yr </a:t>
            </a:r>
            <a:r>
              <a:rPr lang="ca-ES" sz="2400" b="1">
                <a:solidFill>
                  <a:srgbClr val="3366CC"/>
                </a:solidFill>
                <a:latin typeface="Arial" charset="0"/>
                <a:sym typeface="Symbol" pitchFamily="18" charset="2"/>
              </a:rPr>
              <a:t> mesura del creixement de les ungles d’un astronauta a la Lluna vist des de la Terra</a:t>
            </a:r>
            <a:endParaRPr lang="ca-ES" sz="2400" b="1">
              <a:solidFill>
                <a:srgbClr val="3366CC"/>
              </a:solidFill>
              <a:latin typeface="Arial" charset="0"/>
            </a:endParaRPr>
          </a:p>
        </p:txBody>
      </p:sp>
      <p:pic>
        <p:nvPicPr>
          <p:cNvPr id="595974" name="Picture 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79488" y="5157788"/>
            <a:ext cx="70485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5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9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95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1" grpId="0"/>
      <p:bldP spid="595972" grpId="0"/>
      <p:bldP spid="59597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26AFE18E-8AFF-4185-8D54-EA14CE3B059A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36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pic>
        <p:nvPicPr>
          <p:cNvPr id="56322" name="Picture 4" descr="NGC1232_crop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323975"/>
            <a:ext cx="9144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06513" y="2016125"/>
            <a:ext cx="1265237" cy="1211263"/>
            <a:chOff x="823" y="1270"/>
            <a:chExt cx="797" cy="763"/>
          </a:xfrm>
        </p:grpSpPr>
        <p:sp>
          <p:nvSpPr>
            <p:cNvPr id="56325" name="Freeform 6"/>
            <p:cNvSpPr>
              <a:spLocks/>
            </p:cNvSpPr>
            <p:nvPr/>
          </p:nvSpPr>
          <p:spPr bwMode="auto">
            <a:xfrm flipH="1" flipV="1">
              <a:off x="1315" y="1605"/>
              <a:ext cx="305" cy="428"/>
            </a:xfrm>
            <a:custGeom>
              <a:avLst/>
              <a:gdLst>
                <a:gd name="T0" fmla="*/ 47778 w 111"/>
                <a:gd name="T1" fmla="*/ 168 h 516"/>
                <a:gd name="T2" fmla="*/ 0 w 111"/>
                <a:gd name="T3" fmla="*/ 0 h 516"/>
                <a:gd name="T4" fmla="*/ 0 60000 65536"/>
                <a:gd name="T5" fmla="*/ 0 60000 65536"/>
                <a:gd name="T6" fmla="*/ 0 w 111"/>
                <a:gd name="T7" fmla="*/ 0 h 516"/>
                <a:gd name="T8" fmla="*/ 111 w 111"/>
                <a:gd name="T9" fmla="*/ 516 h 5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1" h="516">
                  <a:moveTo>
                    <a:pt x="111" y="516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26" name="Text Box 7"/>
            <p:cNvSpPr txBox="1">
              <a:spLocks noChangeArrowheads="1"/>
            </p:cNvSpPr>
            <p:nvPr/>
          </p:nvSpPr>
          <p:spPr bwMode="auto">
            <a:xfrm>
              <a:off x="823" y="1270"/>
              <a:ext cx="71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  <a:latin typeface="Arial" charset="0"/>
                </a:rPr>
                <a:t>‘El Sol’</a:t>
              </a:r>
              <a:endParaRPr lang="en-GB" sz="240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606218" name="Rectangle 10"/>
          <p:cNvSpPr>
            <a:spLocks noChangeArrowheads="1"/>
          </p:cNvSpPr>
          <p:nvPr/>
        </p:nvSpPr>
        <p:spPr bwMode="auto">
          <a:xfrm>
            <a:off x="250825" y="115888"/>
            <a:ext cx="6037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ca-ES" sz="2400">
                <a:solidFill>
                  <a:schemeClr val="bg1"/>
                </a:solidFill>
                <a:latin typeface="Arial" charset="0"/>
              </a:rPr>
              <a:t>Objectius científics de Gaia: estudiar la formació, composició i evolució de la nostra galàxia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2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4" name="Text Box 4"/>
          <p:cNvSpPr txBox="1">
            <a:spLocks noChangeArrowheads="1"/>
          </p:cNvSpPr>
          <p:nvPr/>
        </p:nvSpPr>
        <p:spPr bwMode="auto">
          <a:xfrm>
            <a:off x="290513" y="908050"/>
            <a:ext cx="65532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Objectius científics principals</a:t>
            </a:r>
            <a:endParaRPr lang="ca-ES" sz="2400" b="1" i="1">
              <a:latin typeface="Arial Narrow" pitchFamily="34" charset="0"/>
            </a:endParaRPr>
          </a:p>
        </p:txBody>
      </p:sp>
      <p:sp>
        <p:nvSpPr>
          <p:cNvPr id="604165" name="Rectangle 5"/>
          <p:cNvSpPr>
            <a:spLocks noChangeArrowheads="1"/>
          </p:cNvSpPr>
          <p:nvPr/>
        </p:nvSpPr>
        <p:spPr bwMode="auto">
          <a:xfrm>
            <a:off x="725488" y="798513"/>
            <a:ext cx="7772400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ca-ES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57347" name="Rectangle 6"/>
          <p:cNvSpPr>
            <a:spLocks noChangeArrowheads="1"/>
          </p:cNvSpPr>
          <p:nvPr/>
        </p:nvSpPr>
        <p:spPr bwMode="auto">
          <a:xfrm>
            <a:off x="250825" y="1789113"/>
            <a:ext cx="8642350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buFontTx/>
              <a:buChar char="•"/>
            </a:pPr>
            <a:r>
              <a:rPr lang="ca-ES" sz="2400" b="1">
                <a:solidFill>
                  <a:srgbClr val="3366CC"/>
                </a:solidFill>
                <a:latin typeface="Arial" charset="0"/>
              </a:rPr>
              <a:t>Estudi de la cinemàtica de la nostra galàxia (com es mouen els estels)</a:t>
            </a:r>
            <a:r>
              <a:rPr lang="ca-ES" sz="2400">
                <a:solidFill>
                  <a:srgbClr val="3366CC"/>
                </a:solidFill>
                <a:latin typeface="Arial" charset="0"/>
              </a:rPr>
              <a:t>  </a:t>
            </a:r>
          </a:p>
          <a:p>
            <a:pPr marL="342900" indent="-342900" eaLnBrk="0" hangingPunct="0">
              <a:lnSpc>
                <a:spcPct val="60000"/>
              </a:lnSpc>
              <a:buFontTx/>
              <a:buChar char="•"/>
            </a:pPr>
            <a:endParaRPr lang="ca-ES" sz="240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endParaRPr lang="ca-ES" sz="240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r>
              <a:rPr lang="ca-ES" sz="2400" b="1">
                <a:solidFill>
                  <a:srgbClr val="3366CC"/>
                </a:solidFill>
                <a:latin typeface="Arial" charset="0"/>
              </a:rPr>
              <a:t>Estudi de les poblacions estel·lars (com són els estels de la galàxia)</a:t>
            </a:r>
            <a:r>
              <a:rPr lang="ca-ES" sz="2400">
                <a:solidFill>
                  <a:srgbClr val="3366CC"/>
                </a:solidFill>
                <a:latin typeface="Arial" charset="0"/>
              </a:rPr>
              <a:t>  </a:t>
            </a:r>
          </a:p>
          <a:p>
            <a:pPr marL="342900" indent="-342900" eaLnBrk="0" hangingPunct="0">
              <a:lnSpc>
                <a:spcPct val="60000"/>
              </a:lnSpc>
              <a:buFontTx/>
              <a:buChar char="•"/>
            </a:pPr>
            <a:endParaRPr lang="ca-ES" sz="240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endParaRPr lang="ca-ES" sz="2400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buFontTx/>
              <a:buChar char="•"/>
            </a:pPr>
            <a:r>
              <a:rPr lang="ca-ES" sz="2400" b="1">
                <a:solidFill>
                  <a:srgbClr val="3366CC"/>
                </a:solidFill>
                <a:latin typeface="Arial" charset="0"/>
              </a:rPr>
              <a:t>Estudi de la formació de la galàxia (col·lapse, acreció de galàxies satèl·lit)</a:t>
            </a:r>
          </a:p>
          <a:p>
            <a:pPr marL="784225" lvl="1" indent="-261938" eaLnBrk="0" hangingPunct="0">
              <a:lnSpc>
                <a:spcPct val="60000"/>
              </a:lnSpc>
            </a:pPr>
            <a:r>
              <a:rPr lang="ca-ES" sz="2400">
                <a:solidFill>
                  <a:srgbClr val="3366CC"/>
                </a:solidFill>
                <a:latin typeface="Arial" charset="0"/>
                <a:sym typeface="Symbol" pitchFamily="18" charset="2"/>
              </a:rPr>
              <a:t>	</a:t>
            </a:r>
          </a:p>
          <a:p>
            <a:pPr marL="342900" indent="-342900" eaLnBrk="0" hangingPunct="0"/>
            <a:endParaRPr lang="ca-ES" sz="2400">
              <a:solidFill>
                <a:srgbClr val="3366CC"/>
              </a:solidFill>
              <a:latin typeface="Arial" charset="0"/>
              <a:sym typeface="Symbol" pitchFamily="18" charset="2"/>
            </a:endParaRPr>
          </a:p>
          <a:p>
            <a:pPr marL="342900" indent="-342900" eaLnBrk="0" hangingPunct="0"/>
            <a:r>
              <a:rPr lang="ca-ES" sz="2400">
                <a:solidFill>
                  <a:srgbClr val="3366CC"/>
                </a:solidFill>
                <a:latin typeface="Arial" charset="0"/>
                <a:sym typeface="Symbol" pitchFamily="18" charset="2"/>
              </a:rPr>
              <a:t>		</a:t>
            </a:r>
            <a:r>
              <a:rPr lang="ca-ES" sz="2400" b="1">
                <a:solidFill>
                  <a:srgbClr val="3366CC"/>
                </a:solidFill>
                <a:latin typeface="Arial" charset="0"/>
                <a:sym typeface="Symbol" pitchFamily="18" charset="2"/>
              </a:rPr>
              <a:t>  Origen, formació i evolució de la Via Làctia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4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4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64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8674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Objectius addicionals: astrofísica estel·lar</a:t>
            </a:r>
            <a:endParaRPr lang="ca-ES" sz="2400" b="1" i="1">
              <a:latin typeface="Arial Narrow" pitchFamily="34" charset="0"/>
            </a:endParaRPr>
          </a:p>
        </p:txBody>
      </p:sp>
      <p:sp>
        <p:nvSpPr>
          <p:cNvPr id="608259" name="Rectangle 3"/>
          <p:cNvSpPr>
            <a:spLocks noChangeArrowheads="1"/>
          </p:cNvSpPr>
          <p:nvPr/>
        </p:nvSpPr>
        <p:spPr bwMode="auto">
          <a:xfrm>
            <a:off x="725488" y="871538"/>
            <a:ext cx="7772400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ca-ES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58371" name="Rectangle 5"/>
          <p:cNvSpPr>
            <a:spLocks noChangeArrowheads="1"/>
          </p:cNvSpPr>
          <p:nvPr/>
        </p:nvSpPr>
        <p:spPr bwMode="auto">
          <a:xfrm>
            <a:off x="468313" y="1930400"/>
            <a:ext cx="8351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ca-ES" sz="1800" b="1">
                <a:solidFill>
                  <a:srgbClr val="3366CC"/>
                </a:solidFill>
                <a:latin typeface="Arial" charset="0"/>
              </a:rPr>
              <a:t>El diagrama HR i les propietats físiques dels estels</a:t>
            </a:r>
          </a:p>
          <a:p>
            <a:pPr eaLnBrk="0" hangingPunct="0"/>
            <a:endParaRPr lang="ca-ES" sz="1800" b="1">
              <a:solidFill>
                <a:srgbClr val="3366CC"/>
              </a:solidFill>
              <a:latin typeface="Arial" charset="0"/>
            </a:endParaRPr>
          </a:p>
        </p:txBody>
      </p:sp>
      <p:pic>
        <p:nvPicPr>
          <p:cNvPr id="58372" name="Picture 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05075" y="2420938"/>
            <a:ext cx="3921125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7" name="Rectangle 3"/>
          <p:cNvSpPr>
            <a:spLocks noChangeArrowheads="1"/>
          </p:cNvSpPr>
          <p:nvPr/>
        </p:nvSpPr>
        <p:spPr bwMode="auto">
          <a:xfrm>
            <a:off x="725488" y="871538"/>
            <a:ext cx="7772400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ca-ES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59394" name="Rectangle 4"/>
          <p:cNvSpPr>
            <a:spLocks noChangeArrowheads="1"/>
          </p:cNvSpPr>
          <p:nvPr/>
        </p:nvSpPr>
        <p:spPr bwMode="auto">
          <a:xfrm>
            <a:off x="395288" y="2201863"/>
            <a:ext cx="84248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ca-ES" sz="2000" b="1">
                <a:solidFill>
                  <a:srgbClr val="3366CC"/>
                </a:solidFill>
                <a:latin typeface="Arial" charset="0"/>
              </a:rPr>
              <a:t>Detecció i determinació d’òrbites de petits cossos del sistema solar (NEOs, KBOs, etc.)</a:t>
            </a:r>
          </a:p>
          <a:p>
            <a:pPr eaLnBrk="0" hangingPunct="0"/>
            <a:endParaRPr lang="ca-ES" sz="200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86741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Objectius addicionals: el sistema solar</a:t>
            </a:r>
            <a:endParaRPr lang="ca-ES" sz="2400" b="1" i="1">
              <a:latin typeface="Arial Narrow" pitchFamily="34" charset="0"/>
            </a:endParaRPr>
          </a:p>
        </p:txBody>
      </p:sp>
      <p:pic>
        <p:nvPicPr>
          <p:cNvPr id="59396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627313" y="3284538"/>
            <a:ext cx="403225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288" y="1052513"/>
            <a:ext cx="195421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65425" y="1422400"/>
            <a:ext cx="6199188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492500" y="908050"/>
            <a:ext cx="50419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Cosmologia de Ptolomeu</a:t>
            </a:r>
            <a:endParaRPr lang="ca-ES">
              <a:solidFill>
                <a:srgbClr val="0070C0"/>
              </a:solidFill>
            </a:endParaRPr>
          </a:p>
        </p:txBody>
      </p:sp>
      <p:pic>
        <p:nvPicPr>
          <p:cNvPr id="87042" name="Picture 2" descr="http://upload.wikimedia.org/wikipedia/commons/thumb/2/29/Ptolemaic_elements.svg/250px-Ptolemaic_elements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2381250" cy="2381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ChangeArrowheads="1"/>
          </p:cNvSpPr>
          <p:nvPr/>
        </p:nvSpPr>
        <p:spPr bwMode="auto">
          <a:xfrm>
            <a:off x="725488" y="871538"/>
            <a:ext cx="7772400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ca-ES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60418" name="Rectangle 5"/>
          <p:cNvSpPr>
            <a:spLocks noChangeArrowheads="1"/>
          </p:cNvSpPr>
          <p:nvPr/>
        </p:nvSpPr>
        <p:spPr bwMode="auto">
          <a:xfrm>
            <a:off x="250825" y="3141663"/>
            <a:ext cx="396081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a-ES" sz="2000">
                <a:solidFill>
                  <a:srgbClr val="3366CC"/>
                </a:solidFill>
                <a:latin typeface="Arial" charset="0"/>
              </a:rPr>
              <a:t>Resultats esperats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ca-ES" sz="1800">
                <a:solidFill>
                  <a:srgbClr val="3366CC"/>
                </a:solidFill>
                <a:latin typeface="Arial" charset="0"/>
              </a:rPr>
              <a:t>10</a:t>
            </a:r>
            <a:r>
              <a:rPr lang="ca-ES" sz="1800">
                <a:solidFill>
                  <a:srgbClr val="3366CC"/>
                </a:solidFill>
                <a:latin typeface="Arial" charset="0"/>
                <a:cs typeface="Times New Roman" pitchFamily="18" charset="0"/>
              </a:rPr>
              <a:t>–2</a:t>
            </a:r>
            <a:r>
              <a:rPr lang="ca-ES" sz="1800">
                <a:solidFill>
                  <a:srgbClr val="3366CC"/>
                </a:solidFill>
                <a:latin typeface="Arial" charset="0"/>
              </a:rPr>
              <a:t>0,000 exo-planetes 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ca-ES" sz="1800">
                <a:solidFill>
                  <a:srgbClr val="3366CC"/>
                </a:solidFill>
                <a:latin typeface="Arial" charset="0"/>
              </a:rPr>
              <a:t>Òrbites per ~5000 sistemes</a:t>
            </a: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86741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Objectius addicionals: planetes extrasolars</a:t>
            </a:r>
            <a:endParaRPr lang="ca-ES" sz="2400" b="1" i="1">
              <a:latin typeface="Arial Narrow" pitchFamily="34" charset="0"/>
            </a:endParaRPr>
          </a:p>
        </p:txBody>
      </p:sp>
      <p:pic>
        <p:nvPicPr>
          <p:cNvPr id="60420" name="Picture 1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11638" y="2276475"/>
            <a:ext cx="47625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5" name="Rectangle 3"/>
          <p:cNvSpPr>
            <a:spLocks noChangeArrowheads="1"/>
          </p:cNvSpPr>
          <p:nvPr/>
        </p:nvSpPr>
        <p:spPr bwMode="auto">
          <a:xfrm>
            <a:off x="725488" y="871538"/>
            <a:ext cx="7772400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ca-ES" sz="4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61442" name="Rectangle 5"/>
          <p:cNvSpPr>
            <a:spLocks noChangeArrowheads="1"/>
          </p:cNvSpPr>
          <p:nvPr/>
        </p:nvSpPr>
        <p:spPr bwMode="auto">
          <a:xfrm>
            <a:off x="395288" y="3095625"/>
            <a:ext cx="354965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5875">
              <a:spcBef>
                <a:spcPct val="20000"/>
              </a:spcBef>
            </a:pPr>
            <a:r>
              <a:rPr lang="ca-ES" sz="1800">
                <a:solidFill>
                  <a:srgbClr val="3366CC"/>
                </a:solidFill>
                <a:latin typeface="Arial" charset="0"/>
                <a:sym typeface="Symbol" pitchFamily="18" charset="2"/>
              </a:rPr>
              <a:t>Mesura precisa de la deflexió de la llum per la gravetat dels cossos del sistema solar</a:t>
            </a: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08050"/>
            <a:ext cx="86741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Objectius addicionals: relativitat</a:t>
            </a:r>
            <a:endParaRPr lang="ca-ES" sz="2400" b="1" i="1">
              <a:latin typeface="Arial Narrow" pitchFamily="34" charset="0"/>
            </a:endParaRPr>
          </a:p>
        </p:txBody>
      </p:sp>
      <p:pic>
        <p:nvPicPr>
          <p:cNvPr id="61444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4663" y="1557338"/>
            <a:ext cx="45466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5"/>
          <p:cNvSpPr>
            <a:spLocks noChangeArrowheads="1"/>
          </p:cNvSpPr>
          <p:nvPr/>
        </p:nvSpPr>
        <p:spPr bwMode="auto">
          <a:xfrm>
            <a:off x="323850" y="2914650"/>
            <a:ext cx="3770313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168275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ca-ES" sz="2000">
                <a:solidFill>
                  <a:srgbClr val="3366CC"/>
                </a:solidFill>
                <a:latin typeface="Arial" charset="0"/>
                <a:sym typeface="Symbol" pitchFamily="18" charset="2"/>
              </a:rPr>
              <a:t>~40,000,000 de galàxies</a:t>
            </a:r>
          </a:p>
          <a:p>
            <a:pPr marL="342900" indent="-168275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ca-ES" sz="2000">
                <a:solidFill>
                  <a:srgbClr val="3366CC"/>
                </a:solidFill>
                <a:latin typeface="Arial" charset="0"/>
                <a:sym typeface="Symbol" pitchFamily="18" charset="2"/>
              </a:rPr>
              <a:t>~500,000 quasars</a:t>
            </a:r>
          </a:p>
          <a:p>
            <a:pPr marL="342900" indent="-168275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ca-ES" sz="2000">
                <a:solidFill>
                  <a:srgbClr val="3366CC"/>
                </a:solidFill>
                <a:latin typeface="Arial" charset="0"/>
                <a:sym typeface="Symbol" pitchFamily="18" charset="2"/>
              </a:rPr>
              <a:t>~100,000 supernoves</a:t>
            </a:r>
          </a:p>
        </p:txBody>
      </p:sp>
      <p:sp>
        <p:nvSpPr>
          <p:cNvPr id="608258" name="Text Box 2"/>
          <p:cNvSpPr txBox="1">
            <a:spLocks noChangeArrowheads="1"/>
          </p:cNvSpPr>
          <p:nvPr/>
        </p:nvSpPr>
        <p:spPr bwMode="auto">
          <a:xfrm>
            <a:off x="107950" y="981075"/>
            <a:ext cx="86741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Objectius addicionals: galàxies i QSOs</a:t>
            </a:r>
            <a:endParaRPr lang="ca-ES" sz="2400" b="1" i="1">
              <a:latin typeface="Arial Narrow" pitchFamily="34" charset="0"/>
            </a:endParaRPr>
          </a:p>
        </p:txBody>
      </p:sp>
      <p:pic>
        <p:nvPicPr>
          <p:cNvPr id="62467" name="Picture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4663" y="2317750"/>
            <a:ext cx="4640262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8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239000" y="6548438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1FB7ABC1-3A93-4047-BF5F-0DEF8300E683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43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pic>
        <p:nvPicPr>
          <p:cNvPr id="63490" name="Picture 4" descr="SPCS_May2004_gaia_MW_ori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28575" y="-30163"/>
            <a:ext cx="9172575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5 Imagen" descr="logo.gi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9814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2305050"/>
            <a:ext cx="8208962" cy="3429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a-ES" sz="2800" b="1" smtClean="0">
                <a:solidFill>
                  <a:srgbClr val="3366CC"/>
                </a:solidFill>
                <a:latin typeface="Arial" charset="0"/>
              </a:rPr>
              <a:t>Durada: </a:t>
            </a:r>
            <a:r>
              <a:rPr lang="ca-ES" sz="2800" smtClean="0">
                <a:solidFill>
                  <a:srgbClr val="3366CC"/>
                </a:solidFill>
                <a:latin typeface="Arial" charset="0"/>
              </a:rPr>
              <a:t>5 anys (+2 anys d’extensió)</a:t>
            </a:r>
          </a:p>
          <a:p>
            <a:r>
              <a:rPr lang="ca-ES" sz="2800" b="1" smtClean="0">
                <a:solidFill>
                  <a:srgbClr val="3366CC"/>
                </a:solidFill>
                <a:latin typeface="Arial" charset="0"/>
              </a:rPr>
              <a:t>Llançador: </a:t>
            </a:r>
            <a:r>
              <a:rPr lang="ca-ES" sz="2800" smtClean="0">
                <a:solidFill>
                  <a:srgbClr val="3366CC"/>
                </a:solidFill>
                <a:latin typeface="Arial" charset="0"/>
              </a:rPr>
              <a:t>Soyuz–Fregat des de Kourou</a:t>
            </a:r>
          </a:p>
          <a:p>
            <a:r>
              <a:rPr lang="ca-ES" sz="2800" b="1" smtClean="0">
                <a:solidFill>
                  <a:srgbClr val="3366CC"/>
                </a:solidFill>
                <a:latin typeface="Arial" charset="0"/>
              </a:rPr>
              <a:t>Òrbita: </a:t>
            </a:r>
            <a:r>
              <a:rPr lang="ca-ES" sz="2800" smtClean="0">
                <a:solidFill>
                  <a:srgbClr val="3366CC"/>
                </a:solidFill>
                <a:latin typeface="Arial" charset="0"/>
              </a:rPr>
              <a:t>L2 Lissajous</a:t>
            </a:r>
          </a:p>
          <a:p>
            <a:r>
              <a:rPr lang="ca-ES" sz="2800" b="1" smtClean="0">
                <a:solidFill>
                  <a:srgbClr val="3366CC"/>
                </a:solidFill>
                <a:latin typeface="Arial" charset="0"/>
              </a:rPr>
              <a:t>Estació de seguiment: </a:t>
            </a:r>
            <a:r>
              <a:rPr lang="ca-ES" sz="2800" smtClean="0">
                <a:solidFill>
                  <a:srgbClr val="3366CC"/>
                </a:solidFill>
                <a:latin typeface="Arial" charset="0"/>
              </a:rPr>
              <a:t>Cebreros i New Norcia </a:t>
            </a:r>
          </a:p>
          <a:p>
            <a:r>
              <a:rPr lang="ca-ES" sz="2800" b="1" smtClean="0">
                <a:solidFill>
                  <a:srgbClr val="3366CC"/>
                </a:solidFill>
                <a:latin typeface="Arial" charset="0"/>
              </a:rPr>
              <a:t>Massa: </a:t>
            </a:r>
            <a:r>
              <a:rPr lang="ca-ES" sz="2800" smtClean="0">
                <a:solidFill>
                  <a:srgbClr val="3366CC"/>
                </a:solidFill>
                <a:latin typeface="Arial" charset="0"/>
              </a:rPr>
              <a:t>2120 kg (instruments 743 kg)</a:t>
            </a:r>
          </a:p>
          <a:p>
            <a:r>
              <a:rPr lang="ca-ES" sz="2800" b="1" smtClean="0">
                <a:solidFill>
                  <a:srgbClr val="3366CC"/>
                </a:solidFill>
                <a:latin typeface="Arial" charset="0"/>
              </a:rPr>
              <a:t>Potència: </a:t>
            </a:r>
            <a:r>
              <a:rPr lang="ca-ES" sz="2800" smtClean="0">
                <a:solidFill>
                  <a:srgbClr val="3366CC"/>
                </a:solidFill>
                <a:latin typeface="Arial" charset="0"/>
              </a:rPr>
              <a:t>1631 W (panells solars)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14450" y="857250"/>
            <a:ext cx="6543675" cy="6429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a-ES" sz="2800" b="1" smtClean="0">
                <a:solidFill>
                  <a:srgbClr val="3366CC"/>
                </a:solidFill>
                <a:latin typeface="Arial" charset="0"/>
              </a:rPr>
              <a:t>Característiques principals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gr0296-0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7625" y="3214688"/>
            <a:ext cx="300037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3" descr="gr0298-0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750" y="1285875"/>
            <a:ext cx="1668463" cy="50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Soyuz-Fregat</a:t>
            </a:r>
            <a:endParaRPr lang="en-US" sz="2000" b="1" i="1">
              <a:latin typeface="Arial Narrow" pitchFamily="34" charset="0"/>
            </a:endParaRPr>
          </a:p>
        </p:txBody>
      </p:sp>
      <p:pic>
        <p:nvPicPr>
          <p:cNvPr id="67588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2875" y="1285875"/>
            <a:ext cx="3571875" cy="538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solidFill>
            <a:schemeClr val="tx2">
              <a:alpha val="89803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GB" sz="3200">
                <a:latin typeface="Times New Roman" pitchFamily="18" charset="0"/>
              </a:rPr>
              <a:t> </a:t>
            </a:r>
          </a:p>
        </p:txBody>
      </p:sp>
      <p:sp>
        <p:nvSpPr>
          <p:cNvPr id="69634" name="Arc 5"/>
          <p:cNvSpPr>
            <a:spLocks/>
          </p:cNvSpPr>
          <p:nvPr/>
        </p:nvSpPr>
        <p:spPr bwMode="auto">
          <a:xfrm rot="2709907">
            <a:off x="5268913" y="2663825"/>
            <a:ext cx="2998787" cy="3097213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mpd="dbl">
            <a:solidFill>
              <a:schemeClr val="bg1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9635" name="Picture 6" descr="Gaia_AI_spacecraft_back_TRANSP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37388" y="3706813"/>
            <a:ext cx="1169987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Line 7"/>
          <p:cNvSpPr>
            <a:spLocks noChangeShapeType="1"/>
          </p:cNvSpPr>
          <p:nvPr/>
        </p:nvSpPr>
        <p:spPr bwMode="auto">
          <a:xfrm>
            <a:off x="1116013" y="4365625"/>
            <a:ext cx="6480175" cy="0"/>
          </a:xfrm>
          <a:prstGeom prst="line">
            <a:avLst/>
          </a:prstGeom>
          <a:noFill/>
          <a:ln w="38100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9637" name="Picture 8" descr="apollo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32400" y="4251325"/>
            <a:ext cx="225425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9638" name="Group 9"/>
          <p:cNvGrpSpPr>
            <a:grpSpLocks/>
          </p:cNvGrpSpPr>
          <p:nvPr/>
        </p:nvGrpSpPr>
        <p:grpSpPr bwMode="auto">
          <a:xfrm>
            <a:off x="1116013" y="4365625"/>
            <a:ext cx="6480175" cy="1119188"/>
            <a:chOff x="703" y="2750"/>
            <a:chExt cx="4082" cy="705"/>
          </a:xfrm>
        </p:grpSpPr>
        <p:sp>
          <p:nvSpPr>
            <p:cNvPr id="69649" name="Line 10"/>
            <p:cNvSpPr>
              <a:spLocks noChangeShapeType="1"/>
            </p:cNvSpPr>
            <p:nvPr/>
          </p:nvSpPr>
          <p:spPr bwMode="auto">
            <a:xfrm>
              <a:off x="703" y="2750"/>
              <a:ext cx="3377" cy="700"/>
            </a:xfrm>
            <a:prstGeom prst="line">
              <a:avLst/>
            </a:prstGeom>
            <a:noFill/>
            <a:ln w="38100">
              <a:solidFill>
                <a:srgbClr val="FFFF99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0" name="Arc 11"/>
            <p:cNvSpPr>
              <a:spLocks/>
            </p:cNvSpPr>
            <p:nvPr/>
          </p:nvSpPr>
          <p:spPr bwMode="auto">
            <a:xfrm flipV="1">
              <a:off x="4080" y="2750"/>
              <a:ext cx="705" cy="7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FF33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9639" name="Line 12"/>
          <p:cNvSpPr>
            <a:spLocks noChangeShapeType="1"/>
          </p:cNvSpPr>
          <p:nvPr/>
        </p:nvSpPr>
        <p:spPr bwMode="auto">
          <a:xfrm flipV="1">
            <a:off x="6477000" y="3357563"/>
            <a:ext cx="2198688" cy="2070100"/>
          </a:xfrm>
          <a:prstGeom prst="line">
            <a:avLst/>
          </a:prstGeom>
          <a:noFill/>
          <a:ln w="19050">
            <a:solidFill>
              <a:srgbClr val="FFFF9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9640" name="Group 13"/>
          <p:cNvGrpSpPr>
            <a:grpSpLocks/>
          </p:cNvGrpSpPr>
          <p:nvPr/>
        </p:nvGrpSpPr>
        <p:grpSpPr bwMode="auto">
          <a:xfrm>
            <a:off x="5335588" y="2484438"/>
            <a:ext cx="2376487" cy="512762"/>
            <a:chOff x="3361" y="1565"/>
            <a:chExt cx="1497" cy="323"/>
          </a:xfrm>
        </p:grpSpPr>
        <p:sp>
          <p:nvSpPr>
            <p:cNvPr id="69647" name="AutoShape 14"/>
            <p:cNvSpPr>
              <a:spLocks/>
            </p:cNvSpPr>
            <p:nvPr/>
          </p:nvSpPr>
          <p:spPr bwMode="auto">
            <a:xfrm rot="-5400000">
              <a:off x="4042" y="1071"/>
              <a:ext cx="136" cy="1497"/>
            </a:xfrm>
            <a:prstGeom prst="rightBrace">
              <a:avLst>
                <a:gd name="adj1" fmla="val 91728"/>
                <a:gd name="adj2" fmla="val 50000"/>
              </a:avLst>
            </a:prstGeom>
            <a:noFill/>
            <a:ln w="19050">
              <a:solidFill>
                <a:srgbClr val="99FF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48" name="Text Box 15"/>
            <p:cNvSpPr txBox="1">
              <a:spLocks noChangeArrowheads="1"/>
            </p:cNvSpPr>
            <p:nvPr/>
          </p:nvSpPr>
          <p:spPr bwMode="auto">
            <a:xfrm>
              <a:off x="3708" y="1565"/>
              <a:ext cx="799" cy="187"/>
            </a:xfrm>
            <a:prstGeom prst="rect">
              <a:avLst/>
            </a:prstGeom>
            <a:solidFill>
              <a:schemeClr val="tx1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8000" tIns="10800" rIns="18000" bIns="10800">
              <a:spAutoFit/>
            </a:bodyPr>
            <a:lstStyle/>
            <a:p>
              <a:r>
                <a:rPr lang="en-GB" sz="1800">
                  <a:solidFill>
                    <a:schemeClr val="bg1"/>
                  </a:solidFill>
                  <a:latin typeface="Arial" charset="0"/>
                </a:rPr>
                <a:t>~1.5</a:t>
              </a:r>
              <a:r>
                <a:rPr lang="en-GB" sz="1800" baseline="10000">
                  <a:solidFill>
                    <a:schemeClr val="bg1"/>
                  </a:solidFill>
                  <a:latin typeface="Arial" charset="0"/>
                </a:rPr>
                <a:t>x</a:t>
              </a:r>
              <a:r>
                <a:rPr lang="en-GB" sz="1800">
                  <a:solidFill>
                    <a:schemeClr val="bg1"/>
                  </a:solidFill>
                  <a:latin typeface="Arial" charset="0"/>
                </a:rPr>
                <a:t>10</a:t>
              </a:r>
              <a:r>
                <a:rPr lang="en-GB" sz="1800" baseline="30000">
                  <a:solidFill>
                    <a:schemeClr val="bg1"/>
                  </a:solidFill>
                  <a:latin typeface="Arial" charset="0"/>
                </a:rPr>
                <a:t>9</a:t>
              </a:r>
              <a:r>
                <a:rPr lang="en-GB" sz="1800">
                  <a:solidFill>
                    <a:schemeClr val="bg1"/>
                  </a:solidFill>
                  <a:latin typeface="Arial" charset="0"/>
                </a:rPr>
                <a:t> km</a:t>
              </a:r>
            </a:p>
          </p:txBody>
        </p:sp>
      </p:grpSp>
      <p:grpSp>
        <p:nvGrpSpPr>
          <p:cNvPr id="69641" name="Group 16"/>
          <p:cNvGrpSpPr>
            <a:grpSpLocks/>
          </p:cNvGrpSpPr>
          <p:nvPr/>
        </p:nvGrpSpPr>
        <p:grpSpPr bwMode="auto">
          <a:xfrm>
            <a:off x="1104900" y="2484438"/>
            <a:ext cx="4197350" cy="512762"/>
            <a:chOff x="696" y="1565"/>
            <a:chExt cx="2644" cy="323"/>
          </a:xfrm>
        </p:grpSpPr>
        <p:sp>
          <p:nvSpPr>
            <p:cNvPr id="69645" name="AutoShape 17"/>
            <p:cNvSpPr>
              <a:spLocks/>
            </p:cNvSpPr>
            <p:nvPr/>
          </p:nvSpPr>
          <p:spPr bwMode="auto">
            <a:xfrm rot="-5400000">
              <a:off x="1950" y="498"/>
              <a:ext cx="136" cy="2644"/>
            </a:xfrm>
            <a:prstGeom prst="rightBrace">
              <a:avLst>
                <a:gd name="adj1" fmla="val 162010"/>
                <a:gd name="adj2" fmla="val 50000"/>
              </a:avLst>
            </a:prstGeom>
            <a:noFill/>
            <a:ln w="19050">
              <a:solidFill>
                <a:srgbClr val="99FF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646" name="Text Box 18"/>
            <p:cNvSpPr txBox="1">
              <a:spLocks noChangeArrowheads="1"/>
            </p:cNvSpPr>
            <p:nvPr/>
          </p:nvSpPr>
          <p:spPr bwMode="auto">
            <a:xfrm>
              <a:off x="1634" y="1565"/>
              <a:ext cx="755" cy="187"/>
            </a:xfrm>
            <a:prstGeom prst="rect">
              <a:avLst/>
            </a:prstGeom>
            <a:solidFill>
              <a:schemeClr val="tx1">
                <a:alpha val="3019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8000" tIns="10800" rIns="18000" bIns="10800">
              <a:spAutoFit/>
            </a:bodyPr>
            <a:lstStyle/>
            <a:p>
              <a:r>
                <a:rPr lang="en-GB" sz="1800">
                  <a:solidFill>
                    <a:schemeClr val="bg1"/>
                  </a:solidFill>
                  <a:latin typeface="Arial" charset="0"/>
                </a:rPr>
                <a:t>150</a:t>
              </a:r>
              <a:r>
                <a:rPr lang="en-GB" sz="1800" baseline="10000">
                  <a:solidFill>
                    <a:schemeClr val="bg1"/>
                  </a:solidFill>
                  <a:latin typeface="Arial" charset="0"/>
                </a:rPr>
                <a:t>x</a:t>
              </a:r>
              <a:r>
                <a:rPr lang="en-GB" sz="1800">
                  <a:solidFill>
                    <a:schemeClr val="bg1"/>
                  </a:solidFill>
                  <a:latin typeface="Arial" charset="0"/>
                </a:rPr>
                <a:t>10</a:t>
              </a:r>
              <a:r>
                <a:rPr lang="en-GB" sz="1800" baseline="30000">
                  <a:solidFill>
                    <a:schemeClr val="bg1"/>
                  </a:solidFill>
                  <a:latin typeface="Arial" charset="0"/>
                </a:rPr>
                <a:t>9</a:t>
              </a:r>
              <a:r>
                <a:rPr lang="en-GB" sz="1800">
                  <a:solidFill>
                    <a:schemeClr val="bg1"/>
                  </a:solidFill>
                  <a:latin typeface="Arial" charset="0"/>
                </a:rPr>
                <a:t> km</a:t>
              </a:r>
            </a:p>
          </p:txBody>
        </p:sp>
      </p:grpSp>
      <p:sp>
        <p:nvSpPr>
          <p:cNvPr id="69642" name="Text Box 19"/>
          <p:cNvSpPr txBox="1">
            <a:spLocks noChangeArrowheads="1"/>
          </p:cNvSpPr>
          <p:nvPr/>
        </p:nvSpPr>
        <p:spPr bwMode="auto">
          <a:xfrm>
            <a:off x="6540500" y="5465763"/>
            <a:ext cx="506413" cy="296862"/>
          </a:xfrm>
          <a:prstGeom prst="rect">
            <a:avLst/>
          </a:prstGeom>
          <a:solidFill>
            <a:schemeClr val="tx1">
              <a:alpha val="30196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18000" tIns="10800" rIns="18000" bIns="10800">
            <a:spAutoFit/>
          </a:bodyPr>
          <a:lstStyle/>
          <a:p>
            <a:r>
              <a:rPr lang="en-GB" sz="1800">
                <a:solidFill>
                  <a:schemeClr val="bg1"/>
                </a:solidFill>
                <a:latin typeface="Arial" charset="0"/>
              </a:rPr>
              <a:t>~50º</a:t>
            </a:r>
          </a:p>
        </p:txBody>
      </p:sp>
      <p:sp>
        <p:nvSpPr>
          <p:cNvPr id="69643" name="AutoShape 20"/>
          <p:cNvSpPr>
            <a:spLocks noChangeArrowheads="1"/>
          </p:cNvSpPr>
          <p:nvPr/>
        </p:nvSpPr>
        <p:spPr bwMode="auto">
          <a:xfrm>
            <a:off x="852488" y="4092575"/>
            <a:ext cx="527050" cy="544513"/>
          </a:xfrm>
          <a:prstGeom prst="star32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9644" name="Text Box 23"/>
          <p:cNvSpPr txBox="1">
            <a:spLocks noChangeArrowheads="1"/>
          </p:cNvSpPr>
          <p:nvPr/>
        </p:nvSpPr>
        <p:spPr bwMode="auto">
          <a:xfrm>
            <a:off x="250825" y="1117600"/>
            <a:ext cx="7634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Òrbita Lissajous al voltant del punt L2 Sol-Terra</a:t>
            </a:r>
            <a:endParaRPr lang="en-U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orbit-pictures"/>
          <p:cNvPicPr>
            <a:picLocks noChangeAspect="1" noChangeArrowheads="1"/>
          </p:cNvPicPr>
          <p:nvPr/>
        </p:nvPicPr>
        <p:blipFill>
          <a:blip r:embed="rId3" cstate="screen"/>
          <a:srcRect l="10709" t="57240" r="15219" b="5518"/>
          <a:stretch>
            <a:fillRect/>
          </a:stretch>
        </p:blipFill>
        <p:spPr bwMode="auto">
          <a:xfrm>
            <a:off x="287338" y="1117600"/>
            <a:ext cx="8532812" cy="555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8 Elipse"/>
          <p:cNvSpPr>
            <a:spLocks noChangeArrowheads="1"/>
          </p:cNvSpPr>
          <p:nvPr/>
        </p:nvSpPr>
        <p:spPr bwMode="auto">
          <a:xfrm>
            <a:off x="3244850" y="2490788"/>
            <a:ext cx="214313" cy="214312"/>
          </a:xfrm>
          <a:prstGeom prst="ellipse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s-E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02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49863" y="1341438"/>
            <a:ext cx="3675062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2625725"/>
            <a:ext cx="5149850" cy="2819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ca-ES" sz="2400" smtClean="0">
                <a:solidFill>
                  <a:srgbClr val="3366CC"/>
                </a:solidFill>
                <a:latin typeface="Arial" charset="0"/>
              </a:rPr>
              <a:t>Principalment Cebreros (35M)</a:t>
            </a:r>
          </a:p>
          <a:p>
            <a:pPr lvl="1"/>
            <a:r>
              <a:rPr lang="ca-ES" sz="2400" smtClean="0">
                <a:solidFill>
                  <a:srgbClr val="3366CC"/>
                </a:solidFill>
                <a:latin typeface="Arial" charset="0"/>
              </a:rPr>
              <a:t>3-8Mb/s downlink </a:t>
            </a:r>
          </a:p>
          <a:p>
            <a:pPr lvl="1"/>
            <a:r>
              <a:rPr lang="ca-ES" sz="2400" smtClean="0">
                <a:solidFill>
                  <a:srgbClr val="3366CC"/>
                </a:solidFill>
                <a:latin typeface="Arial" charset="0"/>
              </a:rPr>
              <a:t>~ 30GB/day → ~100TB</a:t>
            </a:r>
          </a:p>
          <a:p>
            <a:endParaRPr lang="ca-ES" sz="2400" smtClean="0">
              <a:solidFill>
                <a:srgbClr val="3366CC"/>
              </a:solidFill>
              <a:latin typeface="Arial" charset="0"/>
            </a:endParaRPr>
          </a:p>
          <a:p>
            <a:r>
              <a:rPr lang="ca-ES" sz="2400" smtClean="0">
                <a:solidFill>
                  <a:srgbClr val="3366CC"/>
                </a:solidFill>
                <a:latin typeface="Arial" charset="0"/>
              </a:rPr>
              <a:t>Ocasionalment New Norcia</a:t>
            </a:r>
            <a:endParaRPr lang="ca-ES" sz="2800" smtClean="0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ca-ES" sz="2000" b="1" i="1">
                <a:solidFill>
                  <a:schemeClr val="hlink"/>
                </a:solidFill>
                <a:latin typeface="Arial Black" pitchFamily="34" charset="0"/>
              </a:rPr>
              <a:t>Estació de seguiment</a:t>
            </a:r>
            <a:endParaRPr lang="ca-E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00313" y="1285875"/>
            <a:ext cx="6399212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714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Mòdul de servei</a:t>
            </a:r>
            <a:endParaRPr lang="en-U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059832" y="908050"/>
            <a:ext cx="5904656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>
                <a:solidFill>
                  <a:srgbClr val="0070C0"/>
                </a:solidFill>
              </a:rPr>
              <a:t>Cosmologia de </a:t>
            </a:r>
            <a:r>
              <a:rPr lang="ca-ES" b="1" dirty="0" err="1" smtClean="0">
                <a:solidFill>
                  <a:srgbClr val="0070C0"/>
                </a:solidFill>
              </a:rPr>
              <a:t>Copèrnic</a:t>
            </a:r>
            <a:r>
              <a:rPr lang="ca-ES" b="1" dirty="0" smtClean="0">
                <a:solidFill>
                  <a:srgbClr val="0070C0"/>
                </a:solidFill>
              </a:rPr>
              <a:t> (s. XVI)</a:t>
            </a:r>
            <a:endParaRPr lang="ca-ES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://ucim.org/wp-content/uploads/2013/04/copernic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2411760" cy="2809445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2/28/Copernican_heliocentrism_diagram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85086"/>
            <a:ext cx="5417046" cy="496373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14625" y="1285875"/>
            <a:ext cx="6262688" cy="534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714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Tenda termal</a:t>
            </a:r>
            <a:endParaRPr lang="en-US" sz="2000" b="1" i="1">
              <a:latin typeface="Arial Narrow" pitchFamily="34" charset="0"/>
            </a:endParaRPr>
          </a:p>
        </p:txBody>
      </p:sp>
      <p:pic>
        <p:nvPicPr>
          <p:cNvPr id="33794" name="Picture 2" descr="http://www.rssd.esa.int/SA/GAIA/images/image_gallery/20101101g_orig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1628800"/>
            <a:ext cx="3548406" cy="472514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50" y="1428750"/>
            <a:ext cx="420211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714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Panells solars desplegables</a:t>
            </a:r>
            <a:endParaRPr lang="en-US" sz="2000" b="1" i="1">
              <a:latin typeface="Arial Narrow" pitchFamily="34" charset="0"/>
            </a:endParaRPr>
          </a:p>
        </p:txBody>
      </p:sp>
      <p:pic>
        <p:nvPicPr>
          <p:cNvPr id="7680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00188" y="4643438"/>
            <a:ext cx="1887537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95813" y="1857375"/>
            <a:ext cx="432911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5" descr="G-EA-2006-4-hi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CDFFFF"/>
              </a:clrFrom>
              <a:clrTo>
                <a:srgbClr val="CD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1175" y="2505075"/>
            <a:ext cx="5461000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Line 7"/>
          <p:cNvSpPr>
            <a:spLocks noChangeShapeType="1"/>
          </p:cNvSpPr>
          <p:nvPr/>
        </p:nvSpPr>
        <p:spPr bwMode="auto">
          <a:xfrm flipH="1" flipV="1">
            <a:off x="6772275" y="5538788"/>
            <a:ext cx="682625" cy="79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27" name="Line 8"/>
          <p:cNvSpPr>
            <a:spLocks noChangeShapeType="1"/>
          </p:cNvSpPr>
          <p:nvPr/>
        </p:nvSpPr>
        <p:spPr bwMode="auto">
          <a:xfrm>
            <a:off x="1341438" y="2433638"/>
            <a:ext cx="1311275" cy="1068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28" name="Line 9"/>
          <p:cNvSpPr>
            <a:spLocks noChangeShapeType="1"/>
          </p:cNvSpPr>
          <p:nvPr/>
        </p:nvSpPr>
        <p:spPr bwMode="auto">
          <a:xfrm>
            <a:off x="1341438" y="2447925"/>
            <a:ext cx="1271587" cy="331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29" name="Line 10"/>
          <p:cNvSpPr>
            <a:spLocks noChangeShapeType="1"/>
          </p:cNvSpPr>
          <p:nvPr/>
        </p:nvSpPr>
        <p:spPr bwMode="auto">
          <a:xfrm flipH="1">
            <a:off x="6086475" y="2986088"/>
            <a:ext cx="1263650" cy="566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30" name="Line 11"/>
          <p:cNvSpPr>
            <a:spLocks noChangeShapeType="1"/>
          </p:cNvSpPr>
          <p:nvPr/>
        </p:nvSpPr>
        <p:spPr bwMode="auto">
          <a:xfrm flipH="1">
            <a:off x="5051425" y="2225675"/>
            <a:ext cx="2078038" cy="1204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31" name="Text Box 12"/>
          <p:cNvSpPr txBox="1">
            <a:spLocks noChangeArrowheads="1"/>
          </p:cNvSpPr>
          <p:nvPr/>
        </p:nvSpPr>
        <p:spPr bwMode="auto">
          <a:xfrm>
            <a:off x="847725" y="1751013"/>
            <a:ext cx="2644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Two SiC primary mirrors</a:t>
            </a:r>
          </a:p>
          <a:p>
            <a:r>
              <a:rPr lang="en-US" sz="1800">
                <a:latin typeface="Arial" charset="0"/>
              </a:rPr>
              <a:t>1.45 </a:t>
            </a:r>
            <a:r>
              <a:rPr lang="en-US" sz="1800">
                <a:latin typeface="Arial" charset="0"/>
                <a:sym typeface="Symbol" pitchFamily="18" charset="2"/>
              </a:rPr>
              <a:t> </a:t>
            </a:r>
            <a:r>
              <a:rPr lang="en-US" sz="1800">
                <a:latin typeface="Arial" charset="0"/>
              </a:rPr>
              <a:t>0.50 m</a:t>
            </a:r>
            <a:r>
              <a:rPr lang="en-US" sz="1800" baseline="30000">
                <a:latin typeface="Arial" charset="0"/>
              </a:rPr>
              <a:t>2</a:t>
            </a:r>
            <a:r>
              <a:rPr lang="en-US" sz="1800">
                <a:latin typeface="Arial" charset="0"/>
              </a:rPr>
              <a:t> at 106.5</a:t>
            </a:r>
            <a:r>
              <a:rPr lang="en-US" sz="1800">
                <a:latin typeface="Arial" charset="0"/>
                <a:cs typeface="Times New Roman" pitchFamily="18" charset="0"/>
              </a:rPr>
              <a:t>°</a:t>
            </a:r>
            <a:endParaRPr lang="en-US" sz="1800">
              <a:latin typeface="Arial" charset="0"/>
            </a:endParaRPr>
          </a:p>
        </p:txBody>
      </p:sp>
      <p:sp>
        <p:nvSpPr>
          <p:cNvPr id="77832" name="Text Box 13"/>
          <p:cNvSpPr txBox="1">
            <a:spLocks noChangeArrowheads="1"/>
          </p:cNvSpPr>
          <p:nvPr/>
        </p:nvSpPr>
        <p:spPr bwMode="auto">
          <a:xfrm>
            <a:off x="7005638" y="2557463"/>
            <a:ext cx="1682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SiC toroidal</a:t>
            </a:r>
          </a:p>
          <a:p>
            <a:r>
              <a:rPr lang="en-US" sz="1800">
                <a:latin typeface="Arial" charset="0"/>
              </a:rPr>
              <a:t>structure</a:t>
            </a:r>
          </a:p>
          <a:p>
            <a:r>
              <a:rPr lang="en-US" sz="1800">
                <a:latin typeface="Arial" charset="0"/>
              </a:rPr>
              <a:t>(optical bench)</a:t>
            </a:r>
          </a:p>
        </p:txBody>
      </p:sp>
      <p:sp>
        <p:nvSpPr>
          <p:cNvPr id="77833" name="Text Box 14"/>
          <p:cNvSpPr txBox="1">
            <a:spLocks noChangeArrowheads="1"/>
          </p:cNvSpPr>
          <p:nvPr/>
        </p:nvSpPr>
        <p:spPr bwMode="auto">
          <a:xfrm>
            <a:off x="6213475" y="1614488"/>
            <a:ext cx="2038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Basic angle</a:t>
            </a:r>
          </a:p>
          <a:p>
            <a:r>
              <a:rPr lang="en-US" sz="1800">
                <a:latin typeface="Arial" charset="0"/>
              </a:rPr>
              <a:t>monitoring system</a:t>
            </a:r>
          </a:p>
        </p:txBody>
      </p:sp>
      <p:sp>
        <p:nvSpPr>
          <p:cNvPr id="77834" name="Text Box 15"/>
          <p:cNvSpPr txBox="1">
            <a:spLocks noChangeArrowheads="1"/>
          </p:cNvSpPr>
          <p:nvPr/>
        </p:nvSpPr>
        <p:spPr bwMode="auto">
          <a:xfrm>
            <a:off x="7407275" y="5173663"/>
            <a:ext cx="12890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Combined</a:t>
            </a:r>
          </a:p>
          <a:p>
            <a:r>
              <a:rPr lang="en-US" sz="1800">
                <a:latin typeface="Arial" charset="0"/>
              </a:rPr>
              <a:t>focal plane</a:t>
            </a:r>
          </a:p>
          <a:p>
            <a:r>
              <a:rPr lang="en-US" sz="1800">
                <a:latin typeface="Arial" charset="0"/>
              </a:rPr>
              <a:t>(CCDs)</a:t>
            </a:r>
          </a:p>
        </p:txBody>
      </p:sp>
      <p:sp>
        <p:nvSpPr>
          <p:cNvPr id="77835" name="Text Box 16"/>
          <p:cNvSpPr txBox="1">
            <a:spLocks noChangeArrowheads="1"/>
          </p:cNvSpPr>
          <p:nvPr/>
        </p:nvSpPr>
        <p:spPr bwMode="auto">
          <a:xfrm>
            <a:off x="3762375" y="1646238"/>
            <a:ext cx="203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Arial" charset="0"/>
              </a:rPr>
              <a:t>Rotation axis (6 h)</a:t>
            </a:r>
          </a:p>
        </p:txBody>
      </p:sp>
      <p:sp>
        <p:nvSpPr>
          <p:cNvPr id="77836" name="Line 17"/>
          <p:cNvSpPr>
            <a:spLocks noChangeShapeType="1"/>
          </p:cNvSpPr>
          <p:nvPr/>
        </p:nvSpPr>
        <p:spPr bwMode="auto">
          <a:xfrm flipV="1">
            <a:off x="4540250" y="2025650"/>
            <a:ext cx="0" cy="1470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lg"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7837" name="Arc 18"/>
          <p:cNvSpPr>
            <a:spLocks/>
          </p:cNvSpPr>
          <p:nvPr/>
        </p:nvSpPr>
        <p:spPr bwMode="auto">
          <a:xfrm flipH="1" flipV="1">
            <a:off x="3868738" y="2465388"/>
            <a:ext cx="1444625" cy="349250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6571" y="37170"/>
                </a:moveTo>
                <a:cubicBezTo>
                  <a:pt x="32547" y="41039"/>
                  <a:pt x="271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7235"/>
                  <a:pt x="40997" y="32648"/>
                  <a:pt x="37062" y="36682"/>
                </a:cubicBezTo>
              </a:path>
              <a:path w="43200" h="43200" stroke="0" extrusionOk="0">
                <a:moveTo>
                  <a:pt x="36571" y="37170"/>
                </a:moveTo>
                <a:cubicBezTo>
                  <a:pt x="32547" y="41039"/>
                  <a:pt x="271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7235"/>
                  <a:pt x="40997" y="32648"/>
                  <a:pt x="37062" y="36682"/>
                </a:cubicBezTo>
                <a:lnTo>
                  <a:pt x="2160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 type="triangle" w="lg" len="lg"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7838" name="Rectangle 20"/>
          <p:cNvSpPr>
            <a:spLocks noChangeArrowheads="1"/>
          </p:cNvSpPr>
          <p:nvPr/>
        </p:nvSpPr>
        <p:spPr bwMode="auto">
          <a:xfrm>
            <a:off x="4687888" y="5791200"/>
            <a:ext cx="700087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7839" name="Text Box 21"/>
          <p:cNvSpPr txBox="1">
            <a:spLocks noChangeArrowheads="1"/>
          </p:cNvSpPr>
          <p:nvPr/>
        </p:nvSpPr>
        <p:spPr bwMode="auto">
          <a:xfrm>
            <a:off x="3913188" y="5826125"/>
            <a:ext cx="2030412" cy="915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Arial" charset="0"/>
              </a:rPr>
              <a:t>Superposition of two Fields of View (FoV)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Instruments</a:t>
            </a:r>
            <a:endParaRPr lang="en-U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5813" y="852488"/>
            <a:ext cx="785812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gr0290-0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41413" y="1571625"/>
            <a:ext cx="6859587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Miralls</a:t>
            </a:r>
            <a:endParaRPr lang="en-U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ttp://www.rssd.esa.int/SA/GAIA/images/image_gallery/20110810b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7544" y="908720"/>
            <a:ext cx="8064896" cy="5376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rssd.esa.int/SA/GAIA/images/201009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1052736"/>
            <a:ext cx="7992888" cy="51820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4" descr="G-EA-2006-5-hi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15616" y="764704"/>
            <a:ext cx="7128792" cy="563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6 Grupo"/>
          <p:cNvGrpSpPr>
            <a:grpSpLocks/>
          </p:cNvGrpSpPr>
          <p:nvPr/>
        </p:nvGrpSpPr>
        <p:grpSpPr bwMode="auto">
          <a:xfrm>
            <a:off x="826443" y="1556792"/>
            <a:ext cx="8317557" cy="4356646"/>
            <a:chOff x="500034" y="1214422"/>
            <a:chExt cx="8020050" cy="4000528"/>
          </a:xfrm>
        </p:grpSpPr>
        <p:pic>
          <p:nvPicPr>
            <p:cNvPr id="86020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b="9482"/>
            <a:stretch>
              <a:fillRect/>
            </a:stretch>
          </p:blipFill>
          <p:spPr bwMode="auto">
            <a:xfrm>
              <a:off x="500034" y="1214422"/>
              <a:ext cx="80200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021" name="4 Rectángulo"/>
            <p:cNvSpPr>
              <a:spLocks noChangeArrowheads="1"/>
            </p:cNvSpPr>
            <p:nvPr/>
          </p:nvSpPr>
          <p:spPr bwMode="auto">
            <a:xfrm>
              <a:off x="500034" y="3786190"/>
              <a:ext cx="4000528" cy="142876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"/>
            </a:p>
          </p:txBody>
        </p:sp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BP/RP espectrofotòmetre</a:t>
            </a:r>
            <a:endParaRPr lang="en-US" sz="2000" b="1" i="1">
              <a:latin typeface="Arial Narrow" pitchFamily="34" charset="0"/>
            </a:endParaRPr>
          </a:p>
        </p:txBody>
      </p:sp>
      <p:pic>
        <p:nvPicPr>
          <p:cNvPr id="86019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7450" y="5084763"/>
            <a:ext cx="22320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rssd.esa.int/SA/GAIA/images/image_gallery/20110905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5400000">
            <a:off x="3695036" y="1857692"/>
            <a:ext cx="5498343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500" y="785813"/>
            <a:ext cx="62865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Espectròmetre </a:t>
            </a:r>
            <a:r>
              <a:rPr lang="en-US" b="1" i="1">
                <a:solidFill>
                  <a:schemeClr val="hlink"/>
                </a:solidFill>
              </a:rPr>
              <a:t>RVS</a:t>
            </a:r>
            <a:r>
              <a:rPr lang="en-US"/>
              <a:t> </a:t>
            </a:r>
          </a:p>
        </p:txBody>
      </p:sp>
      <p:pic>
        <p:nvPicPr>
          <p:cNvPr id="87043" name="Picture 8" descr="Gaia-RVS-grating_dm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3" y="3308350"/>
            <a:ext cx="4894262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6 Imagen" descr="RVS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89588" y="3429000"/>
            <a:ext cx="31972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ip.org/history/cosmology/ideas/images-ideas/start-digges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908720"/>
            <a:ext cx="5015904" cy="5638404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990810"/>
            <a:ext cx="3707904" cy="302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 smtClean="0">
                <a:solidFill>
                  <a:srgbClr val="0070C0"/>
                </a:solidFill>
              </a:rPr>
              <a:t>Evolució de la cosmologia Copernicana: Leonard </a:t>
            </a:r>
            <a:r>
              <a:rPr lang="ca-ES" b="1" dirty="0" err="1" smtClean="0">
                <a:solidFill>
                  <a:srgbClr val="0070C0"/>
                </a:solidFill>
              </a:rPr>
              <a:t>Digges</a:t>
            </a:r>
            <a:r>
              <a:rPr lang="ca-ES" b="1" dirty="0" smtClean="0">
                <a:solidFill>
                  <a:srgbClr val="0070C0"/>
                </a:solidFill>
              </a:rPr>
              <a:t> (s. XVI)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endParaRPr lang="ca-ES" b="1" dirty="0" smtClean="0">
              <a:solidFill>
                <a:srgbClr val="0070C0"/>
              </a:solidFill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 smtClean="0">
                <a:solidFill>
                  <a:srgbClr val="0070C0"/>
                </a:solidFill>
              </a:rPr>
              <a:t>Elimina “l’esfera de les estrelles fixes” </a:t>
            </a:r>
            <a:endParaRPr lang="ca-ES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63" y="1071563"/>
            <a:ext cx="8286750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6 Rectángulo"/>
          <p:cNvSpPr>
            <a:spLocks noChangeArrowheads="1"/>
          </p:cNvSpPr>
          <p:nvPr/>
        </p:nvSpPr>
        <p:spPr bwMode="auto">
          <a:xfrm>
            <a:off x="1214438" y="3357563"/>
            <a:ext cx="428625" cy="14287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/>
          </a:p>
        </p:txBody>
      </p:sp>
      <p:sp>
        <p:nvSpPr>
          <p:cNvPr id="88067" name="7 Rectángulo"/>
          <p:cNvSpPr>
            <a:spLocks noChangeArrowheads="1"/>
          </p:cNvSpPr>
          <p:nvPr/>
        </p:nvSpPr>
        <p:spPr bwMode="auto">
          <a:xfrm>
            <a:off x="2571750" y="3357563"/>
            <a:ext cx="428625" cy="14287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/>
          </a:p>
        </p:txBody>
      </p:sp>
      <p:sp>
        <p:nvSpPr>
          <p:cNvPr id="88068" name="8 Rectángulo"/>
          <p:cNvSpPr>
            <a:spLocks noChangeArrowheads="1"/>
          </p:cNvSpPr>
          <p:nvPr/>
        </p:nvSpPr>
        <p:spPr bwMode="auto">
          <a:xfrm>
            <a:off x="6143625" y="3357563"/>
            <a:ext cx="428625" cy="142875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6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Pla focal</a:t>
            </a:r>
            <a:endParaRPr lang="en-US" sz="2000" b="1" i="1">
              <a:latin typeface="Arial Narrow" pitchFamily="34" charset="0"/>
            </a:endParaRPr>
          </a:p>
        </p:txBody>
      </p:sp>
      <p:grpSp>
        <p:nvGrpSpPr>
          <p:cNvPr id="89090" name="Group 5"/>
          <p:cNvGrpSpPr>
            <a:grpSpLocks/>
          </p:cNvGrpSpPr>
          <p:nvPr/>
        </p:nvGrpSpPr>
        <p:grpSpPr bwMode="auto">
          <a:xfrm>
            <a:off x="5580063" y="2168525"/>
            <a:ext cx="569912" cy="3394075"/>
            <a:chOff x="3696" y="1139"/>
            <a:chExt cx="359" cy="2138"/>
          </a:xfrm>
        </p:grpSpPr>
        <p:sp>
          <p:nvSpPr>
            <p:cNvPr id="89372" name="Rectangle 6"/>
            <p:cNvSpPr>
              <a:spLocks noChangeArrowheads="1"/>
            </p:cNvSpPr>
            <p:nvPr/>
          </p:nvSpPr>
          <p:spPr bwMode="auto">
            <a:xfrm rot="5400000">
              <a:off x="3651" y="2153"/>
              <a:ext cx="721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Blue Photometer CCDs</a:t>
              </a:r>
              <a:endParaRPr lang="en-IE" sz="1800">
                <a:latin typeface="Times New Roman" pitchFamily="18" charset="0"/>
              </a:endParaRPr>
            </a:p>
          </p:txBody>
        </p:sp>
        <p:grpSp>
          <p:nvGrpSpPr>
            <p:cNvPr id="89373" name="Group 7"/>
            <p:cNvGrpSpPr>
              <a:grpSpLocks/>
            </p:cNvGrpSpPr>
            <p:nvPr/>
          </p:nvGrpSpPr>
          <p:grpSpPr bwMode="auto">
            <a:xfrm>
              <a:off x="3697" y="1444"/>
              <a:ext cx="237" cy="306"/>
              <a:chOff x="3623" y="1462"/>
              <a:chExt cx="223" cy="274"/>
            </a:xfrm>
          </p:grpSpPr>
          <p:sp>
            <p:nvSpPr>
              <p:cNvPr id="89498" name="Rectangle 8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99" name="Rectangle 9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4" name="Group 10"/>
            <p:cNvGrpSpPr>
              <a:grpSpLocks/>
            </p:cNvGrpSpPr>
            <p:nvPr/>
          </p:nvGrpSpPr>
          <p:grpSpPr bwMode="auto">
            <a:xfrm>
              <a:off x="3697" y="1444"/>
              <a:ext cx="227" cy="303"/>
              <a:chOff x="3623" y="1462"/>
              <a:chExt cx="214" cy="272"/>
            </a:xfrm>
          </p:grpSpPr>
          <p:pic>
            <p:nvPicPr>
              <p:cNvPr id="89496" name="Picture 11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623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97" name="Rectangle 12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5" name="Group 13"/>
            <p:cNvGrpSpPr>
              <a:grpSpLocks/>
            </p:cNvGrpSpPr>
            <p:nvPr/>
          </p:nvGrpSpPr>
          <p:grpSpPr bwMode="auto">
            <a:xfrm>
              <a:off x="3699" y="1447"/>
              <a:ext cx="216" cy="297"/>
              <a:chOff x="3625" y="1465"/>
              <a:chExt cx="203" cy="266"/>
            </a:xfrm>
          </p:grpSpPr>
          <p:pic>
            <p:nvPicPr>
              <p:cNvPr id="89494" name="Picture 14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95" name="Rectangle 15"/>
              <p:cNvSpPr>
                <a:spLocks noChangeArrowheads="1"/>
              </p:cNvSpPr>
              <p:nvPr/>
            </p:nvSpPr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6" name="Group 16"/>
            <p:cNvGrpSpPr>
              <a:grpSpLocks/>
            </p:cNvGrpSpPr>
            <p:nvPr/>
          </p:nvGrpSpPr>
          <p:grpSpPr bwMode="auto">
            <a:xfrm>
              <a:off x="3697" y="1750"/>
              <a:ext cx="237" cy="304"/>
              <a:chOff x="3623" y="1736"/>
              <a:chExt cx="223" cy="273"/>
            </a:xfrm>
          </p:grpSpPr>
          <p:sp>
            <p:nvSpPr>
              <p:cNvPr id="89492" name="Rectangle 17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93" name="Rectangle 18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7" name="Group 19"/>
            <p:cNvGrpSpPr>
              <a:grpSpLocks/>
            </p:cNvGrpSpPr>
            <p:nvPr/>
          </p:nvGrpSpPr>
          <p:grpSpPr bwMode="auto">
            <a:xfrm>
              <a:off x="3697" y="1750"/>
              <a:ext cx="227" cy="302"/>
              <a:chOff x="3623" y="1736"/>
              <a:chExt cx="214" cy="271"/>
            </a:xfrm>
          </p:grpSpPr>
          <p:pic>
            <p:nvPicPr>
              <p:cNvPr id="89490" name="Picture 20"/>
              <p:cNvPicPr>
                <a:picLocks noChangeAspect="1" noChangeArrowheads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91" name="Rectangle 21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8" name="Group 22"/>
            <p:cNvGrpSpPr>
              <a:grpSpLocks/>
            </p:cNvGrpSpPr>
            <p:nvPr/>
          </p:nvGrpSpPr>
          <p:grpSpPr bwMode="auto">
            <a:xfrm>
              <a:off x="3699" y="1752"/>
              <a:ext cx="216" cy="298"/>
              <a:chOff x="3625" y="1738"/>
              <a:chExt cx="203" cy="267"/>
            </a:xfrm>
          </p:grpSpPr>
          <p:pic>
            <p:nvPicPr>
              <p:cNvPr id="89488" name="Picture 23"/>
              <p:cNvPicPr>
                <a:picLocks noChangeAspect="1" noChangeArrowheads="1"/>
              </p:cNvPicPr>
              <p:nvPr/>
            </p:nvPicPr>
            <p:blipFill>
              <a:blip r:embed="rId5" cstate="screen"/>
              <a:srcRect/>
              <a:stretch>
                <a:fillRect/>
              </a:stretch>
            </p:blipFill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89" name="Rectangle 24"/>
              <p:cNvSpPr>
                <a:spLocks noChangeArrowheads="1"/>
              </p:cNvSpPr>
              <p:nvPr/>
            </p:nvSpPr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79" name="Group 25"/>
            <p:cNvGrpSpPr>
              <a:grpSpLocks/>
            </p:cNvGrpSpPr>
            <p:nvPr/>
          </p:nvGrpSpPr>
          <p:grpSpPr bwMode="auto">
            <a:xfrm>
              <a:off x="3697" y="2055"/>
              <a:ext cx="237" cy="306"/>
              <a:chOff x="3623" y="2010"/>
              <a:chExt cx="223" cy="274"/>
            </a:xfrm>
          </p:grpSpPr>
          <p:sp>
            <p:nvSpPr>
              <p:cNvPr id="89486" name="Rectangle 26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87" name="Rectangle 27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0" name="Group 28"/>
            <p:cNvGrpSpPr>
              <a:grpSpLocks/>
            </p:cNvGrpSpPr>
            <p:nvPr/>
          </p:nvGrpSpPr>
          <p:grpSpPr bwMode="auto">
            <a:xfrm>
              <a:off x="3697" y="2055"/>
              <a:ext cx="227" cy="304"/>
              <a:chOff x="3623" y="2010"/>
              <a:chExt cx="214" cy="272"/>
            </a:xfrm>
          </p:grpSpPr>
          <p:pic>
            <p:nvPicPr>
              <p:cNvPr id="89484" name="Picture 29"/>
              <p:cNvPicPr>
                <a:picLocks noChangeAspect="1" noChangeArrowheads="1"/>
              </p:cNvPicPr>
              <p:nvPr/>
            </p:nvPicPr>
            <p:blipFill>
              <a:blip r:embed="rId6" cstate="screen"/>
              <a:srcRect/>
              <a:stretch>
                <a:fillRect/>
              </a:stretch>
            </p:blipFill>
            <p:spPr bwMode="auto">
              <a:xfrm>
                <a:off x="3623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85" name="Rectangle 30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1" name="Group 31"/>
            <p:cNvGrpSpPr>
              <a:grpSpLocks/>
            </p:cNvGrpSpPr>
            <p:nvPr/>
          </p:nvGrpSpPr>
          <p:grpSpPr bwMode="auto">
            <a:xfrm>
              <a:off x="3699" y="2059"/>
              <a:ext cx="216" cy="297"/>
              <a:chOff x="3625" y="2013"/>
              <a:chExt cx="203" cy="266"/>
            </a:xfrm>
          </p:grpSpPr>
          <p:pic>
            <p:nvPicPr>
              <p:cNvPr id="89482" name="Picture 32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83" name="Rectangle 33"/>
              <p:cNvSpPr>
                <a:spLocks noChangeArrowheads="1"/>
              </p:cNvSpPr>
              <p:nvPr/>
            </p:nvSpPr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2" name="Group 34"/>
            <p:cNvGrpSpPr>
              <a:grpSpLocks/>
            </p:cNvGrpSpPr>
            <p:nvPr/>
          </p:nvGrpSpPr>
          <p:grpSpPr bwMode="auto">
            <a:xfrm>
              <a:off x="3697" y="2361"/>
              <a:ext cx="237" cy="305"/>
              <a:chOff x="3623" y="2284"/>
              <a:chExt cx="223" cy="273"/>
            </a:xfrm>
          </p:grpSpPr>
          <p:sp>
            <p:nvSpPr>
              <p:cNvPr id="89480" name="Rectangle 35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81" name="Rectangle 36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3" name="Group 37"/>
            <p:cNvGrpSpPr>
              <a:grpSpLocks/>
            </p:cNvGrpSpPr>
            <p:nvPr/>
          </p:nvGrpSpPr>
          <p:grpSpPr bwMode="auto">
            <a:xfrm>
              <a:off x="3697" y="2361"/>
              <a:ext cx="227" cy="304"/>
              <a:chOff x="3623" y="2284"/>
              <a:chExt cx="214" cy="272"/>
            </a:xfrm>
          </p:grpSpPr>
          <p:pic>
            <p:nvPicPr>
              <p:cNvPr id="89478" name="Picture 38"/>
              <p:cNvPicPr>
                <a:picLocks noChangeAspect="1" noChangeArrowheads="1"/>
              </p:cNvPicPr>
              <p:nvPr/>
            </p:nvPicPr>
            <p:blipFill>
              <a:blip r:embed="rId8" cstate="screen"/>
              <a:srcRect/>
              <a:stretch>
                <a:fillRect/>
              </a:stretch>
            </p:blipFill>
            <p:spPr bwMode="auto">
              <a:xfrm>
                <a:off x="3623" y="2284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9" name="Rectangle 39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4" name="Group 40"/>
            <p:cNvGrpSpPr>
              <a:grpSpLocks/>
            </p:cNvGrpSpPr>
            <p:nvPr/>
          </p:nvGrpSpPr>
          <p:grpSpPr bwMode="auto">
            <a:xfrm>
              <a:off x="3699" y="2364"/>
              <a:ext cx="216" cy="298"/>
              <a:chOff x="3625" y="2286"/>
              <a:chExt cx="203" cy="267"/>
            </a:xfrm>
          </p:grpSpPr>
          <p:pic>
            <p:nvPicPr>
              <p:cNvPr id="89476" name="Picture 41"/>
              <p:cNvPicPr>
                <a:picLocks noChangeAspect="1" noChangeArrowheads="1"/>
              </p:cNvPicPr>
              <p:nvPr/>
            </p:nvPicPr>
            <p:blipFill>
              <a:blip r:embed="rId9" cstate="screen"/>
              <a:srcRect/>
              <a:stretch>
                <a:fillRect/>
              </a:stretch>
            </p:blipFill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7" name="Rectangle 42"/>
              <p:cNvSpPr>
                <a:spLocks noChangeArrowheads="1"/>
              </p:cNvSpPr>
              <p:nvPr/>
            </p:nvSpPr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5" name="Group 43"/>
            <p:cNvGrpSpPr>
              <a:grpSpLocks/>
            </p:cNvGrpSpPr>
            <p:nvPr/>
          </p:nvGrpSpPr>
          <p:grpSpPr bwMode="auto">
            <a:xfrm>
              <a:off x="3697" y="2666"/>
              <a:ext cx="237" cy="305"/>
              <a:chOff x="3623" y="2557"/>
              <a:chExt cx="223" cy="273"/>
            </a:xfrm>
          </p:grpSpPr>
          <p:sp>
            <p:nvSpPr>
              <p:cNvPr id="89474" name="Rectangle 44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75" name="Rectangle 45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6" name="Group 46"/>
            <p:cNvGrpSpPr>
              <a:grpSpLocks/>
            </p:cNvGrpSpPr>
            <p:nvPr/>
          </p:nvGrpSpPr>
          <p:grpSpPr bwMode="auto">
            <a:xfrm>
              <a:off x="3697" y="2666"/>
              <a:ext cx="227" cy="303"/>
              <a:chOff x="3623" y="2557"/>
              <a:chExt cx="214" cy="271"/>
            </a:xfrm>
          </p:grpSpPr>
          <p:pic>
            <p:nvPicPr>
              <p:cNvPr id="89472" name="Picture 47"/>
              <p:cNvPicPr>
                <a:picLocks noChangeAspect="1" noChangeArrowheads="1"/>
              </p:cNvPicPr>
              <p:nvPr/>
            </p:nvPicPr>
            <p:blipFill>
              <a:blip r:embed="rId10" cstate="screen"/>
              <a:srcRect/>
              <a:stretch>
                <a:fillRect/>
              </a:stretch>
            </p:blipFill>
            <p:spPr bwMode="auto">
              <a:xfrm>
                <a:off x="3623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3" name="Rectangle 48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7" name="Group 49"/>
            <p:cNvGrpSpPr>
              <a:grpSpLocks/>
            </p:cNvGrpSpPr>
            <p:nvPr/>
          </p:nvGrpSpPr>
          <p:grpSpPr bwMode="auto">
            <a:xfrm>
              <a:off x="3699" y="2669"/>
              <a:ext cx="216" cy="298"/>
              <a:chOff x="3625" y="2559"/>
              <a:chExt cx="203" cy="267"/>
            </a:xfrm>
          </p:grpSpPr>
          <p:pic>
            <p:nvPicPr>
              <p:cNvPr id="89470" name="Picture 50"/>
              <p:cNvPicPr>
                <a:picLocks noChangeAspect="1" noChangeArrowheads="1"/>
              </p:cNvPicPr>
              <p:nvPr/>
            </p:nvPicPr>
            <p:blipFill>
              <a:blip r:embed="rId11" cstate="screen"/>
              <a:srcRect/>
              <a:stretch>
                <a:fillRect/>
              </a:stretch>
            </p:blipFill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71" name="Rectangle 51"/>
              <p:cNvSpPr>
                <a:spLocks noChangeArrowheads="1"/>
              </p:cNvSpPr>
              <p:nvPr/>
            </p:nvSpPr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8" name="Group 52"/>
            <p:cNvGrpSpPr>
              <a:grpSpLocks/>
            </p:cNvGrpSpPr>
            <p:nvPr/>
          </p:nvGrpSpPr>
          <p:grpSpPr bwMode="auto">
            <a:xfrm>
              <a:off x="3697" y="2971"/>
              <a:ext cx="237" cy="306"/>
              <a:chOff x="3623" y="2830"/>
              <a:chExt cx="223" cy="274"/>
            </a:xfrm>
          </p:grpSpPr>
          <p:sp>
            <p:nvSpPr>
              <p:cNvPr id="89468" name="Rectangle 53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69" name="Rectangle 54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89" name="Group 55"/>
            <p:cNvGrpSpPr>
              <a:grpSpLocks/>
            </p:cNvGrpSpPr>
            <p:nvPr/>
          </p:nvGrpSpPr>
          <p:grpSpPr bwMode="auto">
            <a:xfrm>
              <a:off x="3697" y="2972"/>
              <a:ext cx="227" cy="304"/>
              <a:chOff x="3623" y="2831"/>
              <a:chExt cx="214" cy="272"/>
            </a:xfrm>
          </p:grpSpPr>
          <p:pic>
            <p:nvPicPr>
              <p:cNvPr id="89466" name="Picture 56"/>
              <p:cNvPicPr>
                <a:picLocks noChangeAspect="1" noChangeArrowheads="1"/>
              </p:cNvPicPr>
              <p:nvPr/>
            </p:nvPicPr>
            <p:blipFill>
              <a:blip r:embed="rId12" cstate="screen"/>
              <a:srcRect/>
              <a:stretch>
                <a:fillRect/>
              </a:stretch>
            </p:blipFill>
            <p:spPr bwMode="auto">
              <a:xfrm>
                <a:off x="3623" y="2831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67" name="Rectangle 57"/>
              <p:cNvSpPr>
                <a:spLocks noChangeArrowheads="1"/>
              </p:cNvSpPr>
              <p:nvPr/>
            </p:nvSpPr>
            <p:spPr bwMode="auto">
              <a:xfrm>
                <a:off x="3623" y="2831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0" name="Group 58"/>
            <p:cNvGrpSpPr>
              <a:grpSpLocks/>
            </p:cNvGrpSpPr>
            <p:nvPr/>
          </p:nvGrpSpPr>
          <p:grpSpPr bwMode="auto">
            <a:xfrm>
              <a:off x="3699" y="2974"/>
              <a:ext cx="216" cy="299"/>
              <a:chOff x="3625" y="2833"/>
              <a:chExt cx="203" cy="267"/>
            </a:xfrm>
          </p:grpSpPr>
          <p:pic>
            <p:nvPicPr>
              <p:cNvPr id="89464" name="Picture 59"/>
              <p:cNvPicPr>
                <a:picLocks noChangeAspect="1" noChangeArrowheads="1"/>
              </p:cNvPicPr>
              <p:nvPr/>
            </p:nvPicPr>
            <p:blipFill>
              <a:blip r:embed="rId13" cstate="screen"/>
              <a:srcRect/>
              <a:stretch>
                <a:fillRect/>
              </a:stretch>
            </p:blipFill>
            <p:spPr bwMode="auto">
              <a:xfrm>
                <a:off x="3625" y="2833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65" name="Rectangle 60"/>
              <p:cNvSpPr>
                <a:spLocks noChangeArrowheads="1"/>
              </p:cNvSpPr>
              <p:nvPr/>
            </p:nvSpPr>
            <p:spPr bwMode="auto">
              <a:xfrm>
                <a:off x="362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1" name="Group 61"/>
            <p:cNvGrpSpPr>
              <a:grpSpLocks/>
            </p:cNvGrpSpPr>
            <p:nvPr/>
          </p:nvGrpSpPr>
          <p:grpSpPr bwMode="auto">
            <a:xfrm>
              <a:off x="3697" y="1139"/>
              <a:ext cx="237" cy="305"/>
              <a:chOff x="3623" y="1189"/>
              <a:chExt cx="223" cy="273"/>
            </a:xfrm>
          </p:grpSpPr>
          <p:sp>
            <p:nvSpPr>
              <p:cNvPr id="89462" name="Rectangle 62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63" name="Rectangle 63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2" name="Group 64"/>
            <p:cNvGrpSpPr>
              <a:grpSpLocks/>
            </p:cNvGrpSpPr>
            <p:nvPr/>
          </p:nvGrpSpPr>
          <p:grpSpPr bwMode="auto">
            <a:xfrm>
              <a:off x="3697" y="1139"/>
              <a:ext cx="227" cy="303"/>
              <a:chOff x="3623" y="1189"/>
              <a:chExt cx="214" cy="272"/>
            </a:xfrm>
          </p:grpSpPr>
          <p:pic>
            <p:nvPicPr>
              <p:cNvPr id="89460" name="Picture 65"/>
              <p:cNvPicPr>
                <a:picLocks noChangeAspect="1" noChangeArrowheads="1"/>
              </p:cNvPicPr>
              <p:nvPr/>
            </p:nvPicPr>
            <p:blipFill>
              <a:blip r:embed="rId14" cstate="screen"/>
              <a:srcRect/>
              <a:stretch>
                <a:fillRect/>
              </a:stretch>
            </p:blipFill>
            <p:spPr bwMode="auto">
              <a:xfrm>
                <a:off x="3623" y="1189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61" name="Rectangle 66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3" name="Group 67"/>
            <p:cNvGrpSpPr>
              <a:grpSpLocks/>
            </p:cNvGrpSpPr>
            <p:nvPr/>
          </p:nvGrpSpPr>
          <p:grpSpPr bwMode="auto">
            <a:xfrm>
              <a:off x="3699" y="1141"/>
              <a:ext cx="216" cy="298"/>
              <a:chOff x="3625" y="1191"/>
              <a:chExt cx="203" cy="267"/>
            </a:xfrm>
          </p:grpSpPr>
          <p:pic>
            <p:nvPicPr>
              <p:cNvPr id="89458" name="Picture 68"/>
              <p:cNvPicPr>
                <a:picLocks noChangeAspect="1" noChangeArrowheads="1"/>
              </p:cNvPicPr>
              <p:nvPr/>
            </p:nvPicPr>
            <p:blipFill>
              <a:blip r:embed="rId15" cstate="screen"/>
              <a:srcRect/>
              <a:stretch>
                <a:fillRect/>
              </a:stretch>
            </p:blipFill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59" name="Rectangle 69"/>
              <p:cNvSpPr>
                <a:spLocks noChangeArrowheads="1"/>
              </p:cNvSpPr>
              <p:nvPr/>
            </p:nvSpPr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9394" name="Rectangle 70"/>
            <p:cNvSpPr>
              <a:spLocks noChangeArrowheads="1"/>
            </p:cNvSpPr>
            <p:nvPr/>
          </p:nvSpPr>
          <p:spPr bwMode="auto">
            <a:xfrm rot="5400000">
              <a:off x="3651" y="2153"/>
              <a:ext cx="721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Blue Photometer CCDs</a:t>
              </a:r>
              <a:endParaRPr lang="en-IE" sz="1800">
                <a:latin typeface="Times New Roman" pitchFamily="18" charset="0"/>
              </a:endParaRPr>
            </a:p>
          </p:txBody>
        </p:sp>
        <p:grpSp>
          <p:nvGrpSpPr>
            <p:cNvPr id="89395" name="Group 71"/>
            <p:cNvGrpSpPr>
              <a:grpSpLocks/>
            </p:cNvGrpSpPr>
            <p:nvPr/>
          </p:nvGrpSpPr>
          <p:grpSpPr bwMode="auto">
            <a:xfrm>
              <a:off x="3697" y="1444"/>
              <a:ext cx="237" cy="306"/>
              <a:chOff x="3623" y="1462"/>
              <a:chExt cx="223" cy="274"/>
            </a:xfrm>
          </p:grpSpPr>
          <p:sp>
            <p:nvSpPr>
              <p:cNvPr id="89456" name="Rectangle 72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57" name="Rectangle 73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6" name="Group 74"/>
            <p:cNvGrpSpPr>
              <a:grpSpLocks/>
            </p:cNvGrpSpPr>
            <p:nvPr/>
          </p:nvGrpSpPr>
          <p:grpSpPr bwMode="auto">
            <a:xfrm>
              <a:off x="3697" y="1444"/>
              <a:ext cx="227" cy="303"/>
              <a:chOff x="3623" y="1462"/>
              <a:chExt cx="214" cy="272"/>
            </a:xfrm>
          </p:grpSpPr>
          <p:pic>
            <p:nvPicPr>
              <p:cNvPr id="89454" name="Picture 75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3623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55" name="Rectangle 76"/>
              <p:cNvSpPr>
                <a:spLocks noChangeArrowheads="1"/>
              </p:cNvSpPr>
              <p:nvPr/>
            </p:nvSpPr>
            <p:spPr bwMode="auto">
              <a:xfrm>
                <a:off x="362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7" name="Group 77"/>
            <p:cNvGrpSpPr>
              <a:grpSpLocks/>
            </p:cNvGrpSpPr>
            <p:nvPr/>
          </p:nvGrpSpPr>
          <p:grpSpPr bwMode="auto">
            <a:xfrm>
              <a:off x="3699" y="1447"/>
              <a:ext cx="216" cy="297"/>
              <a:chOff x="3625" y="1465"/>
              <a:chExt cx="203" cy="266"/>
            </a:xfrm>
          </p:grpSpPr>
          <p:pic>
            <p:nvPicPr>
              <p:cNvPr id="89452" name="Picture 78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53" name="Rectangle 79"/>
              <p:cNvSpPr>
                <a:spLocks noChangeArrowheads="1"/>
              </p:cNvSpPr>
              <p:nvPr/>
            </p:nvSpPr>
            <p:spPr bwMode="auto">
              <a:xfrm>
                <a:off x="3625" y="1465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8" name="Group 80"/>
            <p:cNvGrpSpPr>
              <a:grpSpLocks/>
            </p:cNvGrpSpPr>
            <p:nvPr/>
          </p:nvGrpSpPr>
          <p:grpSpPr bwMode="auto">
            <a:xfrm>
              <a:off x="3697" y="1750"/>
              <a:ext cx="237" cy="304"/>
              <a:chOff x="3623" y="1736"/>
              <a:chExt cx="223" cy="273"/>
            </a:xfrm>
          </p:grpSpPr>
          <p:sp>
            <p:nvSpPr>
              <p:cNvPr id="89450" name="Rectangle 81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51" name="Rectangle 82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399" name="Group 83"/>
            <p:cNvGrpSpPr>
              <a:grpSpLocks/>
            </p:cNvGrpSpPr>
            <p:nvPr/>
          </p:nvGrpSpPr>
          <p:grpSpPr bwMode="auto">
            <a:xfrm>
              <a:off x="3697" y="1750"/>
              <a:ext cx="227" cy="302"/>
              <a:chOff x="3623" y="1736"/>
              <a:chExt cx="214" cy="271"/>
            </a:xfrm>
          </p:grpSpPr>
          <p:pic>
            <p:nvPicPr>
              <p:cNvPr id="89448" name="Picture 84"/>
              <p:cNvPicPr>
                <a:picLocks noChangeAspect="1" noChangeArrowheads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9" name="Rectangle 85"/>
              <p:cNvSpPr>
                <a:spLocks noChangeArrowheads="1"/>
              </p:cNvSpPr>
              <p:nvPr/>
            </p:nvSpPr>
            <p:spPr bwMode="auto">
              <a:xfrm>
                <a:off x="3623" y="1736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0" name="Group 86"/>
            <p:cNvGrpSpPr>
              <a:grpSpLocks/>
            </p:cNvGrpSpPr>
            <p:nvPr/>
          </p:nvGrpSpPr>
          <p:grpSpPr bwMode="auto">
            <a:xfrm>
              <a:off x="3699" y="1752"/>
              <a:ext cx="216" cy="298"/>
              <a:chOff x="3625" y="1738"/>
              <a:chExt cx="203" cy="267"/>
            </a:xfrm>
          </p:grpSpPr>
          <p:pic>
            <p:nvPicPr>
              <p:cNvPr id="89446" name="Picture 87"/>
              <p:cNvPicPr>
                <a:picLocks noChangeAspect="1" noChangeArrowheads="1"/>
              </p:cNvPicPr>
              <p:nvPr/>
            </p:nvPicPr>
            <p:blipFill>
              <a:blip r:embed="rId5" cstate="screen"/>
              <a:srcRect/>
              <a:stretch>
                <a:fillRect/>
              </a:stretch>
            </p:blipFill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7" name="Rectangle 88"/>
              <p:cNvSpPr>
                <a:spLocks noChangeArrowheads="1"/>
              </p:cNvSpPr>
              <p:nvPr/>
            </p:nvSpPr>
            <p:spPr bwMode="auto">
              <a:xfrm>
                <a:off x="362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1" name="Group 89"/>
            <p:cNvGrpSpPr>
              <a:grpSpLocks/>
            </p:cNvGrpSpPr>
            <p:nvPr/>
          </p:nvGrpSpPr>
          <p:grpSpPr bwMode="auto">
            <a:xfrm>
              <a:off x="3697" y="2055"/>
              <a:ext cx="237" cy="306"/>
              <a:chOff x="3623" y="2010"/>
              <a:chExt cx="223" cy="274"/>
            </a:xfrm>
          </p:grpSpPr>
          <p:sp>
            <p:nvSpPr>
              <p:cNvPr id="89444" name="Rectangle 90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45" name="Rectangle 91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2" name="Group 92"/>
            <p:cNvGrpSpPr>
              <a:grpSpLocks/>
            </p:cNvGrpSpPr>
            <p:nvPr/>
          </p:nvGrpSpPr>
          <p:grpSpPr bwMode="auto">
            <a:xfrm>
              <a:off x="3697" y="2055"/>
              <a:ext cx="227" cy="304"/>
              <a:chOff x="3623" y="2010"/>
              <a:chExt cx="214" cy="272"/>
            </a:xfrm>
          </p:grpSpPr>
          <p:pic>
            <p:nvPicPr>
              <p:cNvPr id="89442" name="Picture 93"/>
              <p:cNvPicPr>
                <a:picLocks noChangeAspect="1" noChangeArrowheads="1"/>
              </p:cNvPicPr>
              <p:nvPr/>
            </p:nvPicPr>
            <p:blipFill>
              <a:blip r:embed="rId6" cstate="screen"/>
              <a:srcRect/>
              <a:stretch>
                <a:fillRect/>
              </a:stretch>
            </p:blipFill>
            <p:spPr bwMode="auto">
              <a:xfrm>
                <a:off x="3623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3" name="Rectangle 94"/>
              <p:cNvSpPr>
                <a:spLocks noChangeArrowheads="1"/>
              </p:cNvSpPr>
              <p:nvPr/>
            </p:nvSpPr>
            <p:spPr bwMode="auto">
              <a:xfrm>
                <a:off x="362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3" name="Group 95"/>
            <p:cNvGrpSpPr>
              <a:grpSpLocks/>
            </p:cNvGrpSpPr>
            <p:nvPr/>
          </p:nvGrpSpPr>
          <p:grpSpPr bwMode="auto">
            <a:xfrm>
              <a:off x="3699" y="2059"/>
              <a:ext cx="216" cy="297"/>
              <a:chOff x="3625" y="2013"/>
              <a:chExt cx="203" cy="266"/>
            </a:xfrm>
          </p:grpSpPr>
          <p:pic>
            <p:nvPicPr>
              <p:cNvPr id="89440" name="Picture 96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41" name="Rectangle 97"/>
              <p:cNvSpPr>
                <a:spLocks noChangeArrowheads="1"/>
              </p:cNvSpPr>
              <p:nvPr/>
            </p:nvSpPr>
            <p:spPr bwMode="auto">
              <a:xfrm>
                <a:off x="3625" y="201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4" name="Group 98"/>
            <p:cNvGrpSpPr>
              <a:grpSpLocks/>
            </p:cNvGrpSpPr>
            <p:nvPr/>
          </p:nvGrpSpPr>
          <p:grpSpPr bwMode="auto">
            <a:xfrm>
              <a:off x="3697" y="2361"/>
              <a:ext cx="237" cy="305"/>
              <a:chOff x="3623" y="2284"/>
              <a:chExt cx="223" cy="273"/>
            </a:xfrm>
          </p:grpSpPr>
          <p:sp>
            <p:nvSpPr>
              <p:cNvPr id="89438" name="Rectangle 99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39" name="Rectangle 100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5" name="Group 101"/>
            <p:cNvGrpSpPr>
              <a:grpSpLocks/>
            </p:cNvGrpSpPr>
            <p:nvPr/>
          </p:nvGrpSpPr>
          <p:grpSpPr bwMode="auto">
            <a:xfrm>
              <a:off x="3697" y="2361"/>
              <a:ext cx="227" cy="304"/>
              <a:chOff x="3623" y="2284"/>
              <a:chExt cx="214" cy="272"/>
            </a:xfrm>
          </p:grpSpPr>
          <p:pic>
            <p:nvPicPr>
              <p:cNvPr id="89436" name="Picture 102"/>
              <p:cNvPicPr>
                <a:picLocks noChangeAspect="1" noChangeArrowheads="1"/>
              </p:cNvPicPr>
              <p:nvPr/>
            </p:nvPicPr>
            <p:blipFill>
              <a:blip r:embed="rId8" cstate="screen"/>
              <a:srcRect/>
              <a:stretch>
                <a:fillRect/>
              </a:stretch>
            </p:blipFill>
            <p:spPr bwMode="auto">
              <a:xfrm>
                <a:off x="3623" y="2284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37" name="Rectangle 103"/>
              <p:cNvSpPr>
                <a:spLocks noChangeArrowheads="1"/>
              </p:cNvSpPr>
              <p:nvPr/>
            </p:nvSpPr>
            <p:spPr bwMode="auto">
              <a:xfrm>
                <a:off x="3623" y="2284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6" name="Group 104"/>
            <p:cNvGrpSpPr>
              <a:grpSpLocks/>
            </p:cNvGrpSpPr>
            <p:nvPr/>
          </p:nvGrpSpPr>
          <p:grpSpPr bwMode="auto">
            <a:xfrm>
              <a:off x="3699" y="2364"/>
              <a:ext cx="216" cy="298"/>
              <a:chOff x="3625" y="2286"/>
              <a:chExt cx="203" cy="267"/>
            </a:xfrm>
          </p:grpSpPr>
          <p:pic>
            <p:nvPicPr>
              <p:cNvPr id="89434" name="Picture 105"/>
              <p:cNvPicPr>
                <a:picLocks noChangeAspect="1" noChangeArrowheads="1"/>
              </p:cNvPicPr>
              <p:nvPr/>
            </p:nvPicPr>
            <p:blipFill>
              <a:blip r:embed="rId9" cstate="screen"/>
              <a:srcRect/>
              <a:stretch>
                <a:fillRect/>
              </a:stretch>
            </p:blipFill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35" name="Rectangle 106"/>
              <p:cNvSpPr>
                <a:spLocks noChangeArrowheads="1"/>
              </p:cNvSpPr>
              <p:nvPr/>
            </p:nvSpPr>
            <p:spPr bwMode="auto">
              <a:xfrm>
                <a:off x="362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7" name="Group 107"/>
            <p:cNvGrpSpPr>
              <a:grpSpLocks/>
            </p:cNvGrpSpPr>
            <p:nvPr/>
          </p:nvGrpSpPr>
          <p:grpSpPr bwMode="auto">
            <a:xfrm>
              <a:off x="3697" y="2666"/>
              <a:ext cx="237" cy="305"/>
              <a:chOff x="3623" y="2557"/>
              <a:chExt cx="223" cy="273"/>
            </a:xfrm>
          </p:grpSpPr>
          <p:sp>
            <p:nvSpPr>
              <p:cNvPr id="89432" name="Rectangle 108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33" name="Rectangle 109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8" name="Group 110"/>
            <p:cNvGrpSpPr>
              <a:grpSpLocks/>
            </p:cNvGrpSpPr>
            <p:nvPr/>
          </p:nvGrpSpPr>
          <p:grpSpPr bwMode="auto">
            <a:xfrm>
              <a:off x="3697" y="2666"/>
              <a:ext cx="227" cy="303"/>
              <a:chOff x="3623" y="2557"/>
              <a:chExt cx="214" cy="271"/>
            </a:xfrm>
          </p:grpSpPr>
          <p:pic>
            <p:nvPicPr>
              <p:cNvPr id="89430" name="Picture 111"/>
              <p:cNvPicPr>
                <a:picLocks noChangeAspect="1" noChangeArrowheads="1"/>
              </p:cNvPicPr>
              <p:nvPr/>
            </p:nvPicPr>
            <p:blipFill>
              <a:blip r:embed="rId10" cstate="screen"/>
              <a:srcRect/>
              <a:stretch>
                <a:fillRect/>
              </a:stretch>
            </p:blipFill>
            <p:spPr bwMode="auto">
              <a:xfrm>
                <a:off x="3623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31" name="Rectangle 112"/>
              <p:cNvSpPr>
                <a:spLocks noChangeArrowheads="1"/>
              </p:cNvSpPr>
              <p:nvPr/>
            </p:nvSpPr>
            <p:spPr bwMode="auto">
              <a:xfrm>
                <a:off x="362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09" name="Group 113"/>
            <p:cNvGrpSpPr>
              <a:grpSpLocks/>
            </p:cNvGrpSpPr>
            <p:nvPr/>
          </p:nvGrpSpPr>
          <p:grpSpPr bwMode="auto">
            <a:xfrm>
              <a:off x="3699" y="2669"/>
              <a:ext cx="216" cy="298"/>
              <a:chOff x="3625" y="2559"/>
              <a:chExt cx="203" cy="267"/>
            </a:xfrm>
          </p:grpSpPr>
          <p:pic>
            <p:nvPicPr>
              <p:cNvPr id="89428" name="Picture 114"/>
              <p:cNvPicPr>
                <a:picLocks noChangeAspect="1" noChangeArrowheads="1"/>
              </p:cNvPicPr>
              <p:nvPr/>
            </p:nvPicPr>
            <p:blipFill>
              <a:blip r:embed="rId11" cstate="screen"/>
              <a:srcRect/>
              <a:stretch>
                <a:fillRect/>
              </a:stretch>
            </p:blipFill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29" name="Rectangle 115"/>
              <p:cNvSpPr>
                <a:spLocks noChangeArrowheads="1"/>
              </p:cNvSpPr>
              <p:nvPr/>
            </p:nvSpPr>
            <p:spPr bwMode="auto">
              <a:xfrm>
                <a:off x="3625" y="2559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0" name="Group 116"/>
            <p:cNvGrpSpPr>
              <a:grpSpLocks/>
            </p:cNvGrpSpPr>
            <p:nvPr/>
          </p:nvGrpSpPr>
          <p:grpSpPr bwMode="auto">
            <a:xfrm>
              <a:off x="3697" y="2971"/>
              <a:ext cx="237" cy="306"/>
              <a:chOff x="3623" y="2830"/>
              <a:chExt cx="223" cy="274"/>
            </a:xfrm>
          </p:grpSpPr>
          <p:sp>
            <p:nvSpPr>
              <p:cNvPr id="89426" name="Rectangle 117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27" name="Rectangle 118"/>
              <p:cNvSpPr>
                <a:spLocks noChangeArrowheads="1"/>
              </p:cNvSpPr>
              <p:nvPr/>
            </p:nvSpPr>
            <p:spPr bwMode="auto">
              <a:xfrm>
                <a:off x="362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1" name="Group 119"/>
            <p:cNvGrpSpPr>
              <a:grpSpLocks/>
            </p:cNvGrpSpPr>
            <p:nvPr/>
          </p:nvGrpSpPr>
          <p:grpSpPr bwMode="auto">
            <a:xfrm>
              <a:off x="3697" y="2972"/>
              <a:ext cx="227" cy="304"/>
              <a:chOff x="3623" y="2831"/>
              <a:chExt cx="214" cy="272"/>
            </a:xfrm>
          </p:grpSpPr>
          <p:pic>
            <p:nvPicPr>
              <p:cNvPr id="89424" name="Picture 120"/>
              <p:cNvPicPr>
                <a:picLocks noChangeAspect="1" noChangeArrowheads="1"/>
              </p:cNvPicPr>
              <p:nvPr/>
            </p:nvPicPr>
            <p:blipFill>
              <a:blip r:embed="rId12" cstate="screen"/>
              <a:srcRect/>
              <a:stretch>
                <a:fillRect/>
              </a:stretch>
            </p:blipFill>
            <p:spPr bwMode="auto">
              <a:xfrm>
                <a:off x="3623" y="2831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25" name="Rectangle 121"/>
              <p:cNvSpPr>
                <a:spLocks noChangeArrowheads="1"/>
              </p:cNvSpPr>
              <p:nvPr/>
            </p:nvSpPr>
            <p:spPr bwMode="auto">
              <a:xfrm>
                <a:off x="3623" y="2831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2" name="Group 122"/>
            <p:cNvGrpSpPr>
              <a:grpSpLocks/>
            </p:cNvGrpSpPr>
            <p:nvPr/>
          </p:nvGrpSpPr>
          <p:grpSpPr bwMode="auto">
            <a:xfrm>
              <a:off x="3696" y="2976"/>
              <a:ext cx="216" cy="299"/>
              <a:chOff x="3625" y="2833"/>
              <a:chExt cx="203" cy="267"/>
            </a:xfrm>
          </p:grpSpPr>
          <p:pic>
            <p:nvPicPr>
              <p:cNvPr id="89422" name="Picture 123"/>
              <p:cNvPicPr>
                <a:picLocks noChangeAspect="1" noChangeArrowheads="1"/>
              </p:cNvPicPr>
              <p:nvPr/>
            </p:nvPicPr>
            <p:blipFill>
              <a:blip r:embed="rId13" cstate="screen"/>
              <a:srcRect/>
              <a:stretch>
                <a:fillRect/>
              </a:stretch>
            </p:blipFill>
            <p:spPr bwMode="auto">
              <a:xfrm>
                <a:off x="3625" y="2833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23" name="Rectangle 124"/>
              <p:cNvSpPr>
                <a:spLocks noChangeArrowheads="1"/>
              </p:cNvSpPr>
              <p:nvPr/>
            </p:nvSpPr>
            <p:spPr bwMode="auto">
              <a:xfrm>
                <a:off x="362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3" name="Group 125"/>
            <p:cNvGrpSpPr>
              <a:grpSpLocks/>
            </p:cNvGrpSpPr>
            <p:nvPr/>
          </p:nvGrpSpPr>
          <p:grpSpPr bwMode="auto">
            <a:xfrm>
              <a:off x="3697" y="1139"/>
              <a:ext cx="237" cy="305"/>
              <a:chOff x="3623" y="1189"/>
              <a:chExt cx="223" cy="273"/>
            </a:xfrm>
          </p:grpSpPr>
          <p:sp>
            <p:nvSpPr>
              <p:cNvPr id="89420" name="Rectangle 126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421" name="Rectangle 127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4" name="Group 128"/>
            <p:cNvGrpSpPr>
              <a:grpSpLocks/>
            </p:cNvGrpSpPr>
            <p:nvPr/>
          </p:nvGrpSpPr>
          <p:grpSpPr bwMode="auto">
            <a:xfrm>
              <a:off x="3697" y="1139"/>
              <a:ext cx="227" cy="303"/>
              <a:chOff x="3623" y="1189"/>
              <a:chExt cx="214" cy="272"/>
            </a:xfrm>
          </p:grpSpPr>
          <p:pic>
            <p:nvPicPr>
              <p:cNvPr id="89418" name="Picture 129"/>
              <p:cNvPicPr>
                <a:picLocks noChangeAspect="1" noChangeArrowheads="1"/>
              </p:cNvPicPr>
              <p:nvPr/>
            </p:nvPicPr>
            <p:blipFill>
              <a:blip r:embed="rId14" cstate="screen"/>
              <a:srcRect/>
              <a:stretch>
                <a:fillRect/>
              </a:stretch>
            </p:blipFill>
            <p:spPr bwMode="auto">
              <a:xfrm>
                <a:off x="3623" y="1189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19" name="Rectangle 130"/>
              <p:cNvSpPr>
                <a:spLocks noChangeArrowheads="1"/>
              </p:cNvSpPr>
              <p:nvPr/>
            </p:nvSpPr>
            <p:spPr bwMode="auto">
              <a:xfrm>
                <a:off x="3623" y="1189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415" name="Group 131"/>
            <p:cNvGrpSpPr>
              <a:grpSpLocks/>
            </p:cNvGrpSpPr>
            <p:nvPr/>
          </p:nvGrpSpPr>
          <p:grpSpPr bwMode="auto">
            <a:xfrm>
              <a:off x="3699" y="1141"/>
              <a:ext cx="216" cy="298"/>
              <a:chOff x="3625" y="1191"/>
              <a:chExt cx="203" cy="267"/>
            </a:xfrm>
          </p:grpSpPr>
          <p:pic>
            <p:nvPicPr>
              <p:cNvPr id="89416" name="Picture 132"/>
              <p:cNvPicPr>
                <a:picLocks noChangeAspect="1" noChangeArrowheads="1"/>
              </p:cNvPicPr>
              <p:nvPr/>
            </p:nvPicPr>
            <p:blipFill>
              <a:blip r:embed="rId15" cstate="screen"/>
              <a:srcRect/>
              <a:stretch>
                <a:fillRect/>
              </a:stretch>
            </p:blipFill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417" name="Rectangle 133"/>
              <p:cNvSpPr>
                <a:spLocks noChangeArrowheads="1"/>
              </p:cNvSpPr>
              <p:nvPr/>
            </p:nvSpPr>
            <p:spPr bwMode="auto">
              <a:xfrm>
                <a:off x="362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9091" name="Group 134"/>
          <p:cNvGrpSpPr>
            <a:grpSpLocks/>
          </p:cNvGrpSpPr>
          <p:nvPr/>
        </p:nvGrpSpPr>
        <p:grpSpPr bwMode="auto">
          <a:xfrm>
            <a:off x="6540500" y="2168525"/>
            <a:ext cx="576263" cy="3394075"/>
            <a:chOff x="4301" y="1139"/>
            <a:chExt cx="363" cy="2138"/>
          </a:xfrm>
        </p:grpSpPr>
        <p:grpSp>
          <p:nvGrpSpPr>
            <p:cNvPr id="89180" name="Group 135"/>
            <p:cNvGrpSpPr>
              <a:grpSpLocks/>
            </p:cNvGrpSpPr>
            <p:nvPr/>
          </p:nvGrpSpPr>
          <p:grpSpPr bwMode="auto">
            <a:xfrm>
              <a:off x="4301" y="1139"/>
              <a:ext cx="237" cy="2138"/>
              <a:chOff x="4192" y="1189"/>
              <a:chExt cx="224" cy="1915"/>
            </a:xfrm>
          </p:grpSpPr>
          <p:grpSp>
            <p:nvGrpSpPr>
              <p:cNvPr id="89309" name="Group 136"/>
              <p:cNvGrpSpPr>
                <a:grpSpLocks/>
              </p:cNvGrpSpPr>
              <p:nvPr/>
            </p:nvGrpSpPr>
            <p:grpSpPr bwMode="auto">
              <a:xfrm>
                <a:off x="4192" y="1462"/>
                <a:ext cx="224" cy="274"/>
                <a:chOff x="4192" y="1462"/>
                <a:chExt cx="224" cy="274"/>
              </a:xfrm>
            </p:grpSpPr>
            <p:sp>
              <p:nvSpPr>
                <p:cNvPr id="89370" name="Rectangle 137"/>
                <p:cNvSpPr>
                  <a:spLocks noChangeArrowheads="1"/>
                </p:cNvSpPr>
                <p:nvPr/>
              </p:nvSpPr>
              <p:spPr bwMode="auto">
                <a:xfrm>
                  <a:off x="4192" y="1462"/>
                  <a:ext cx="224" cy="274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71" name="Rectangle 138"/>
                <p:cNvSpPr>
                  <a:spLocks noChangeArrowheads="1"/>
                </p:cNvSpPr>
                <p:nvPr/>
              </p:nvSpPr>
              <p:spPr bwMode="auto">
                <a:xfrm>
                  <a:off x="4192" y="1462"/>
                  <a:ext cx="224" cy="274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0" name="Group 139"/>
              <p:cNvGrpSpPr>
                <a:grpSpLocks/>
              </p:cNvGrpSpPr>
              <p:nvPr/>
            </p:nvGrpSpPr>
            <p:grpSpPr bwMode="auto">
              <a:xfrm>
                <a:off x="4192" y="1462"/>
                <a:ext cx="214" cy="272"/>
                <a:chOff x="4192" y="1462"/>
                <a:chExt cx="214" cy="272"/>
              </a:xfrm>
            </p:grpSpPr>
            <p:pic>
              <p:nvPicPr>
                <p:cNvPr id="89368" name="Picture 140"/>
                <p:cNvPicPr>
                  <a:picLocks noChangeAspect="1" noChangeArrowheads="1"/>
                </p:cNvPicPr>
                <p:nvPr/>
              </p:nvPicPr>
              <p:blipFill>
                <a:blip r:embed="rId16" cstate="screen"/>
                <a:srcRect/>
                <a:stretch>
                  <a:fillRect/>
                </a:stretch>
              </p:blipFill>
              <p:spPr bwMode="auto">
                <a:xfrm>
                  <a:off x="4192" y="1462"/>
                  <a:ext cx="214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9" name="Rectangle 141"/>
                <p:cNvSpPr>
                  <a:spLocks noChangeArrowheads="1"/>
                </p:cNvSpPr>
                <p:nvPr/>
              </p:nvSpPr>
              <p:spPr bwMode="auto">
                <a:xfrm>
                  <a:off x="4193" y="1462"/>
                  <a:ext cx="213" cy="272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1" name="Group 142"/>
              <p:cNvGrpSpPr>
                <a:grpSpLocks/>
              </p:cNvGrpSpPr>
              <p:nvPr/>
            </p:nvGrpSpPr>
            <p:grpSpPr bwMode="auto">
              <a:xfrm>
                <a:off x="4194" y="1465"/>
                <a:ext cx="204" cy="266"/>
                <a:chOff x="4194" y="1465"/>
                <a:chExt cx="204" cy="266"/>
              </a:xfrm>
            </p:grpSpPr>
            <p:pic>
              <p:nvPicPr>
                <p:cNvPr id="89366" name="Picture 143"/>
                <p:cNvPicPr>
                  <a:picLocks noChangeAspect="1" noChangeArrowheads="1"/>
                </p:cNvPicPr>
                <p:nvPr/>
              </p:nvPicPr>
              <p:blipFill>
                <a:blip r:embed="rId17" cstate="screen"/>
                <a:srcRect/>
                <a:stretch>
                  <a:fillRect/>
                </a:stretch>
              </p:blipFill>
              <p:spPr bwMode="auto">
                <a:xfrm>
                  <a:off x="4194" y="1465"/>
                  <a:ext cx="204" cy="2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7" name="Rectangle 144"/>
                <p:cNvSpPr>
                  <a:spLocks noChangeArrowheads="1"/>
                </p:cNvSpPr>
                <p:nvPr/>
              </p:nvSpPr>
              <p:spPr bwMode="auto">
                <a:xfrm>
                  <a:off x="4194" y="1465"/>
                  <a:ext cx="204" cy="266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2" name="Group 145"/>
              <p:cNvGrpSpPr>
                <a:grpSpLocks/>
              </p:cNvGrpSpPr>
              <p:nvPr/>
            </p:nvGrpSpPr>
            <p:grpSpPr bwMode="auto">
              <a:xfrm>
                <a:off x="4193" y="1736"/>
                <a:ext cx="223" cy="273"/>
                <a:chOff x="4193" y="1736"/>
                <a:chExt cx="223" cy="273"/>
              </a:xfrm>
            </p:grpSpPr>
            <p:sp>
              <p:nvSpPr>
                <p:cNvPr id="89364" name="Rectangle 146"/>
                <p:cNvSpPr>
                  <a:spLocks noChangeArrowheads="1"/>
                </p:cNvSpPr>
                <p:nvPr/>
              </p:nvSpPr>
              <p:spPr bwMode="auto">
                <a:xfrm>
                  <a:off x="4193" y="1736"/>
                  <a:ext cx="223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65" name="Rectangle 147"/>
                <p:cNvSpPr>
                  <a:spLocks noChangeArrowheads="1"/>
                </p:cNvSpPr>
                <p:nvPr/>
              </p:nvSpPr>
              <p:spPr bwMode="auto">
                <a:xfrm>
                  <a:off x="4193" y="1736"/>
                  <a:ext cx="223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3" name="Group 148"/>
              <p:cNvGrpSpPr>
                <a:grpSpLocks/>
              </p:cNvGrpSpPr>
              <p:nvPr/>
            </p:nvGrpSpPr>
            <p:grpSpPr bwMode="auto">
              <a:xfrm>
                <a:off x="4193" y="1736"/>
                <a:ext cx="213" cy="271"/>
                <a:chOff x="4193" y="1736"/>
                <a:chExt cx="213" cy="271"/>
              </a:xfrm>
            </p:grpSpPr>
            <p:pic>
              <p:nvPicPr>
                <p:cNvPr id="89362" name="Picture 149"/>
                <p:cNvPicPr>
                  <a:picLocks noChangeAspect="1" noChangeArrowheads="1"/>
                </p:cNvPicPr>
                <p:nvPr/>
              </p:nvPicPr>
              <p:blipFill>
                <a:blip r:embed="rId18" cstate="screen"/>
                <a:srcRect/>
                <a:stretch>
                  <a:fillRect/>
                </a:stretch>
              </p:blipFill>
              <p:spPr bwMode="auto">
                <a:xfrm>
                  <a:off x="4193" y="1736"/>
                  <a:ext cx="213" cy="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3" name="Rectangle 150"/>
                <p:cNvSpPr>
                  <a:spLocks noChangeArrowheads="1"/>
                </p:cNvSpPr>
                <p:nvPr/>
              </p:nvSpPr>
              <p:spPr bwMode="auto">
                <a:xfrm>
                  <a:off x="4193" y="1736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4" name="Group 151"/>
              <p:cNvGrpSpPr>
                <a:grpSpLocks/>
              </p:cNvGrpSpPr>
              <p:nvPr/>
            </p:nvGrpSpPr>
            <p:grpSpPr bwMode="auto">
              <a:xfrm>
                <a:off x="4194" y="1738"/>
                <a:ext cx="204" cy="267"/>
                <a:chOff x="4194" y="1738"/>
                <a:chExt cx="204" cy="267"/>
              </a:xfrm>
            </p:grpSpPr>
            <p:pic>
              <p:nvPicPr>
                <p:cNvPr id="89360" name="Picture 152"/>
                <p:cNvPicPr>
                  <a:picLocks noChangeAspect="1" noChangeArrowheads="1"/>
                </p:cNvPicPr>
                <p:nvPr/>
              </p:nvPicPr>
              <p:blipFill>
                <a:blip r:embed="rId19" cstate="screen"/>
                <a:srcRect/>
                <a:stretch>
                  <a:fillRect/>
                </a:stretch>
              </p:blipFill>
              <p:spPr bwMode="auto">
                <a:xfrm>
                  <a:off x="4194" y="1738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61" name="Rectangle 153"/>
                <p:cNvSpPr>
                  <a:spLocks noChangeArrowheads="1"/>
                </p:cNvSpPr>
                <p:nvPr/>
              </p:nvSpPr>
              <p:spPr bwMode="auto">
                <a:xfrm>
                  <a:off x="4195" y="1738"/>
                  <a:ext cx="203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5" name="Group 154"/>
              <p:cNvGrpSpPr>
                <a:grpSpLocks/>
              </p:cNvGrpSpPr>
              <p:nvPr/>
            </p:nvGrpSpPr>
            <p:grpSpPr bwMode="auto">
              <a:xfrm>
                <a:off x="4192" y="2010"/>
                <a:ext cx="224" cy="274"/>
                <a:chOff x="4192" y="2010"/>
                <a:chExt cx="224" cy="274"/>
              </a:xfrm>
            </p:grpSpPr>
            <p:sp>
              <p:nvSpPr>
                <p:cNvPr id="89358" name="Rectangle 155"/>
                <p:cNvSpPr>
                  <a:spLocks noChangeArrowheads="1"/>
                </p:cNvSpPr>
                <p:nvPr/>
              </p:nvSpPr>
              <p:spPr bwMode="auto">
                <a:xfrm>
                  <a:off x="4192" y="2010"/>
                  <a:ext cx="224" cy="274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59" name="Rectangle 156"/>
                <p:cNvSpPr>
                  <a:spLocks noChangeArrowheads="1"/>
                </p:cNvSpPr>
                <p:nvPr/>
              </p:nvSpPr>
              <p:spPr bwMode="auto">
                <a:xfrm>
                  <a:off x="4192" y="2010"/>
                  <a:ext cx="224" cy="274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6" name="Group 157"/>
              <p:cNvGrpSpPr>
                <a:grpSpLocks/>
              </p:cNvGrpSpPr>
              <p:nvPr/>
            </p:nvGrpSpPr>
            <p:grpSpPr bwMode="auto">
              <a:xfrm>
                <a:off x="4192" y="2010"/>
                <a:ext cx="214" cy="272"/>
                <a:chOff x="4192" y="2010"/>
                <a:chExt cx="214" cy="272"/>
              </a:xfrm>
            </p:grpSpPr>
            <p:pic>
              <p:nvPicPr>
                <p:cNvPr id="89356" name="Picture 158"/>
                <p:cNvPicPr>
                  <a:picLocks noChangeAspect="1" noChangeArrowheads="1"/>
                </p:cNvPicPr>
                <p:nvPr/>
              </p:nvPicPr>
              <p:blipFill>
                <a:blip r:embed="rId20" cstate="screen"/>
                <a:srcRect/>
                <a:stretch>
                  <a:fillRect/>
                </a:stretch>
              </p:blipFill>
              <p:spPr bwMode="auto">
                <a:xfrm>
                  <a:off x="4192" y="2010"/>
                  <a:ext cx="214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57" name="Rectangle 159"/>
                <p:cNvSpPr>
                  <a:spLocks noChangeArrowheads="1"/>
                </p:cNvSpPr>
                <p:nvPr/>
              </p:nvSpPr>
              <p:spPr bwMode="auto">
                <a:xfrm>
                  <a:off x="4193" y="2010"/>
                  <a:ext cx="213" cy="272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7" name="Group 160"/>
              <p:cNvGrpSpPr>
                <a:grpSpLocks/>
              </p:cNvGrpSpPr>
              <p:nvPr/>
            </p:nvGrpSpPr>
            <p:grpSpPr bwMode="auto">
              <a:xfrm>
                <a:off x="4194" y="2013"/>
                <a:ext cx="204" cy="266"/>
                <a:chOff x="4194" y="2013"/>
                <a:chExt cx="204" cy="266"/>
              </a:xfrm>
            </p:grpSpPr>
            <p:pic>
              <p:nvPicPr>
                <p:cNvPr id="89354" name="Picture 161"/>
                <p:cNvPicPr>
                  <a:picLocks noChangeAspect="1" noChangeArrowheads="1"/>
                </p:cNvPicPr>
                <p:nvPr/>
              </p:nvPicPr>
              <p:blipFill>
                <a:blip r:embed="rId21" cstate="screen"/>
                <a:srcRect/>
                <a:stretch>
                  <a:fillRect/>
                </a:stretch>
              </p:blipFill>
              <p:spPr bwMode="auto">
                <a:xfrm>
                  <a:off x="4194" y="2013"/>
                  <a:ext cx="204" cy="2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55" name="Rectangle 162"/>
                <p:cNvSpPr>
                  <a:spLocks noChangeArrowheads="1"/>
                </p:cNvSpPr>
                <p:nvPr/>
              </p:nvSpPr>
              <p:spPr bwMode="auto">
                <a:xfrm>
                  <a:off x="4194" y="2013"/>
                  <a:ext cx="204" cy="266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8" name="Group 163"/>
              <p:cNvGrpSpPr>
                <a:grpSpLocks/>
              </p:cNvGrpSpPr>
              <p:nvPr/>
            </p:nvGrpSpPr>
            <p:grpSpPr bwMode="auto">
              <a:xfrm>
                <a:off x="4193" y="2284"/>
                <a:ext cx="223" cy="273"/>
                <a:chOff x="4193" y="2284"/>
                <a:chExt cx="223" cy="273"/>
              </a:xfrm>
            </p:grpSpPr>
            <p:sp>
              <p:nvSpPr>
                <p:cNvPr id="89352" name="Rectangle 164"/>
                <p:cNvSpPr>
                  <a:spLocks noChangeArrowheads="1"/>
                </p:cNvSpPr>
                <p:nvPr/>
              </p:nvSpPr>
              <p:spPr bwMode="auto">
                <a:xfrm>
                  <a:off x="4193" y="2284"/>
                  <a:ext cx="223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53" name="Rectangle 165"/>
                <p:cNvSpPr>
                  <a:spLocks noChangeArrowheads="1"/>
                </p:cNvSpPr>
                <p:nvPr/>
              </p:nvSpPr>
              <p:spPr bwMode="auto">
                <a:xfrm>
                  <a:off x="4193" y="2284"/>
                  <a:ext cx="223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19" name="Group 166"/>
              <p:cNvGrpSpPr>
                <a:grpSpLocks/>
              </p:cNvGrpSpPr>
              <p:nvPr/>
            </p:nvGrpSpPr>
            <p:grpSpPr bwMode="auto">
              <a:xfrm>
                <a:off x="4193" y="2284"/>
                <a:ext cx="213" cy="272"/>
                <a:chOff x="4193" y="2284"/>
                <a:chExt cx="213" cy="272"/>
              </a:xfrm>
            </p:grpSpPr>
            <p:pic>
              <p:nvPicPr>
                <p:cNvPr id="89350" name="Picture 167"/>
                <p:cNvPicPr>
                  <a:picLocks noChangeAspect="1" noChangeArrowheads="1"/>
                </p:cNvPicPr>
                <p:nvPr/>
              </p:nvPicPr>
              <p:blipFill>
                <a:blip r:embed="rId22" cstate="screen"/>
                <a:srcRect/>
                <a:stretch>
                  <a:fillRect/>
                </a:stretch>
              </p:blipFill>
              <p:spPr bwMode="auto">
                <a:xfrm>
                  <a:off x="4193" y="2284"/>
                  <a:ext cx="213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51" name="Rectangle 168"/>
                <p:cNvSpPr>
                  <a:spLocks noChangeArrowheads="1"/>
                </p:cNvSpPr>
                <p:nvPr/>
              </p:nvSpPr>
              <p:spPr bwMode="auto">
                <a:xfrm>
                  <a:off x="4193" y="2284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0" name="Group 169"/>
              <p:cNvGrpSpPr>
                <a:grpSpLocks/>
              </p:cNvGrpSpPr>
              <p:nvPr/>
            </p:nvGrpSpPr>
            <p:grpSpPr bwMode="auto">
              <a:xfrm>
                <a:off x="4194" y="2286"/>
                <a:ext cx="204" cy="267"/>
                <a:chOff x="4194" y="2286"/>
                <a:chExt cx="204" cy="267"/>
              </a:xfrm>
            </p:grpSpPr>
            <p:pic>
              <p:nvPicPr>
                <p:cNvPr id="89348" name="Picture 170"/>
                <p:cNvPicPr>
                  <a:picLocks noChangeAspect="1" noChangeArrowheads="1"/>
                </p:cNvPicPr>
                <p:nvPr/>
              </p:nvPicPr>
              <p:blipFill>
                <a:blip r:embed="rId23" cstate="screen"/>
                <a:srcRect/>
                <a:stretch>
                  <a:fillRect/>
                </a:stretch>
              </p:blipFill>
              <p:spPr bwMode="auto">
                <a:xfrm>
                  <a:off x="4194" y="2286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49" name="Rectangle 171"/>
                <p:cNvSpPr>
                  <a:spLocks noChangeArrowheads="1"/>
                </p:cNvSpPr>
                <p:nvPr/>
              </p:nvSpPr>
              <p:spPr bwMode="auto">
                <a:xfrm>
                  <a:off x="4195" y="2286"/>
                  <a:ext cx="203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1" name="Group 172"/>
              <p:cNvGrpSpPr>
                <a:grpSpLocks/>
              </p:cNvGrpSpPr>
              <p:nvPr/>
            </p:nvGrpSpPr>
            <p:grpSpPr bwMode="auto">
              <a:xfrm>
                <a:off x="4192" y="2557"/>
                <a:ext cx="224" cy="273"/>
                <a:chOff x="4192" y="2557"/>
                <a:chExt cx="224" cy="273"/>
              </a:xfrm>
            </p:grpSpPr>
            <p:sp>
              <p:nvSpPr>
                <p:cNvPr id="89346" name="Rectangle 173"/>
                <p:cNvSpPr>
                  <a:spLocks noChangeArrowheads="1"/>
                </p:cNvSpPr>
                <p:nvPr/>
              </p:nvSpPr>
              <p:spPr bwMode="auto">
                <a:xfrm>
                  <a:off x="4192" y="2557"/>
                  <a:ext cx="224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47" name="Rectangle 174"/>
                <p:cNvSpPr>
                  <a:spLocks noChangeArrowheads="1"/>
                </p:cNvSpPr>
                <p:nvPr/>
              </p:nvSpPr>
              <p:spPr bwMode="auto">
                <a:xfrm>
                  <a:off x="4192" y="2557"/>
                  <a:ext cx="224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2" name="Group 175"/>
              <p:cNvGrpSpPr>
                <a:grpSpLocks/>
              </p:cNvGrpSpPr>
              <p:nvPr/>
            </p:nvGrpSpPr>
            <p:grpSpPr bwMode="auto">
              <a:xfrm>
                <a:off x="4192" y="2557"/>
                <a:ext cx="214" cy="271"/>
                <a:chOff x="4192" y="2557"/>
                <a:chExt cx="214" cy="271"/>
              </a:xfrm>
            </p:grpSpPr>
            <p:pic>
              <p:nvPicPr>
                <p:cNvPr id="89344" name="Picture 176"/>
                <p:cNvPicPr>
                  <a:picLocks noChangeAspect="1" noChangeArrowheads="1"/>
                </p:cNvPicPr>
                <p:nvPr/>
              </p:nvPicPr>
              <p:blipFill>
                <a:blip r:embed="rId24" cstate="screen"/>
                <a:srcRect/>
                <a:stretch>
                  <a:fillRect/>
                </a:stretch>
              </p:blipFill>
              <p:spPr bwMode="auto">
                <a:xfrm>
                  <a:off x="4192" y="2557"/>
                  <a:ext cx="214" cy="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45" name="Rectangle 177"/>
                <p:cNvSpPr>
                  <a:spLocks noChangeArrowheads="1"/>
                </p:cNvSpPr>
                <p:nvPr/>
              </p:nvSpPr>
              <p:spPr bwMode="auto">
                <a:xfrm>
                  <a:off x="4193" y="2557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3" name="Group 178"/>
              <p:cNvGrpSpPr>
                <a:grpSpLocks/>
              </p:cNvGrpSpPr>
              <p:nvPr/>
            </p:nvGrpSpPr>
            <p:grpSpPr bwMode="auto">
              <a:xfrm>
                <a:off x="4194" y="2559"/>
                <a:ext cx="204" cy="267"/>
                <a:chOff x="4194" y="2559"/>
                <a:chExt cx="204" cy="267"/>
              </a:xfrm>
            </p:grpSpPr>
            <p:pic>
              <p:nvPicPr>
                <p:cNvPr id="89342" name="Picture 179"/>
                <p:cNvPicPr>
                  <a:picLocks noChangeAspect="1" noChangeArrowheads="1"/>
                </p:cNvPicPr>
                <p:nvPr/>
              </p:nvPicPr>
              <p:blipFill>
                <a:blip r:embed="rId25" cstate="screen"/>
                <a:srcRect/>
                <a:stretch>
                  <a:fillRect/>
                </a:stretch>
              </p:blipFill>
              <p:spPr bwMode="auto">
                <a:xfrm>
                  <a:off x="4194" y="2559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43" name="Rectangle 180"/>
                <p:cNvSpPr>
                  <a:spLocks noChangeArrowheads="1"/>
                </p:cNvSpPr>
                <p:nvPr/>
              </p:nvSpPr>
              <p:spPr bwMode="auto">
                <a:xfrm>
                  <a:off x="4194" y="2559"/>
                  <a:ext cx="204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4" name="Group 181"/>
              <p:cNvGrpSpPr>
                <a:grpSpLocks/>
              </p:cNvGrpSpPr>
              <p:nvPr/>
            </p:nvGrpSpPr>
            <p:grpSpPr bwMode="auto">
              <a:xfrm>
                <a:off x="4193" y="2830"/>
                <a:ext cx="223" cy="274"/>
                <a:chOff x="4193" y="2830"/>
                <a:chExt cx="223" cy="274"/>
              </a:xfrm>
            </p:grpSpPr>
            <p:sp>
              <p:nvSpPr>
                <p:cNvPr id="89340" name="Rectangle 182"/>
                <p:cNvSpPr>
                  <a:spLocks noChangeArrowheads="1"/>
                </p:cNvSpPr>
                <p:nvPr/>
              </p:nvSpPr>
              <p:spPr bwMode="auto">
                <a:xfrm>
                  <a:off x="4193" y="2830"/>
                  <a:ext cx="223" cy="274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41" name="Rectangle 183"/>
                <p:cNvSpPr>
                  <a:spLocks noChangeArrowheads="1"/>
                </p:cNvSpPr>
                <p:nvPr/>
              </p:nvSpPr>
              <p:spPr bwMode="auto">
                <a:xfrm>
                  <a:off x="4193" y="2830"/>
                  <a:ext cx="223" cy="274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5" name="Group 184"/>
              <p:cNvGrpSpPr>
                <a:grpSpLocks/>
              </p:cNvGrpSpPr>
              <p:nvPr/>
            </p:nvGrpSpPr>
            <p:grpSpPr bwMode="auto">
              <a:xfrm>
                <a:off x="4193" y="2831"/>
                <a:ext cx="213" cy="272"/>
                <a:chOff x="4193" y="2831"/>
                <a:chExt cx="213" cy="272"/>
              </a:xfrm>
            </p:grpSpPr>
            <p:pic>
              <p:nvPicPr>
                <p:cNvPr id="89338" name="Picture 185"/>
                <p:cNvPicPr>
                  <a:picLocks noChangeAspect="1" noChangeArrowheads="1"/>
                </p:cNvPicPr>
                <p:nvPr/>
              </p:nvPicPr>
              <p:blipFill>
                <a:blip r:embed="rId26" cstate="screen"/>
                <a:srcRect/>
                <a:stretch>
                  <a:fillRect/>
                </a:stretch>
              </p:blipFill>
              <p:spPr bwMode="auto">
                <a:xfrm>
                  <a:off x="4193" y="2831"/>
                  <a:ext cx="213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9" name="Rectangle 186"/>
                <p:cNvSpPr>
                  <a:spLocks noChangeArrowheads="1"/>
                </p:cNvSpPr>
                <p:nvPr/>
              </p:nvSpPr>
              <p:spPr bwMode="auto">
                <a:xfrm>
                  <a:off x="4193" y="2831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6" name="Group 187"/>
              <p:cNvGrpSpPr>
                <a:grpSpLocks/>
              </p:cNvGrpSpPr>
              <p:nvPr/>
            </p:nvGrpSpPr>
            <p:grpSpPr bwMode="auto">
              <a:xfrm>
                <a:off x="4194" y="2833"/>
                <a:ext cx="204" cy="267"/>
                <a:chOff x="4194" y="2833"/>
                <a:chExt cx="204" cy="267"/>
              </a:xfrm>
            </p:grpSpPr>
            <p:pic>
              <p:nvPicPr>
                <p:cNvPr id="89336" name="Picture 188"/>
                <p:cNvPicPr>
                  <a:picLocks noChangeAspect="1" noChangeArrowheads="1"/>
                </p:cNvPicPr>
                <p:nvPr/>
              </p:nvPicPr>
              <p:blipFill>
                <a:blip r:embed="rId27" cstate="screen"/>
                <a:srcRect/>
                <a:stretch>
                  <a:fillRect/>
                </a:stretch>
              </p:blipFill>
              <p:spPr bwMode="auto">
                <a:xfrm>
                  <a:off x="4194" y="2833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7" name="Rectangle 189"/>
                <p:cNvSpPr>
                  <a:spLocks noChangeArrowheads="1"/>
                </p:cNvSpPr>
                <p:nvPr/>
              </p:nvSpPr>
              <p:spPr bwMode="auto">
                <a:xfrm>
                  <a:off x="4195" y="2833"/>
                  <a:ext cx="203" cy="266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7" name="Group 190"/>
              <p:cNvGrpSpPr>
                <a:grpSpLocks/>
              </p:cNvGrpSpPr>
              <p:nvPr/>
            </p:nvGrpSpPr>
            <p:grpSpPr bwMode="auto">
              <a:xfrm>
                <a:off x="4193" y="1189"/>
                <a:ext cx="223" cy="273"/>
                <a:chOff x="4193" y="1189"/>
                <a:chExt cx="223" cy="273"/>
              </a:xfrm>
            </p:grpSpPr>
            <p:sp>
              <p:nvSpPr>
                <p:cNvPr id="89334" name="Rectangle 191"/>
                <p:cNvSpPr>
                  <a:spLocks noChangeArrowheads="1"/>
                </p:cNvSpPr>
                <p:nvPr/>
              </p:nvSpPr>
              <p:spPr bwMode="auto">
                <a:xfrm>
                  <a:off x="4193" y="1189"/>
                  <a:ext cx="223" cy="273"/>
                </a:xfrm>
                <a:prstGeom prst="rect">
                  <a:avLst/>
                </a:prstGeom>
                <a:solidFill>
                  <a:srgbClr val="BBE0E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9335" name="Rectangle 192"/>
                <p:cNvSpPr>
                  <a:spLocks noChangeArrowheads="1"/>
                </p:cNvSpPr>
                <p:nvPr/>
              </p:nvSpPr>
              <p:spPr bwMode="auto">
                <a:xfrm>
                  <a:off x="4193" y="1189"/>
                  <a:ext cx="223" cy="273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8" name="Group 193"/>
              <p:cNvGrpSpPr>
                <a:grpSpLocks/>
              </p:cNvGrpSpPr>
              <p:nvPr/>
            </p:nvGrpSpPr>
            <p:grpSpPr bwMode="auto">
              <a:xfrm>
                <a:off x="4193" y="1189"/>
                <a:ext cx="213" cy="272"/>
                <a:chOff x="4193" y="1189"/>
                <a:chExt cx="213" cy="272"/>
              </a:xfrm>
            </p:grpSpPr>
            <p:pic>
              <p:nvPicPr>
                <p:cNvPr id="89332" name="Picture 194"/>
                <p:cNvPicPr>
                  <a:picLocks noChangeAspect="1" noChangeArrowheads="1"/>
                </p:cNvPicPr>
                <p:nvPr/>
              </p:nvPicPr>
              <p:blipFill>
                <a:blip r:embed="rId28" cstate="screen"/>
                <a:srcRect/>
                <a:stretch>
                  <a:fillRect/>
                </a:stretch>
              </p:blipFill>
              <p:spPr bwMode="auto">
                <a:xfrm>
                  <a:off x="4193" y="1189"/>
                  <a:ext cx="213" cy="2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3" name="Rectangle 195"/>
                <p:cNvSpPr>
                  <a:spLocks noChangeArrowheads="1"/>
                </p:cNvSpPr>
                <p:nvPr/>
              </p:nvSpPr>
              <p:spPr bwMode="auto">
                <a:xfrm>
                  <a:off x="4193" y="1189"/>
                  <a:ext cx="213" cy="271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89329" name="Group 196"/>
              <p:cNvGrpSpPr>
                <a:grpSpLocks/>
              </p:cNvGrpSpPr>
              <p:nvPr/>
            </p:nvGrpSpPr>
            <p:grpSpPr bwMode="auto">
              <a:xfrm>
                <a:off x="4194" y="1191"/>
                <a:ext cx="204" cy="267"/>
                <a:chOff x="4194" y="1191"/>
                <a:chExt cx="204" cy="267"/>
              </a:xfrm>
            </p:grpSpPr>
            <p:pic>
              <p:nvPicPr>
                <p:cNvPr id="89330" name="Picture 197"/>
                <p:cNvPicPr>
                  <a:picLocks noChangeAspect="1" noChangeArrowheads="1"/>
                </p:cNvPicPr>
                <p:nvPr/>
              </p:nvPicPr>
              <p:blipFill>
                <a:blip r:embed="rId29" cstate="screen"/>
                <a:srcRect/>
                <a:stretch>
                  <a:fillRect/>
                </a:stretch>
              </p:blipFill>
              <p:spPr bwMode="auto">
                <a:xfrm>
                  <a:off x="4194" y="1191"/>
                  <a:ext cx="204" cy="2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9331" name="Rectangle 198"/>
                <p:cNvSpPr>
                  <a:spLocks noChangeArrowheads="1"/>
                </p:cNvSpPr>
                <p:nvPr/>
              </p:nvSpPr>
              <p:spPr bwMode="auto">
                <a:xfrm>
                  <a:off x="4195" y="1191"/>
                  <a:ext cx="203" cy="267"/>
                </a:xfrm>
                <a:prstGeom prst="rect">
                  <a:avLst/>
                </a:prstGeom>
                <a:noFill/>
                <a:ln w="317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89181" name="Rectangle 199"/>
            <p:cNvSpPr>
              <a:spLocks noChangeArrowheads="1"/>
            </p:cNvSpPr>
            <p:nvPr/>
          </p:nvSpPr>
          <p:spPr bwMode="auto">
            <a:xfrm rot="5400000">
              <a:off x="4270" y="2146"/>
              <a:ext cx="704" cy="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Red Photometer CCDs</a:t>
              </a:r>
              <a:endParaRPr lang="en-IE" sz="1800">
                <a:latin typeface="Times New Roman" pitchFamily="18" charset="0"/>
              </a:endParaRPr>
            </a:p>
          </p:txBody>
        </p:sp>
        <p:grpSp>
          <p:nvGrpSpPr>
            <p:cNvPr id="89182" name="Group 200"/>
            <p:cNvGrpSpPr>
              <a:grpSpLocks/>
            </p:cNvGrpSpPr>
            <p:nvPr/>
          </p:nvGrpSpPr>
          <p:grpSpPr bwMode="auto">
            <a:xfrm>
              <a:off x="4301" y="1444"/>
              <a:ext cx="237" cy="306"/>
              <a:chOff x="4192" y="1462"/>
              <a:chExt cx="224" cy="274"/>
            </a:xfrm>
          </p:grpSpPr>
          <p:sp>
            <p:nvSpPr>
              <p:cNvPr id="89307" name="Rectangle 201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308" name="Rectangle 202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3" name="Group 203"/>
            <p:cNvGrpSpPr>
              <a:grpSpLocks/>
            </p:cNvGrpSpPr>
            <p:nvPr/>
          </p:nvGrpSpPr>
          <p:grpSpPr bwMode="auto">
            <a:xfrm>
              <a:off x="4301" y="1444"/>
              <a:ext cx="227" cy="303"/>
              <a:chOff x="4192" y="1462"/>
              <a:chExt cx="214" cy="272"/>
            </a:xfrm>
          </p:grpSpPr>
          <p:pic>
            <p:nvPicPr>
              <p:cNvPr id="89305" name="Picture 204"/>
              <p:cNvPicPr>
                <a:picLocks noChangeAspect="1" noChangeArrowheads="1"/>
              </p:cNvPicPr>
              <p:nvPr/>
            </p:nvPicPr>
            <p:blipFill>
              <a:blip r:embed="rId16" cstate="screen"/>
              <a:srcRect/>
              <a:stretch>
                <a:fillRect/>
              </a:stretch>
            </p:blipFill>
            <p:spPr bwMode="auto">
              <a:xfrm>
                <a:off x="4192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306" name="Rectangle 205"/>
              <p:cNvSpPr>
                <a:spLocks noChangeArrowheads="1"/>
              </p:cNvSpPr>
              <p:nvPr/>
            </p:nvSpPr>
            <p:spPr bwMode="auto">
              <a:xfrm>
                <a:off x="419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4" name="Group 206"/>
            <p:cNvGrpSpPr>
              <a:grpSpLocks/>
            </p:cNvGrpSpPr>
            <p:nvPr/>
          </p:nvGrpSpPr>
          <p:grpSpPr bwMode="auto">
            <a:xfrm>
              <a:off x="4303" y="1447"/>
              <a:ext cx="216" cy="297"/>
              <a:chOff x="4194" y="1465"/>
              <a:chExt cx="204" cy="266"/>
            </a:xfrm>
          </p:grpSpPr>
          <p:pic>
            <p:nvPicPr>
              <p:cNvPr id="89303" name="Picture 207"/>
              <p:cNvPicPr>
                <a:picLocks noChangeAspect="1" noChangeArrowheads="1"/>
              </p:cNvPicPr>
              <p:nvPr/>
            </p:nvPicPr>
            <p:blipFill>
              <a:blip r:embed="rId17" cstate="screen"/>
              <a:srcRect/>
              <a:stretch>
                <a:fillRect/>
              </a:stretch>
            </p:blipFill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304" name="Rectangle 208"/>
              <p:cNvSpPr>
                <a:spLocks noChangeArrowheads="1"/>
              </p:cNvSpPr>
              <p:nvPr/>
            </p:nvSpPr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5" name="Group 209"/>
            <p:cNvGrpSpPr>
              <a:grpSpLocks/>
            </p:cNvGrpSpPr>
            <p:nvPr/>
          </p:nvGrpSpPr>
          <p:grpSpPr bwMode="auto">
            <a:xfrm>
              <a:off x="4302" y="1750"/>
              <a:ext cx="236" cy="304"/>
              <a:chOff x="4193" y="1736"/>
              <a:chExt cx="223" cy="273"/>
            </a:xfrm>
          </p:grpSpPr>
          <p:sp>
            <p:nvSpPr>
              <p:cNvPr id="89301" name="Rectangle 210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302" name="Rectangle 211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6" name="Group 212"/>
            <p:cNvGrpSpPr>
              <a:grpSpLocks/>
            </p:cNvGrpSpPr>
            <p:nvPr/>
          </p:nvGrpSpPr>
          <p:grpSpPr bwMode="auto">
            <a:xfrm>
              <a:off x="4302" y="1750"/>
              <a:ext cx="226" cy="302"/>
              <a:chOff x="4193" y="1736"/>
              <a:chExt cx="213" cy="271"/>
            </a:xfrm>
          </p:grpSpPr>
          <p:pic>
            <p:nvPicPr>
              <p:cNvPr id="89299" name="Picture 213"/>
              <p:cNvPicPr>
                <a:picLocks noChangeAspect="1" noChangeArrowheads="1"/>
              </p:cNvPicPr>
              <p:nvPr/>
            </p:nvPicPr>
            <p:blipFill>
              <a:blip r:embed="rId18" cstate="screen"/>
              <a:srcRect/>
              <a:stretch>
                <a:fillRect/>
              </a:stretch>
            </p:blipFill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300" name="Rectangle 214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7" name="Group 215"/>
            <p:cNvGrpSpPr>
              <a:grpSpLocks/>
            </p:cNvGrpSpPr>
            <p:nvPr/>
          </p:nvGrpSpPr>
          <p:grpSpPr bwMode="auto">
            <a:xfrm>
              <a:off x="4303" y="1752"/>
              <a:ext cx="216" cy="298"/>
              <a:chOff x="4194" y="1738"/>
              <a:chExt cx="204" cy="267"/>
            </a:xfrm>
          </p:grpSpPr>
          <p:pic>
            <p:nvPicPr>
              <p:cNvPr id="89297" name="Picture 216"/>
              <p:cNvPicPr>
                <a:picLocks noChangeAspect="1" noChangeArrowheads="1"/>
              </p:cNvPicPr>
              <p:nvPr/>
            </p:nvPicPr>
            <p:blipFill>
              <a:blip r:embed="rId19" cstate="screen"/>
              <a:srcRect/>
              <a:stretch>
                <a:fillRect/>
              </a:stretch>
            </p:blipFill>
            <p:spPr bwMode="auto">
              <a:xfrm>
                <a:off x="4194" y="1738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98" name="Rectangle 217"/>
              <p:cNvSpPr>
                <a:spLocks noChangeArrowheads="1"/>
              </p:cNvSpPr>
              <p:nvPr/>
            </p:nvSpPr>
            <p:spPr bwMode="auto">
              <a:xfrm>
                <a:off x="419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8" name="Group 218"/>
            <p:cNvGrpSpPr>
              <a:grpSpLocks/>
            </p:cNvGrpSpPr>
            <p:nvPr/>
          </p:nvGrpSpPr>
          <p:grpSpPr bwMode="auto">
            <a:xfrm>
              <a:off x="4301" y="2055"/>
              <a:ext cx="237" cy="306"/>
              <a:chOff x="4192" y="2010"/>
              <a:chExt cx="224" cy="274"/>
            </a:xfrm>
          </p:grpSpPr>
          <p:sp>
            <p:nvSpPr>
              <p:cNvPr id="89295" name="Rectangle 219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96" name="Rectangle 220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89" name="Group 221"/>
            <p:cNvGrpSpPr>
              <a:grpSpLocks/>
            </p:cNvGrpSpPr>
            <p:nvPr/>
          </p:nvGrpSpPr>
          <p:grpSpPr bwMode="auto">
            <a:xfrm>
              <a:off x="4301" y="2055"/>
              <a:ext cx="227" cy="304"/>
              <a:chOff x="4192" y="2010"/>
              <a:chExt cx="214" cy="272"/>
            </a:xfrm>
          </p:grpSpPr>
          <p:pic>
            <p:nvPicPr>
              <p:cNvPr id="89293" name="Picture 222"/>
              <p:cNvPicPr>
                <a:picLocks noChangeAspect="1" noChangeArrowheads="1"/>
              </p:cNvPicPr>
              <p:nvPr/>
            </p:nvPicPr>
            <p:blipFill>
              <a:blip r:embed="rId20" cstate="screen"/>
              <a:srcRect/>
              <a:stretch>
                <a:fillRect/>
              </a:stretch>
            </p:blipFill>
            <p:spPr bwMode="auto">
              <a:xfrm>
                <a:off x="4192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94" name="Rectangle 223"/>
              <p:cNvSpPr>
                <a:spLocks noChangeArrowheads="1"/>
              </p:cNvSpPr>
              <p:nvPr/>
            </p:nvSpPr>
            <p:spPr bwMode="auto">
              <a:xfrm>
                <a:off x="419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0" name="Group 224"/>
            <p:cNvGrpSpPr>
              <a:grpSpLocks/>
            </p:cNvGrpSpPr>
            <p:nvPr/>
          </p:nvGrpSpPr>
          <p:grpSpPr bwMode="auto">
            <a:xfrm>
              <a:off x="4303" y="2059"/>
              <a:ext cx="216" cy="297"/>
              <a:chOff x="4194" y="2013"/>
              <a:chExt cx="204" cy="266"/>
            </a:xfrm>
          </p:grpSpPr>
          <p:pic>
            <p:nvPicPr>
              <p:cNvPr id="89291" name="Picture 225"/>
              <p:cNvPicPr>
                <a:picLocks noChangeAspect="1" noChangeArrowheads="1"/>
              </p:cNvPicPr>
              <p:nvPr/>
            </p:nvPicPr>
            <p:blipFill>
              <a:blip r:embed="rId21" cstate="screen"/>
              <a:srcRect/>
              <a:stretch>
                <a:fillRect/>
              </a:stretch>
            </p:blipFill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92" name="Rectangle 226"/>
              <p:cNvSpPr>
                <a:spLocks noChangeArrowheads="1"/>
              </p:cNvSpPr>
              <p:nvPr/>
            </p:nvSpPr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1" name="Group 227"/>
            <p:cNvGrpSpPr>
              <a:grpSpLocks/>
            </p:cNvGrpSpPr>
            <p:nvPr/>
          </p:nvGrpSpPr>
          <p:grpSpPr bwMode="auto">
            <a:xfrm>
              <a:off x="4302" y="2361"/>
              <a:ext cx="236" cy="305"/>
              <a:chOff x="4193" y="2284"/>
              <a:chExt cx="223" cy="273"/>
            </a:xfrm>
          </p:grpSpPr>
          <p:sp>
            <p:nvSpPr>
              <p:cNvPr id="89289" name="Rectangle 228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90" name="Rectangle 229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2" name="Group 230"/>
            <p:cNvGrpSpPr>
              <a:grpSpLocks/>
            </p:cNvGrpSpPr>
            <p:nvPr/>
          </p:nvGrpSpPr>
          <p:grpSpPr bwMode="auto">
            <a:xfrm>
              <a:off x="4302" y="2361"/>
              <a:ext cx="226" cy="304"/>
              <a:chOff x="4193" y="2284"/>
              <a:chExt cx="213" cy="272"/>
            </a:xfrm>
          </p:grpSpPr>
          <p:pic>
            <p:nvPicPr>
              <p:cNvPr id="89287" name="Picture 231"/>
              <p:cNvPicPr>
                <a:picLocks noChangeAspect="1" noChangeArrowheads="1"/>
              </p:cNvPicPr>
              <p:nvPr/>
            </p:nvPicPr>
            <p:blipFill>
              <a:blip r:embed="rId22" cstate="screen"/>
              <a:srcRect/>
              <a:stretch>
                <a:fillRect/>
              </a:stretch>
            </p:blipFill>
            <p:spPr bwMode="auto">
              <a:xfrm>
                <a:off x="4193" y="2284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8" name="Rectangle 232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3" name="Group 233"/>
            <p:cNvGrpSpPr>
              <a:grpSpLocks/>
            </p:cNvGrpSpPr>
            <p:nvPr/>
          </p:nvGrpSpPr>
          <p:grpSpPr bwMode="auto">
            <a:xfrm>
              <a:off x="4303" y="2364"/>
              <a:ext cx="216" cy="298"/>
              <a:chOff x="4194" y="2286"/>
              <a:chExt cx="204" cy="267"/>
            </a:xfrm>
          </p:grpSpPr>
          <p:pic>
            <p:nvPicPr>
              <p:cNvPr id="89285" name="Picture 234"/>
              <p:cNvPicPr>
                <a:picLocks noChangeAspect="1" noChangeArrowheads="1"/>
              </p:cNvPicPr>
              <p:nvPr/>
            </p:nvPicPr>
            <p:blipFill>
              <a:blip r:embed="rId23" cstate="screen"/>
              <a:srcRect/>
              <a:stretch>
                <a:fillRect/>
              </a:stretch>
            </p:blipFill>
            <p:spPr bwMode="auto">
              <a:xfrm>
                <a:off x="4194" y="2286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6" name="Rectangle 235"/>
              <p:cNvSpPr>
                <a:spLocks noChangeArrowheads="1"/>
              </p:cNvSpPr>
              <p:nvPr/>
            </p:nvSpPr>
            <p:spPr bwMode="auto">
              <a:xfrm>
                <a:off x="419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4" name="Group 236"/>
            <p:cNvGrpSpPr>
              <a:grpSpLocks/>
            </p:cNvGrpSpPr>
            <p:nvPr/>
          </p:nvGrpSpPr>
          <p:grpSpPr bwMode="auto">
            <a:xfrm>
              <a:off x="4301" y="2666"/>
              <a:ext cx="237" cy="305"/>
              <a:chOff x="4192" y="2557"/>
              <a:chExt cx="224" cy="273"/>
            </a:xfrm>
          </p:grpSpPr>
          <p:sp>
            <p:nvSpPr>
              <p:cNvPr id="89283" name="Rectangle 237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84" name="Rectangle 238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5" name="Group 239"/>
            <p:cNvGrpSpPr>
              <a:grpSpLocks/>
            </p:cNvGrpSpPr>
            <p:nvPr/>
          </p:nvGrpSpPr>
          <p:grpSpPr bwMode="auto">
            <a:xfrm>
              <a:off x="4301" y="2666"/>
              <a:ext cx="227" cy="303"/>
              <a:chOff x="4192" y="2557"/>
              <a:chExt cx="214" cy="271"/>
            </a:xfrm>
          </p:grpSpPr>
          <p:pic>
            <p:nvPicPr>
              <p:cNvPr id="89281" name="Picture 240"/>
              <p:cNvPicPr>
                <a:picLocks noChangeAspect="1" noChangeArrowheads="1"/>
              </p:cNvPicPr>
              <p:nvPr/>
            </p:nvPicPr>
            <p:blipFill>
              <a:blip r:embed="rId24" cstate="screen"/>
              <a:srcRect/>
              <a:stretch>
                <a:fillRect/>
              </a:stretch>
            </p:blipFill>
            <p:spPr bwMode="auto">
              <a:xfrm>
                <a:off x="4192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2" name="Rectangle 241"/>
              <p:cNvSpPr>
                <a:spLocks noChangeArrowheads="1"/>
              </p:cNvSpPr>
              <p:nvPr/>
            </p:nvSpPr>
            <p:spPr bwMode="auto">
              <a:xfrm>
                <a:off x="419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6" name="Group 242"/>
            <p:cNvGrpSpPr>
              <a:grpSpLocks/>
            </p:cNvGrpSpPr>
            <p:nvPr/>
          </p:nvGrpSpPr>
          <p:grpSpPr bwMode="auto">
            <a:xfrm>
              <a:off x="4303" y="2669"/>
              <a:ext cx="216" cy="298"/>
              <a:chOff x="4194" y="2559"/>
              <a:chExt cx="204" cy="267"/>
            </a:xfrm>
          </p:grpSpPr>
          <p:pic>
            <p:nvPicPr>
              <p:cNvPr id="89279" name="Picture 243"/>
              <p:cNvPicPr>
                <a:picLocks noChangeAspect="1" noChangeArrowheads="1"/>
              </p:cNvPicPr>
              <p:nvPr/>
            </p:nvPicPr>
            <p:blipFill>
              <a:blip r:embed="rId25" cstate="screen"/>
              <a:srcRect/>
              <a:stretch>
                <a:fillRect/>
              </a:stretch>
            </p:blipFill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80" name="Rectangle 244"/>
              <p:cNvSpPr>
                <a:spLocks noChangeArrowheads="1"/>
              </p:cNvSpPr>
              <p:nvPr/>
            </p:nvSpPr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7" name="Group 245"/>
            <p:cNvGrpSpPr>
              <a:grpSpLocks/>
            </p:cNvGrpSpPr>
            <p:nvPr/>
          </p:nvGrpSpPr>
          <p:grpSpPr bwMode="auto">
            <a:xfrm>
              <a:off x="4302" y="2971"/>
              <a:ext cx="236" cy="306"/>
              <a:chOff x="4193" y="2830"/>
              <a:chExt cx="223" cy="274"/>
            </a:xfrm>
          </p:grpSpPr>
          <p:sp>
            <p:nvSpPr>
              <p:cNvPr id="89277" name="Rectangle 246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78" name="Rectangle 247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8" name="Group 248"/>
            <p:cNvGrpSpPr>
              <a:grpSpLocks/>
            </p:cNvGrpSpPr>
            <p:nvPr/>
          </p:nvGrpSpPr>
          <p:grpSpPr bwMode="auto">
            <a:xfrm>
              <a:off x="4302" y="2972"/>
              <a:ext cx="226" cy="304"/>
              <a:chOff x="4193" y="2831"/>
              <a:chExt cx="213" cy="272"/>
            </a:xfrm>
          </p:grpSpPr>
          <p:pic>
            <p:nvPicPr>
              <p:cNvPr id="89275" name="Picture 249"/>
              <p:cNvPicPr>
                <a:picLocks noChangeAspect="1" noChangeArrowheads="1"/>
              </p:cNvPicPr>
              <p:nvPr/>
            </p:nvPicPr>
            <p:blipFill>
              <a:blip r:embed="rId26" cstate="screen"/>
              <a:srcRect/>
              <a:stretch>
                <a:fillRect/>
              </a:stretch>
            </p:blipFill>
            <p:spPr bwMode="auto">
              <a:xfrm>
                <a:off x="4193" y="2831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76" name="Rectangle 250"/>
              <p:cNvSpPr>
                <a:spLocks noChangeArrowheads="1"/>
              </p:cNvSpPr>
              <p:nvPr/>
            </p:nvSpPr>
            <p:spPr bwMode="auto">
              <a:xfrm>
                <a:off x="4193" y="2831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99" name="Group 251"/>
            <p:cNvGrpSpPr>
              <a:grpSpLocks/>
            </p:cNvGrpSpPr>
            <p:nvPr/>
          </p:nvGrpSpPr>
          <p:grpSpPr bwMode="auto">
            <a:xfrm>
              <a:off x="4303" y="2974"/>
              <a:ext cx="216" cy="299"/>
              <a:chOff x="4194" y="2833"/>
              <a:chExt cx="204" cy="267"/>
            </a:xfrm>
          </p:grpSpPr>
          <p:pic>
            <p:nvPicPr>
              <p:cNvPr id="89273" name="Picture 252"/>
              <p:cNvPicPr>
                <a:picLocks noChangeAspect="1" noChangeArrowheads="1"/>
              </p:cNvPicPr>
              <p:nvPr/>
            </p:nvPicPr>
            <p:blipFill>
              <a:blip r:embed="rId27" cstate="screen"/>
              <a:srcRect/>
              <a:stretch>
                <a:fillRect/>
              </a:stretch>
            </p:blipFill>
            <p:spPr bwMode="auto">
              <a:xfrm>
                <a:off x="4194" y="2833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74" name="Rectangle 253"/>
              <p:cNvSpPr>
                <a:spLocks noChangeArrowheads="1"/>
              </p:cNvSpPr>
              <p:nvPr/>
            </p:nvSpPr>
            <p:spPr bwMode="auto">
              <a:xfrm>
                <a:off x="419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0" name="Group 254"/>
            <p:cNvGrpSpPr>
              <a:grpSpLocks/>
            </p:cNvGrpSpPr>
            <p:nvPr/>
          </p:nvGrpSpPr>
          <p:grpSpPr bwMode="auto">
            <a:xfrm>
              <a:off x="4302" y="1139"/>
              <a:ext cx="236" cy="305"/>
              <a:chOff x="4193" y="1189"/>
              <a:chExt cx="223" cy="273"/>
            </a:xfrm>
          </p:grpSpPr>
          <p:sp>
            <p:nvSpPr>
              <p:cNvPr id="89271" name="Rectangle 255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72" name="Rectangle 256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1" name="Group 257"/>
            <p:cNvGrpSpPr>
              <a:grpSpLocks/>
            </p:cNvGrpSpPr>
            <p:nvPr/>
          </p:nvGrpSpPr>
          <p:grpSpPr bwMode="auto">
            <a:xfrm>
              <a:off x="4302" y="1139"/>
              <a:ext cx="226" cy="303"/>
              <a:chOff x="4193" y="1189"/>
              <a:chExt cx="213" cy="272"/>
            </a:xfrm>
          </p:grpSpPr>
          <p:pic>
            <p:nvPicPr>
              <p:cNvPr id="89269" name="Picture 258"/>
              <p:cNvPicPr>
                <a:picLocks noChangeAspect="1" noChangeArrowheads="1"/>
              </p:cNvPicPr>
              <p:nvPr/>
            </p:nvPicPr>
            <p:blipFill>
              <a:blip r:embed="rId28" cstate="screen"/>
              <a:srcRect/>
              <a:stretch>
                <a:fillRect/>
              </a:stretch>
            </p:blipFill>
            <p:spPr bwMode="auto">
              <a:xfrm>
                <a:off x="4193" y="1189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70" name="Rectangle 259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2" name="Group 260"/>
            <p:cNvGrpSpPr>
              <a:grpSpLocks/>
            </p:cNvGrpSpPr>
            <p:nvPr/>
          </p:nvGrpSpPr>
          <p:grpSpPr bwMode="auto">
            <a:xfrm>
              <a:off x="4303" y="1141"/>
              <a:ext cx="216" cy="298"/>
              <a:chOff x="4194" y="1191"/>
              <a:chExt cx="204" cy="267"/>
            </a:xfrm>
          </p:grpSpPr>
          <p:pic>
            <p:nvPicPr>
              <p:cNvPr id="89267" name="Picture 261"/>
              <p:cNvPicPr>
                <a:picLocks noChangeAspect="1" noChangeArrowheads="1"/>
              </p:cNvPicPr>
              <p:nvPr/>
            </p:nvPicPr>
            <p:blipFill>
              <a:blip r:embed="rId29" cstate="screen"/>
              <a:srcRect/>
              <a:stretch>
                <a:fillRect/>
              </a:stretch>
            </p:blipFill>
            <p:spPr bwMode="auto">
              <a:xfrm>
                <a:off x="4194" y="1191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68" name="Rectangle 262"/>
              <p:cNvSpPr>
                <a:spLocks noChangeArrowheads="1"/>
              </p:cNvSpPr>
              <p:nvPr/>
            </p:nvSpPr>
            <p:spPr bwMode="auto">
              <a:xfrm>
                <a:off x="419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3" name="Group 263"/>
            <p:cNvGrpSpPr>
              <a:grpSpLocks/>
            </p:cNvGrpSpPr>
            <p:nvPr/>
          </p:nvGrpSpPr>
          <p:grpSpPr bwMode="auto">
            <a:xfrm>
              <a:off x="4301" y="1444"/>
              <a:ext cx="237" cy="306"/>
              <a:chOff x="4192" y="1462"/>
              <a:chExt cx="224" cy="274"/>
            </a:xfrm>
          </p:grpSpPr>
          <p:sp>
            <p:nvSpPr>
              <p:cNvPr id="89265" name="Rectangle 264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66" name="Rectangle 265"/>
              <p:cNvSpPr>
                <a:spLocks noChangeArrowheads="1"/>
              </p:cNvSpPr>
              <p:nvPr/>
            </p:nvSpPr>
            <p:spPr bwMode="auto">
              <a:xfrm>
                <a:off x="4192" y="1462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4" name="Group 266"/>
            <p:cNvGrpSpPr>
              <a:grpSpLocks/>
            </p:cNvGrpSpPr>
            <p:nvPr/>
          </p:nvGrpSpPr>
          <p:grpSpPr bwMode="auto">
            <a:xfrm>
              <a:off x="4301" y="1444"/>
              <a:ext cx="227" cy="303"/>
              <a:chOff x="4192" y="1462"/>
              <a:chExt cx="214" cy="272"/>
            </a:xfrm>
          </p:grpSpPr>
          <p:pic>
            <p:nvPicPr>
              <p:cNvPr id="89263" name="Picture 267"/>
              <p:cNvPicPr>
                <a:picLocks noChangeAspect="1" noChangeArrowheads="1"/>
              </p:cNvPicPr>
              <p:nvPr/>
            </p:nvPicPr>
            <p:blipFill>
              <a:blip r:embed="rId16" cstate="screen"/>
              <a:srcRect/>
              <a:stretch>
                <a:fillRect/>
              </a:stretch>
            </p:blipFill>
            <p:spPr bwMode="auto">
              <a:xfrm>
                <a:off x="4192" y="1462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64" name="Rectangle 268"/>
              <p:cNvSpPr>
                <a:spLocks noChangeArrowheads="1"/>
              </p:cNvSpPr>
              <p:nvPr/>
            </p:nvSpPr>
            <p:spPr bwMode="auto">
              <a:xfrm>
                <a:off x="4193" y="1462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5" name="Group 269"/>
            <p:cNvGrpSpPr>
              <a:grpSpLocks/>
            </p:cNvGrpSpPr>
            <p:nvPr/>
          </p:nvGrpSpPr>
          <p:grpSpPr bwMode="auto">
            <a:xfrm>
              <a:off x="4303" y="1447"/>
              <a:ext cx="216" cy="297"/>
              <a:chOff x="4194" y="1465"/>
              <a:chExt cx="204" cy="266"/>
            </a:xfrm>
          </p:grpSpPr>
          <p:pic>
            <p:nvPicPr>
              <p:cNvPr id="89261" name="Picture 270"/>
              <p:cNvPicPr>
                <a:picLocks noChangeAspect="1" noChangeArrowheads="1"/>
              </p:cNvPicPr>
              <p:nvPr/>
            </p:nvPicPr>
            <p:blipFill>
              <a:blip r:embed="rId17" cstate="screen"/>
              <a:srcRect/>
              <a:stretch>
                <a:fillRect/>
              </a:stretch>
            </p:blipFill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62" name="Rectangle 271"/>
              <p:cNvSpPr>
                <a:spLocks noChangeArrowheads="1"/>
              </p:cNvSpPr>
              <p:nvPr/>
            </p:nvSpPr>
            <p:spPr bwMode="auto">
              <a:xfrm>
                <a:off x="4194" y="1465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6" name="Group 272"/>
            <p:cNvGrpSpPr>
              <a:grpSpLocks/>
            </p:cNvGrpSpPr>
            <p:nvPr/>
          </p:nvGrpSpPr>
          <p:grpSpPr bwMode="auto">
            <a:xfrm>
              <a:off x="4302" y="1750"/>
              <a:ext cx="236" cy="304"/>
              <a:chOff x="4193" y="1736"/>
              <a:chExt cx="223" cy="273"/>
            </a:xfrm>
          </p:grpSpPr>
          <p:sp>
            <p:nvSpPr>
              <p:cNvPr id="89259" name="Rectangle 273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60" name="Rectangle 274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7" name="Group 275"/>
            <p:cNvGrpSpPr>
              <a:grpSpLocks/>
            </p:cNvGrpSpPr>
            <p:nvPr/>
          </p:nvGrpSpPr>
          <p:grpSpPr bwMode="auto">
            <a:xfrm>
              <a:off x="4302" y="1750"/>
              <a:ext cx="226" cy="302"/>
              <a:chOff x="4193" y="1736"/>
              <a:chExt cx="213" cy="271"/>
            </a:xfrm>
          </p:grpSpPr>
          <p:pic>
            <p:nvPicPr>
              <p:cNvPr id="89257" name="Picture 276"/>
              <p:cNvPicPr>
                <a:picLocks noChangeAspect="1" noChangeArrowheads="1"/>
              </p:cNvPicPr>
              <p:nvPr/>
            </p:nvPicPr>
            <p:blipFill>
              <a:blip r:embed="rId18" cstate="screen"/>
              <a:srcRect/>
              <a:stretch>
                <a:fillRect/>
              </a:stretch>
            </p:blipFill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8" name="Rectangle 277"/>
              <p:cNvSpPr>
                <a:spLocks noChangeArrowheads="1"/>
              </p:cNvSpPr>
              <p:nvPr/>
            </p:nvSpPr>
            <p:spPr bwMode="auto">
              <a:xfrm>
                <a:off x="4193" y="1736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8" name="Group 278"/>
            <p:cNvGrpSpPr>
              <a:grpSpLocks/>
            </p:cNvGrpSpPr>
            <p:nvPr/>
          </p:nvGrpSpPr>
          <p:grpSpPr bwMode="auto">
            <a:xfrm>
              <a:off x="4303" y="1752"/>
              <a:ext cx="216" cy="298"/>
              <a:chOff x="4194" y="1738"/>
              <a:chExt cx="204" cy="267"/>
            </a:xfrm>
          </p:grpSpPr>
          <p:pic>
            <p:nvPicPr>
              <p:cNvPr id="89255" name="Picture 279"/>
              <p:cNvPicPr>
                <a:picLocks noChangeAspect="1" noChangeArrowheads="1"/>
              </p:cNvPicPr>
              <p:nvPr/>
            </p:nvPicPr>
            <p:blipFill>
              <a:blip r:embed="rId19" cstate="screen"/>
              <a:srcRect/>
              <a:stretch>
                <a:fillRect/>
              </a:stretch>
            </p:blipFill>
            <p:spPr bwMode="auto">
              <a:xfrm>
                <a:off x="4194" y="1738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6" name="Rectangle 280"/>
              <p:cNvSpPr>
                <a:spLocks noChangeArrowheads="1"/>
              </p:cNvSpPr>
              <p:nvPr/>
            </p:nvSpPr>
            <p:spPr bwMode="auto">
              <a:xfrm>
                <a:off x="4195" y="1738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09" name="Group 281"/>
            <p:cNvGrpSpPr>
              <a:grpSpLocks/>
            </p:cNvGrpSpPr>
            <p:nvPr/>
          </p:nvGrpSpPr>
          <p:grpSpPr bwMode="auto">
            <a:xfrm>
              <a:off x="4301" y="2055"/>
              <a:ext cx="237" cy="306"/>
              <a:chOff x="4192" y="2010"/>
              <a:chExt cx="224" cy="274"/>
            </a:xfrm>
          </p:grpSpPr>
          <p:sp>
            <p:nvSpPr>
              <p:cNvPr id="89253" name="Rectangle 282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54" name="Rectangle 283"/>
              <p:cNvSpPr>
                <a:spLocks noChangeArrowheads="1"/>
              </p:cNvSpPr>
              <p:nvPr/>
            </p:nvSpPr>
            <p:spPr bwMode="auto">
              <a:xfrm>
                <a:off x="4192" y="2010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0" name="Group 284"/>
            <p:cNvGrpSpPr>
              <a:grpSpLocks/>
            </p:cNvGrpSpPr>
            <p:nvPr/>
          </p:nvGrpSpPr>
          <p:grpSpPr bwMode="auto">
            <a:xfrm>
              <a:off x="4301" y="2055"/>
              <a:ext cx="227" cy="304"/>
              <a:chOff x="4192" y="2010"/>
              <a:chExt cx="214" cy="272"/>
            </a:xfrm>
          </p:grpSpPr>
          <p:pic>
            <p:nvPicPr>
              <p:cNvPr id="89251" name="Picture 285"/>
              <p:cNvPicPr>
                <a:picLocks noChangeAspect="1" noChangeArrowheads="1"/>
              </p:cNvPicPr>
              <p:nvPr/>
            </p:nvPicPr>
            <p:blipFill>
              <a:blip r:embed="rId20" cstate="screen"/>
              <a:srcRect/>
              <a:stretch>
                <a:fillRect/>
              </a:stretch>
            </p:blipFill>
            <p:spPr bwMode="auto">
              <a:xfrm>
                <a:off x="4192" y="2010"/>
                <a:ext cx="21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2" name="Rectangle 286"/>
              <p:cNvSpPr>
                <a:spLocks noChangeArrowheads="1"/>
              </p:cNvSpPr>
              <p:nvPr/>
            </p:nvSpPr>
            <p:spPr bwMode="auto">
              <a:xfrm>
                <a:off x="4193" y="2010"/>
                <a:ext cx="213" cy="272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1" name="Group 287"/>
            <p:cNvGrpSpPr>
              <a:grpSpLocks/>
            </p:cNvGrpSpPr>
            <p:nvPr/>
          </p:nvGrpSpPr>
          <p:grpSpPr bwMode="auto">
            <a:xfrm>
              <a:off x="4303" y="2059"/>
              <a:ext cx="216" cy="297"/>
              <a:chOff x="4194" y="2013"/>
              <a:chExt cx="204" cy="266"/>
            </a:xfrm>
          </p:grpSpPr>
          <p:pic>
            <p:nvPicPr>
              <p:cNvPr id="89249" name="Picture 288"/>
              <p:cNvPicPr>
                <a:picLocks noChangeAspect="1" noChangeArrowheads="1"/>
              </p:cNvPicPr>
              <p:nvPr/>
            </p:nvPicPr>
            <p:blipFill>
              <a:blip r:embed="rId21" cstate="screen"/>
              <a:srcRect/>
              <a:stretch>
                <a:fillRect/>
              </a:stretch>
            </p:blipFill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50" name="Rectangle 289"/>
              <p:cNvSpPr>
                <a:spLocks noChangeArrowheads="1"/>
              </p:cNvSpPr>
              <p:nvPr/>
            </p:nvSpPr>
            <p:spPr bwMode="auto">
              <a:xfrm>
                <a:off x="4194" y="2013"/>
                <a:ext cx="204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2" name="Group 290"/>
            <p:cNvGrpSpPr>
              <a:grpSpLocks/>
            </p:cNvGrpSpPr>
            <p:nvPr/>
          </p:nvGrpSpPr>
          <p:grpSpPr bwMode="auto">
            <a:xfrm>
              <a:off x="4302" y="2361"/>
              <a:ext cx="236" cy="305"/>
              <a:chOff x="4193" y="2284"/>
              <a:chExt cx="223" cy="273"/>
            </a:xfrm>
          </p:grpSpPr>
          <p:sp>
            <p:nvSpPr>
              <p:cNvPr id="89247" name="Rectangle 291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48" name="Rectangle 292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3" name="Group 293"/>
            <p:cNvGrpSpPr>
              <a:grpSpLocks/>
            </p:cNvGrpSpPr>
            <p:nvPr/>
          </p:nvGrpSpPr>
          <p:grpSpPr bwMode="auto">
            <a:xfrm>
              <a:off x="4302" y="2361"/>
              <a:ext cx="226" cy="304"/>
              <a:chOff x="4193" y="2284"/>
              <a:chExt cx="213" cy="272"/>
            </a:xfrm>
          </p:grpSpPr>
          <p:pic>
            <p:nvPicPr>
              <p:cNvPr id="89245" name="Picture 294"/>
              <p:cNvPicPr>
                <a:picLocks noChangeAspect="1" noChangeArrowheads="1"/>
              </p:cNvPicPr>
              <p:nvPr/>
            </p:nvPicPr>
            <p:blipFill>
              <a:blip r:embed="rId22" cstate="screen"/>
              <a:srcRect/>
              <a:stretch>
                <a:fillRect/>
              </a:stretch>
            </p:blipFill>
            <p:spPr bwMode="auto">
              <a:xfrm>
                <a:off x="4193" y="2284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46" name="Rectangle 295"/>
              <p:cNvSpPr>
                <a:spLocks noChangeArrowheads="1"/>
              </p:cNvSpPr>
              <p:nvPr/>
            </p:nvSpPr>
            <p:spPr bwMode="auto">
              <a:xfrm>
                <a:off x="4193" y="2284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4" name="Group 296"/>
            <p:cNvGrpSpPr>
              <a:grpSpLocks/>
            </p:cNvGrpSpPr>
            <p:nvPr/>
          </p:nvGrpSpPr>
          <p:grpSpPr bwMode="auto">
            <a:xfrm>
              <a:off x="4303" y="2364"/>
              <a:ext cx="216" cy="298"/>
              <a:chOff x="4194" y="2286"/>
              <a:chExt cx="204" cy="267"/>
            </a:xfrm>
          </p:grpSpPr>
          <p:pic>
            <p:nvPicPr>
              <p:cNvPr id="89243" name="Picture 297"/>
              <p:cNvPicPr>
                <a:picLocks noChangeAspect="1" noChangeArrowheads="1"/>
              </p:cNvPicPr>
              <p:nvPr/>
            </p:nvPicPr>
            <p:blipFill>
              <a:blip r:embed="rId23" cstate="screen"/>
              <a:srcRect/>
              <a:stretch>
                <a:fillRect/>
              </a:stretch>
            </p:blipFill>
            <p:spPr bwMode="auto">
              <a:xfrm>
                <a:off x="4194" y="2286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44" name="Rectangle 298"/>
              <p:cNvSpPr>
                <a:spLocks noChangeArrowheads="1"/>
              </p:cNvSpPr>
              <p:nvPr/>
            </p:nvSpPr>
            <p:spPr bwMode="auto">
              <a:xfrm>
                <a:off x="4195" y="2286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5" name="Group 299"/>
            <p:cNvGrpSpPr>
              <a:grpSpLocks/>
            </p:cNvGrpSpPr>
            <p:nvPr/>
          </p:nvGrpSpPr>
          <p:grpSpPr bwMode="auto">
            <a:xfrm>
              <a:off x="4301" y="2666"/>
              <a:ext cx="237" cy="305"/>
              <a:chOff x="4192" y="2557"/>
              <a:chExt cx="224" cy="273"/>
            </a:xfrm>
          </p:grpSpPr>
          <p:sp>
            <p:nvSpPr>
              <p:cNvPr id="89241" name="Rectangle 300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42" name="Rectangle 301"/>
              <p:cNvSpPr>
                <a:spLocks noChangeArrowheads="1"/>
              </p:cNvSpPr>
              <p:nvPr/>
            </p:nvSpPr>
            <p:spPr bwMode="auto">
              <a:xfrm>
                <a:off x="4192" y="2557"/>
                <a:ext cx="224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6" name="Group 302"/>
            <p:cNvGrpSpPr>
              <a:grpSpLocks/>
            </p:cNvGrpSpPr>
            <p:nvPr/>
          </p:nvGrpSpPr>
          <p:grpSpPr bwMode="auto">
            <a:xfrm>
              <a:off x="4301" y="2666"/>
              <a:ext cx="227" cy="303"/>
              <a:chOff x="4192" y="2557"/>
              <a:chExt cx="214" cy="271"/>
            </a:xfrm>
          </p:grpSpPr>
          <p:pic>
            <p:nvPicPr>
              <p:cNvPr id="89239" name="Picture 303"/>
              <p:cNvPicPr>
                <a:picLocks noChangeAspect="1" noChangeArrowheads="1"/>
              </p:cNvPicPr>
              <p:nvPr/>
            </p:nvPicPr>
            <p:blipFill>
              <a:blip r:embed="rId24" cstate="screen"/>
              <a:srcRect/>
              <a:stretch>
                <a:fillRect/>
              </a:stretch>
            </p:blipFill>
            <p:spPr bwMode="auto">
              <a:xfrm>
                <a:off x="4192" y="2557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40" name="Rectangle 304"/>
              <p:cNvSpPr>
                <a:spLocks noChangeArrowheads="1"/>
              </p:cNvSpPr>
              <p:nvPr/>
            </p:nvSpPr>
            <p:spPr bwMode="auto">
              <a:xfrm>
                <a:off x="4193" y="2557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7" name="Group 305"/>
            <p:cNvGrpSpPr>
              <a:grpSpLocks/>
            </p:cNvGrpSpPr>
            <p:nvPr/>
          </p:nvGrpSpPr>
          <p:grpSpPr bwMode="auto">
            <a:xfrm>
              <a:off x="4303" y="2669"/>
              <a:ext cx="216" cy="298"/>
              <a:chOff x="4194" y="2559"/>
              <a:chExt cx="204" cy="267"/>
            </a:xfrm>
          </p:grpSpPr>
          <p:pic>
            <p:nvPicPr>
              <p:cNvPr id="89237" name="Picture 306"/>
              <p:cNvPicPr>
                <a:picLocks noChangeAspect="1" noChangeArrowheads="1"/>
              </p:cNvPicPr>
              <p:nvPr/>
            </p:nvPicPr>
            <p:blipFill>
              <a:blip r:embed="rId25" cstate="screen"/>
              <a:srcRect/>
              <a:stretch>
                <a:fillRect/>
              </a:stretch>
            </p:blipFill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38" name="Rectangle 307"/>
              <p:cNvSpPr>
                <a:spLocks noChangeArrowheads="1"/>
              </p:cNvSpPr>
              <p:nvPr/>
            </p:nvSpPr>
            <p:spPr bwMode="auto">
              <a:xfrm>
                <a:off x="4194" y="2559"/>
                <a:ext cx="204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8" name="Group 308"/>
            <p:cNvGrpSpPr>
              <a:grpSpLocks/>
            </p:cNvGrpSpPr>
            <p:nvPr/>
          </p:nvGrpSpPr>
          <p:grpSpPr bwMode="auto">
            <a:xfrm>
              <a:off x="4302" y="2971"/>
              <a:ext cx="236" cy="306"/>
              <a:chOff x="4193" y="2830"/>
              <a:chExt cx="223" cy="274"/>
            </a:xfrm>
          </p:grpSpPr>
          <p:sp>
            <p:nvSpPr>
              <p:cNvPr id="89235" name="Rectangle 309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36" name="Rectangle 310"/>
              <p:cNvSpPr>
                <a:spLocks noChangeArrowheads="1"/>
              </p:cNvSpPr>
              <p:nvPr/>
            </p:nvSpPr>
            <p:spPr bwMode="auto">
              <a:xfrm>
                <a:off x="4193" y="2830"/>
                <a:ext cx="223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19" name="Group 311"/>
            <p:cNvGrpSpPr>
              <a:grpSpLocks/>
            </p:cNvGrpSpPr>
            <p:nvPr/>
          </p:nvGrpSpPr>
          <p:grpSpPr bwMode="auto">
            <a:xfrm>
              <a:off x="4302" y="2972"/>
              <a:ext cx="226" cy="304"/>
              <a:chOff x="4193" y="2831"/>
              <a:chExt cx="213" cy="272"/>
            </a:xfrm>
          </p:grpSpPr>
          <p:pic>
            <p:nvPicPr>
              <p:cNvPr id="89233" name="Picture 312"/>
              <p:cNvPicPr>
                <a:picLocks noChangeAspect="1" noChangeArrowheads="1"/>
              </p:cNvPicPr>
              <p:nvPr/>
            </p:nvPicPr>
            <p:blipFill>
              <a:blip r:embed="rId26" cstate="screen"/>
              <a:srcRect/>
              <a:stretch>
                <a:fillRect/>
              </a:stretch>
            </p:blipFill>
            <p:spPr bwMode="auto">
              <a:xfrm>
                <a:off x="4193" y="2831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34" name="Rectangle 313"/>
              <p:cNvSpPr>
                <a:spLocks noChangeArrowheads="1"/>
              </p:cNvSpPr>
              <p:nvPr/>
            </p:nvSpPr>
            <p:spPr bwMode="auto">
              <a:xfrm>
                <a:off x="4193" y="2831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0" name="Group 314"/>
            <p:cNvGrpSpPr>
              <a:grpSpLocks/>
            </p:cNvGrpSpPr>
            <p:nvPr/>
          </p:nvGrpSpPr>
          <p:grpSpPr bwMode="auto">
            <a:xfrm>
              <a:off x="4303" y="2974"/>
              <a:ext cx="216" cy="299"/>
              <a:chOff x="4194" y="2833"/>
              <a:chExt cx="204" cy="267"/>
            </a:xfrm>
          </p:grpSpPr>
          <p:pic>
            <p:nvPicPr>
              <p:cNvPr id="89231" name="Picture 315"/>
              <p:cNvPicPr>
                <a:picLocks noChangeAspect="1" noChangeArrowheads="1"/>
              </p:cNvPicPr>
              <p:nvPr/>
            </p:nvPicPr>
            <p:blipFill>
              <a:blip r:embed="rId27" cstate="screen"/>
              <a:srcRect/>
              <a:stretch>
                <a:fillRect/>
              </a:stretch>
            </p:blipFill>
            <p:spPr bwMode="auto">
              <a:xfrm>
                <a:off x="4194" y="2833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32" name="Rectangle 316"/>
              <p:cNvSpPr>
                <a:spLocks noChangeArrowheads="1"/>
              </p:cNvSpPr>
              <p:nvPr/>
            </p:nvSpPr>
            <p:spPr bwMode="auto">
              <a:xfrm>
                <a:off x="4195" y="2833"/>
                <a:ext cx="203" cy="26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1" name="Group 317"/>
            <p:cNvGrpSpPr>
              <a:grpSpLocks/>
            </p:cNvGrpSpPr>
            <p:nvPr/>
          </p:nvGrpSpPr>
          <p:grpSpPr bwMode="auto">
            <a:xfrm>
              <a:off x="4302" y="1139"/>
              <a:ext cx="236" cy="305"/>
              <a:chOff x="4193" y="1189"/>
              <a:chExt cx="223" cy="273"/>
            </a:xfrm>
          </p:grpSpPr>
          <p:sp>
            <p:nvSpPr>
              <p:cNvPr id="89229" name="Rectangle 318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230" name="Rectangle 319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23" cy="27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2" name="Group 320"/>
            <p:cNvGrpSpPr>
              <a:grpSpLocks/>
            </p:cNvGrpSpPr>
            <p:nvPr/>
          </p:nvGrpSpPr>
          <p:grpSpPr bwMode="auto">
            <a:xfrm>
              <a:off x="4302" y="1139"/>
              <a:ext cx="226" cy="303"/>
              <a:chOff x="4193" y="1189"/>
              <a:chExt cx="213" cy="272"/>
            </a:xfrm>
          </p:grpSpPr>
          <p:pic>
            <p:nvPicPr>
              <p:cNvPr id="89227" name="Picture 321"/>
              <p:cNvPicPr>
                <a:picLocks noChangeAspect="1" noChangeArrowheads="1"/>
              </p:cNvPicPr>
              <p:nvPr/>
            </p:nvPicPr>
            <p:blipFill>
              <a:blip r:embed="rId28" cstate="screen"/>
              <a:srcRect/>
              <a:stretch>
                <a:fillRect/>
              </a:stretch>
            </p:blipFill>
            <p:spPr bwMode="auto">
              <a:xfrm>
                <a:off x="4193" y="1189"/>
                <a:ext cx="213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28" name="Rectangle 322"/>
              <p:cNvSpPr>
                <a:spLocks noChangeArrowheads="1"/>
              </p:cNvSpPr>
              <p:nvPr/>
            </p:nvSpPr>
            <p:spPr bwMode="auto">
              <a:xfrm>
                <a:off x="4193" y="1189"/>
                <a:ext cx="213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223" name="Group 323"/>
            <p:cNvGrpSpPr>
              <a:grpSpLocks/>
            </p:cNvGrpSpPr>
            <p:nvPr/>
          </p:nvGrpSpPr>
          <p:grpSpPr bwMode="auto">
            <a:xfrm>
              <a:off x="4303" y="1141"/>
              <a:ext cx="216" cy="298"/>
              <a:chOff x="4194" y="1191"/>
              <a:chExt cx="204" cy="267"/>
            </a:xfrm>
          </p:grpSpPr>
          <p:pic>
            <p:nvPicPr>
              <p:cNvPr id="89225" name="Picture 324"/>
              <p:cNvPicPr>
                <a:picLocks noChangeAspect="1" noChangeArrowheads="1"/>
              </p:cNvPicPr>
              <p:nvPr/>
            </p:nvPicPr>
            <p:blipFill>
              <a:blip r:embed="rId29" cstate="screen"/>
              <a:srcRect/>
              <a:stretch>
                <a:fillRect/>
              </a:stretch>
            </p:blipFill>
            <p:spPr bwMode="auto">
              <a:xfrm>
                <a:off x="4194" y="1191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226" name="Rectangle 325"/>
              <p:cNvSpPr>
                <a:spLocks noChangeArrowheads="1"/>
              </p:cNvSpPr>
              <p:nvPr/>
            </p:nvSpPr>
            <p:spPr bwMode="auto">
              <a:xfrm>
                <a:off x="4195" y="1191"/>
                <a:ext cx="203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9224" name="Rectangle 326"/>
            <p:cNvSpPr>
              <a:spLocks noChangeArrowheads="1"/>
            </p:cNvSpPr>
            <p:nvPr/>
          </p:nvSpPr>
          <p:spPr bwMode="auto">
            <a:xfrm rot="5400000">
              <a:off x="4270" y="2146"/>
              <a:ext cx="704" cy="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IE" sz="900" b="1">
                  <a:latin typeface="Times New Roman" pitchFamily="18" charset="0"/>
                </a:rPr>
                <a:t>Red Photometer CCDs</a:t>
              </a:r>
              <a:endParaRPr lang="en-IE" sz="1800">
                <a:latin typeface="Times New Roman" pitchFamily="18" charset="0"/>
              </a:endParaRPr>
            </a:p>
          </p:txBody>
        </p:sp>
      </p:grpSp>
      <p:pic>
        <p:nvPicPr>
          <p:cNvPr id="89092" name="Picture 327"/>
          <p:cNvPicPr>
            <a:picLocks noChangeAspect="1" noChangeArrowheads="1"/>
          </p:cNvPicPr>
          <p:nvPr/>
        </p:nvPicPr>
        <p:blipFill>
          <a:blip r:embed="rId30" cstate="screen"/>
          <a:srcRect/>
          <a:stretch>
            <a:fillRect/>
          </a:stretch>
        </p:blipFill>
        <p:spPr bwMode="auto">
          <a:xfrm>
            <a:off x="7380288" y="2133600"/>
            <a:ext cx="12382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2" name="Group 328"/>
          <p:cNvGrpSpPr>
            <a:grpSpLocks/>
          </p:cNvGrpSpPr>
          <p:nvPr/>
        </p:nvGrpSpPr>
        <p:grpSpPr bwMode="auto">
          <a:xfrm>
            <a:off x="4357688" y="2493963"/>
            <a:ext cx="6767512" cy="2519362"/>
            <a:chOff x="2926" y="1344"/>
            <a:chExt cx="4263" cy="1587"/>
          </a:xfrm>
        </p:grpSpPr>
        <p:sp>
          <p:nvSpPr>
            <p:cNvPr id="89161" name="Rectangle 329"/>
            <p:cNvSpPr>
              <a:spLocks noChangeArrowheads="1"/>
            </p:cNvSpPr>
            <p:nvPr/>
          </p:nvSpPr>
          <p:spPr bwMode="auto">
            <a:xfrm rot="16200000" flipH="1">
              <a:off x="6872" y="1797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2" name="Rectangle 330"/>
            <p:cNvSpPr>
              <a:spLocks noChangeArrowheads="1"/>
            </p:cNvSpPr>
            <p:nvPr/>
          </p:nvSpPr>
          <p:spPr bwMode="auto">
            <a:xfrm rot="16200000" flipH="1">
              <a:off x="6827" y="2387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3" name="Rectangle 331"/>
            <p:cNvSpPr>
              <a:spLocks noChangeArrowheads="1"/>
            </p:cNvSpPr>
            <p:nvPr/>
          </p:nvSpPr>
          <p:spPr bwMode="auto">
            <a:xfrm rot="16200000" flipH="1">
              <a:off x="6464" y="2523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4" name="Rectangle 332"/>
            <p:cNvSpPr>
              <a:spLocks noChangeArrowheads="1"/>
            </p:cNvSpPr>
            <p:nvPr/>
          </p:nvSpPr>
          <p:spPr bwMode="auto">
            <a:xfrm rot="16200000" flipH="1">
              <a:off x="5738" y="1978"/>
              <a:ext cx="90" cy="725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5" name="Rectangle 333"/>
            <p:cNvSpPr>
              <a:spLocks noChangeArrowheads="1"/>
            </p:cNvSpPr>
            <p:nvPr/>
          </p:nvSpPr>
          <p:spPr bwMode="auto">
            <a:xfrm rot="16200000" flipH="1">
              <a:off x="6509" y="1934"/>
              <a:ext cx="45" cy="589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6" name="Rectangle 334"/>
            <p:cNvSpPr>
              <a:spLocks noChangeArrowheads="1"/>
            </p:cNvSpPr>
            <p:nvPr/>
          </p:nvSpPr>
          <p:spPr bwMode="auto">
            <a:xfrm rot="16200000" flipH="1">
              <a:off x="6010" y="1344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7" name="Rectangle 335"/>
            <p:cNvSpPr>
              <a:spLocks noChangeArrowheads="1"/>
            </p:cNvSpPr>
            <p:nvPr/>
          </p:nvSpPr>
          <p:spPr bwMode="auto">
            <a:xfrm rot="16200000" flipH="1">
              <a:off x="4396" y="1352"/>
              <a:ext cx="126" cy="653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8" name="Rectangle 336"/>
            <p:cNvSpPr>
              <a:spLocks noChangeArrowheads="1"/>
            </p:cNvSpPr>
            <p:nvPr/>
          </p:nvSpPr>
          <p:spPr bwMode="auto">
            <a:xfrm rot="16200000" flipH="1">
              <a:off x="5148" y="1662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69" name="Rectangle 337"/>
            <p:cNvSpPr>
              <a:spLocks noChangeArrowheads="1"/>
            </p:cNvSpPr>
            <p:nvPr/>
          </p:nvSpPr>
          <p:spPr bwMode="auto">
            <a:xfrm rot="16200000" flipH="1">
              <a:off x="5466" y="1843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0" name="Rectangle 338"/>
            <p:cNvSpPr>
              <a:spLocks noChangeArrowheads="1"/>
            </p:cNvSpPr>
            <p:nvPr/>
          </p:nvSpPr>
          <p:spPr bwMode="auto">
            <a:xfrm rot="16200000" flipH="1">
              <a:off x="5284" y="2478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1" name="Rectangle 339"/>
            <p:cNvSpPr>
              <a:spLocks noChangeArrowheads="1"/>
            </p:cNvSpPr>
            <p:nvPr/>
          </p:nvSpPr>
          <p:spPr bwMode="auto">
            <a:xfrm rot="16200000" flipH="1">
              <a:off x="4876" y="2297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2" name="Rectangle 340"/>
            <p:cNvSpPr>
              <a:spLocks noChangeArrowheads="1"/>
            </p:cNvSpPr>
            <p:nvPr/>
          </p:nvSpPr>
          <p:spPr bwMode="auto">
            <a:xfrm rot="16200000" flipH="1">
              <a:off x="4695" y="2615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3" name="Rectangle 341"/>
            <p:cNvSpPr>
              <a:spLocks noChangeArrowheads="1"/>
            </p:cNvSpPr>
            <p:nvPr/>
          </p:nvSpPr>
          <p:spPr bwMode="auto">
            <a:xfrm rot="16200000" flipH="1">
              <a:off x="3923" y="1706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4" name="Rectangle 342"/>
            <p:cNvSpPr>
              <a:spLocks noChangeArrowheads="1"/>
            </p:cNvSpPr>
            <p:nvPr/>
          </p:nvSpPr>
          <p:spPr bwMode="auto">
            <a:xfrm rot="16200000" flipH="1">
              <a:off x="3719" y="2637"/>
              <a:ext cx="91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5" name="Rectangle 343"/>
            <p:cNvSpPr>
              <a:spLocks noChangeArrowheads="1"/>
            </p:cNvSpPr>
            <p:nvPr/>
          </p:nvSpPr>
          <p:spPr bwMode="auto">
            <a:xfrm rot="16200000" flipH="1">
              <a:off x="3424" y="2432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6" name="Rectangle 344"/>
            <p:cNvSpPr>
              <a:spLocks noChangeArrowheads="1"/>
            </p:cNvSpPr>
            <p:nvPr/>
          </p:nvSpPr>
          <p:spPr bwMode="auto">
            <a:xfrm rot="16200000" flipH="1">
              <a:off x="3424" y="1254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7" name="Rectangle 345"/>
            <p:cNvSpPr>
              <a:spLocks noChangeArrowheads="1"/>
            </p:cNvSpPr>
            <p:nvPr/>
          </p:nvSpPr>
          <p:spPr bwMode="auto">
            <a:xfrm rot="16200000" flipH="1">
              <a:off x="3334" y="1118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8" name="Rectangle 346"/>
            <p:cNvSpPr>
              <a:spLocks noChangeArrowheads="1"/>
            </p:cNvSpPr>
            <p:nvPr/>
          </p:nvSpPr>
          <p:spPr bwMode="auto">
            <a:xfrm rot="16200000" flipH="1">
              <a:off x="3152" y="1435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179" name="Rectangle 347"/>
            <p:cNvSpPr>
              <a:spLocks noChangeArrowheads="1"/>
            </p:cNvSpPr>
            <p:nvPr/>
          </p:nvSpPr>
          <p:spPr bwMode="auto">
            <a:xfrm rot="16200000" flipH="1">
              <a:off x="3606" y="1842"/>
              <a:ext cx="45" cy="498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9094" name="Group 349"/>
          <p:cNvGrpSpPr>
            <a:grpSpLocks/>
          </p:cNvGrpSpPr>
          <p:nvPr/>
        </p:nvGrpSpPr>
        <p:grpSpPr bwMode="auto">
          <a:xfrm>
            <a:off x="5192713" y="3629025"/>
            <a:ext cx="377825" cy="485775"/>
            <a:chOff x="3392" y="2013"/>
            <a:chExt cx="224" cy="274"/>
          </a:xfrm>
        </p:grpSpPr>
        <p:grpSp>
          <p:nvGrpSpPr>
            <p:cNvPr id="89152" name="Group 350"/>
            <p:cNvGrpSpPr>
              <a:grpSpLocks/>
            </p:cNvGrpSpPr>
            <p:nvPr/>
          </p:nvGrpSpPr>
          <p:grpSpPr bwMode="auto">
            <a:xfrm>
              <a:off x="3392" y="2013"/>
              <a:ext cx="224" cy="274"/>
              <a:chOff x="3392" y="2013"/>
              <a:chExt cx="224" cy="274"/>
            </a:xfrm>
          </p:grpSpPr>
          <p:sp>
            <p:nvSpPr>
              <p:cNvPr id="89159" name="Rectangle 351"/>
              <p:cNvSpPr>
                <a:spLocks noChangeArrowheads="1"/>
              </p:cNvSpPr>
              <p:nvPr/>
            </p:nvSpPr>
            <p:spPr bwMode="auto">
              <a:xfrm>
                <a:off x="3392" y="2013"/>
                <a:ext cx="224" cy="274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160" name="Rectangle 352"/>
              <p:cNvSpPr>
                <a:spLocks noChangeArrowheads="1"/>
              </p:cNvSpPr>
              <p:nvPr/>
            </p:nvSpPr>
            <p:spPr bwMode="auto">
              <a:xfrm>
                <a:off x="3392" y="2013"/>
                <a:ext cx="224" cy="274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53" name="Group 353"/>
            <p:cNvGrpSpPr>
              <a:grpSpLocks/>
            </p:cNvGrpSpPr>
            <p:nvPr/>
          </p:nvGrpSpPr>
          <p:grpSpPr bwMode="auto">
            <a:xfrm>
              <a:off x="3392" y="2013"/>
              <a:ext cx="214" cy="271"/>
              <a:chOff x="3392" y="2013"/>
              <a:chExt cx="214" cy="271"/>
            </a:xfrm>
          </p:grpSpPr>
          <p:pic>
            <p:nvPicPr>
              <p:cNvPr id="89157" name="Picture 354"/>
              <p:cNvPicPr>
                <a:picLocks noChangeAspect="1" noChangeArrowheads="1"/>
              </p:cNvPicPr>
              <p:nvPr/>
            </p:nvPicPr>
            <p:blipFill>
              <a:blip r:embed="rId31" cstate="screen"/>
              <a:srcRect/>
              <a:stretch>
                <a:fillRect/>
              </a:stretch>
            </p:blipFill>
            <p:spPr bwMode="auto">
              <a:xfrm>
                <a:off x="3392" y="2013"/>
                <a:ext cx="214" cy="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158" name="Rectangle 355"/>
              <p:cNvSpPr>
                <a:spLocks noChangeArrowheads="1"/>
              </p:cNvSpPr>
              <p:nvPr/>
            </p:nvSpPr>
            <p:spPr bwMode="auto">
              <a:xfrm>
                <a:off x="3392" y="2013"/>
                <a:ext cx="214" cy="271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154" name="Group 356"/>
            <p:cNvGrpSpPr>
              <a:grpSpLocks/>
            </p:cNvGrpSpPr>
            <p:nvPr/>
          </p:nvGrpSpPr>
          <p:grpSpPr bwMode="auto">
            <a:xfrm>
              <a:off x="3394" y="2015"/>
              <a:ext cx="204" cy="267"/>
              <a:chOff x="3394" y="2015"/>
              <a:chExt cx="204" cy="267"/>
            </a:xfrm>
          </p:grpSpPr>
          <p:pic>
            <p:nvPicPr>
              <p:cNvPr id="89155" name="Picture 357"/>
              <p:cNvPicPr>
                <a:picLocks noChangeAspect="1" noChangeArrowheads="1"/>
              </p:cNvPicPr>
              <p:nvPr/>
            </p:nvPicPr>
            <p:blipFill>
              <a:blip r:embed="rId32" cstate="screen"/>
              <a:srcRect/>
              <a:stretch>
                <a:fillRect/>
              </a:stretch>
            </p:blipFill>
            <p:spPr bwMode="auto">
              <a:xfrm>
                <a:off x="3394" y="2015"/>
                <a:ext cx="204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9156" name="Rectangle 358"/>
              <p:cNvSpPr>
                <a:spLocks noChangeArrowheads="1"/>
              </p:cNvSpPr>
              <p:nvPr/>
            </p:nvSpPr>
            <p:spPr bwMode="auto">
              <a:xfrm>
                <a:off x="3394" y="2015"/>
                <a:ext cx="204" cy="26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9095" name="Freeform 359"/>
          <p:cNvSpPr>
            <a:spLocks noEditPoints="1"/>
          </p:cNvSpPr>
          <p:nvPr/>
        </p:nvSpPr>
        <p:spPr bwMode="auto">
          <a:xfrm>
            <a:off x="744538" y="2052638"/>
            <a:ext cx="7940675" cy="53975"/>
          </a:xfrm>
          <a:custGeom>
            <a:avLst/>
            <a:gdLst>
              <a:gd name="T0" fmla="*/ 2147483647 w 16415"/>
              <a:gd name="T1" fmla="*/ 2147483647 h 102"/>
              <a:gd name="T2" fmla="*/ 2147483647 w 16415"/>
              <a:gd name="T3" fmla="*/ 2147483647 h 102"/>
              <a:gd name="T4" fmla="*/ 2147483647 w 16415"/>
              <a:gd name="T5" fmla="*/ 2147483647 h 102"/>
              <a:gd name="T6" fmla="*/ 2147483647 w 16415"/>
              <a:gd name="T7" fmla="*/ 2147483647 h 102"/>
              <a:gd name="T8" fmla="*/ 2147483647 w 16415"/>
              <a:gd name="T9" fmla="*/ 2147483647 h 102"/>
              <a:gd name="T10" fmla="*/ 2147483647 w 16415"/>
              <a:gd name="T11" fmla="*/ 2147483647 h 102"/>
              <a:gd name="T12" fmla="*/ 0 w 16415"/>
              <a:gd name="T13" fmla="*/ 2147483647 h 102"/>
              <a:gd name="T14" fmla="*/ 2147483647 w 16415"/>
              <a:gd name="T15" fmla="*/ 2147483647 h 102"/>
              <a:gd name="T16" fmla="*/ 2147483647 w 16415"/>
              <a:gd name="T17" fmla="*/ 2147483647 h 102"/>
              <a:gd name="T18" fmla="*/ 2147483647 w 16415"/>
              <a:gd name="T19" fmla="*/ 2147483647 h 102"/>
              <a:gd name="T20" fmla="*/ 2147483647 w 16415"/>
              <a:gd name="T21" fmla="*/ 2147483647 h 102"/>
              <a:gd name="T22" fmla="*/ 2147483647 w 16415"/>
              <a:gd name="T23" fmla="*/ 2147483647 h 102"/>
              <a:gd name="T24" fmla="*/ 2147483647 w 16415"/>
              <a:gd name="T25" fmla="*/ 2147483647 h 102"/>
              <a:gd name="T26" fmla="*/ 2147483647 w 16415"/>
              <a:gd name="T27" fmla="*/ 2147483647 h 102"/>
              <a:gd name="T28" fmla="*/ 2147483647 w 16415"/>
              <a:gd name="T29" fmla="*/ 2147483647 h 102"/>
              <a:gd name="T30" fmla="*/ 2147483647 w 16415"/>
              <a:gd name="T31" fmla="*/ 2147483647 h 102"/>
              <a:gd name="T32" fmla="*/ 2147483647 w 16415"/>
              <a:gd name="T33" fmla="*/ 2147483647 h 102"/>
              <a:gd name="T34" fmla="*/ 2147483647 w 16415"/>
              <a:gd name="T35" fmla="*/ 2147483647 h 102"/>
              <a:gd name="T36" fmla="*/ 2147483647 w 16415"/>
              <a:gd name="T37" fmla="*/ 2147483647 h 102"/>
              <a:gd name="T38" fmla="*/ 2147483647 w 16415"/>
              <a:gd name="T39" fmla="*/ 2147483647 h 102"/>
              <a:gd name="T40" fmla="*/ 2147483647 w 16415"/>
              <a:gd name="T41" fmla="*/ 2147483647 h 102"/>
              <a:gd name="T42" fmla="*/ 2147483647 w 16415"/>
              <a:gd name="T43" fmla="*/ 2147483647 h 102"/>
              <a:gd name="T44" fmla="*/ 2147483647 w 16415"/>
              <a:gd name="T45" fmla="*/ 2147483647 h 102"/>
              <a:gd name="T46" fmla="*/ 2147483647 w 16415"/>
              <a:gd name="T47" fmla="*/ 2147483647 h 102"/>
              <a:gd name="T48" fmla="*/ 2147483647 w 16415"/>
              <a:gd name="T49" fmla="*/ 2147483647 h 10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6415"/>
              <a:gd name="T76" fmla="*/ 0 h 102"/>
              <a:gd name="T77" fmla="*/ 16415 w 16415"/>
              <a:gd name="T78" fmla="*/ 102 h 10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6415" h="102">
                <a:moveTo>
                  <a:pt x="18" y="43"/>
                </a:moveTo>
                <a:lnTo>
                  <a:pt x="16399" y="43"/>
                </a:lnTo>
                <a:lnTo>
                  <a:pt x="16399" y="60"/>
                </a:lnTo>
                <a:lnTo>
                  <a:pt x="18" y="60"/>
                </a:lnTo>
                <a:lnTo>
                  <a:pt x="18" y="43"/>
                </a:lnTo>
                <a:close/>
                <a:moveTo>
                  <a:pt x="88" y="100"/>
                </a:moveTo>
                <a:lnTo>
                  <a:pt x="0" y="51"/>
                </a:lnTo>
                <a:lnTo>
                  <a:pt x="88" y="2"/>
                </a:lnTo>
                <a:cubicBezTo>
                  <a:pt x="92" y="0"/>
                  <a:pt x="97" y="1"/>
                  <a:pt x="100" y="6"/>
                </a:cubicBezTo>
                <a:cubicBezTo>
                  <a:pt x="102" y="10"/>
                  <a:pt x="100" y="15"/>
                  <a:pt x="96" y="17"/>
                </a:cubicBezTo>
                <a:lnTo>
                  <a:pt x="21" y="59"/>
                </a:lnTo>
                <a:lnTo>
                  <a:pt x="21" y="44"/>
                </a:lnTo>
                <a:lnTo>
                  <a:pt x="96" y="86"/>
                </a:lnTo>
                <a:cubicBezTo>
                  <a:pt x="100" y="88"/>
                  <a:pt x="102" y="93"/>
                  <a:pt x="100" y="97"/>
                </a:cubicBezTo>
                <a:cubicBezTo>
                  <a:pt x="97" y="101"/>
                  <a:pt x="92" y="102"/>
                  <a:pt x="88" y="100"/>
                </a:cubicBezTo>
                <a:close/>
                <a:moveTo>
                  <a:pt x="16327" y="2"/>
                </a:moveTo>
                <a:lnTo>
                  <a:pt x="16415" y="51"/>
                </a:lnTo>
                <a:lnTo>
                  <a:pt x="16327" y="100"/>
                </a:lnTo>
                <a:cubicBezTo>
                  <a:pt x="16323" y="102"/>
                  <a:pt x="16318" y="101"/>
                  <a:pt x="16316" y="97"/>
                </a:cubicBezTo>
                <a:cubicBezTo>
                  <a:pt x="16313" y="93"/>
                  <a:pt x="16315" y="88"/>
                  <a:pt x="16319" y="86"/>
                </a:cubicBezTo>
                <a:lnTo>
                  <a:pt x="16394" y="44"/>
                </a:lnTo>
                <a:lnTo>
                  <a:pt x="16394" y="59"/>
                </a:lnTo>
                <a:lnTo>
                  <a:pt x="16319" y="17"/>
                </a:lnTo>
                <a:cubicBezTo>
                  <a:pt x="16315" y="15"/>
                  <a:pt x="16313" y="10"/>
                  <a:pt x="16316" y="6"/>
                </a:cubicBezTo>
                <a:cubicBezTo>
                  <a:pt x="16318" y="1"/>
                  <a:pt x="16323" y="0"/>
                  <a:pt x="16327" y="2"/>
                </a:cubicBezTo>
                <a:close/>
              </a:path>
            </a:pathLst>
          </a:custGeom>
          <a:solidFill>
            <a:srgbClr val="FFFFFF"/>
          </a:solidFill>
          <a:ln w="1588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9096" name="Group 360"/>
          <p:cNvGrpSpPr>
            <a:grpSpLocks/>
          </p:cNvGrpSpPr>
          <p:nvPr/>
        </p:nvGrpSpPr>
        <p:grpSpPr bwMode="auto">
          <a:xfrm>
            <a:off x="5192713" y="3629025"/>
            <a:ext cx="377825" cy="485775"/>
            <a:chOff x="3392" y="2013"/>
            <a:chExt cx="224" cy="274"/>
          </a:xfrm>
        </p:grpSpPr>
        <p:sp>
          <p:nvSpPr>
            <p:cNvPr id="89150" name="Rectangle 361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solidFill>
              <a:srgbClr val="BBE0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51" name="Rectangle 362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097" name="Group 363"/>
          <p:cNvGrpSpPr>
            <a:grpSpLocks/>
          </p:cNvGrpSpPr>
          <p:nvPr/>
        </p:nvGrpSpPr>
        <p:grpSpPr bwMode="auto">
          <a:xfrm>
            <a:off x="5192713" y="3629025"/>
            <a:ext cx="377825" cy="485775"/>
            <a:chOff x="3392" y="2013"/>
            <a:chExt cx="224" cy="274"/>
          </a:xfrm>
        </p:grpSpPr>
        <p:sp>
          <p:nvSpPr>
            <p:cNvPr id="89148" name="Rectangle 364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solidFill>
              <a:srgbClr val="BBE0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49" name="Rectangle 365"/>
            <p:cNvSpPr>
              <a:spLocks noChangeArrowheads="1"/>
            </p:cNvSpPr>
            <p:nvPr/>
          </p:nvSpPr>
          <p:spPr bwMode="auto">
            <a:xfrm>
              <a:off x="3392" y="2013"/>
              <a:ext cx="224" cy="274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098" name="Freeform 366"/>
          <p:cNvSpPr>
            <a:spLocks noEditPoints="1"/>
          </p:cNvSpPr>
          <p:nvPr/>
        </p:nvSpPr>
        <p:spPr bwMode="auto">
          <a:xfrm>
            <a:off x="744538" y="2052638"/>
            <a:ext cx="7940675" cy="53975"/>
          </a:xfrm>
          <a:custGeom>
            <a:avLst/>
            <a:gdLst>
              <a:gd name="T0" fmla="*/ 2147483647 w 16415"/>
              <a:gd name="T1" fmla="*/ 2147483647 h 102"/>
              <a:gd name="T2" fmla="*/ 2147483647 w 16415"/>
              <a:gd name="T3" fmla="*/ 2147483647 h 102"/>
              <a:gd name="T4" fmla="*/ 2147483647 w 16415"/>
              <a:gd name="T5" fmla="*/ 2147483647 h 102"/>
              <a:gd name="T6" fmla="*/ 2147483647 w 16415"/>
              <a:gd name="T7" fmla="*/ 2147483647 h 102"/>
              <a:gd name="T8" fmla="*/ 2147483647 w 16415"/>
              <a:gd name="T9" fmla="*/ 2147483647 h 102"/>
              <a:gd name="T10" fmla="*/ 2147483647 w 16415"/>
              <a:gd name="T11" fmla="*/ 2147483647 h 102"/>
              <a:gd name="T12" fmla="*/ 0 w 16415"/>
              <a:gd name="T13" fmla="*/ 2147483647 h 102"/>
              <a:gd name="T14" fmla="*/ 2147483647 w 16415"/>
              <a:gd name="T15" fmla="*/ 2147483647 h 102"/>
              <a:gd name="T16" fmla="*/ 2147483647 w 16415"/>
              <a:gd name="T17" fmla="*/ 2147483647 h 102"/>
              <a:gd name="T18" fmla="*/ 2147483647 w 16415"/>
              <a:gd name="T19" fmla="*/ 2147483647 h 102"/>
              <a:gd name="T20" fmla="*/ 2147483647 w 16415"/>
              <a:gd name="T21" fmla="*/ 2147483647 h 102"/>
              <a:gd name="T22" fmla="*/ 2147483647 w 16415"/>
              <a:gd name="T23" fmla="*/ 2147483647 h 102"/>
              <a:gd name="T24" fmla="*/ 2147483647 w 16415"/>
              <a:gd name="T25" fmla="*/ 2147483647 h 102"/>
              <a:gd name="T26" fmla="*/ 2147483647 w 16415"/>
              <a:gd name="T27" fmla="*/ 2147483647 h 102"/>
              <a:gd name="T28" fmla="*/ 2147483647 w 16415"/>
              <a:gd name="T29" fmla="*/ 2147483647 h 102"/>
              <a:gd name="T30" fmla="*/ 2147483647 w 16415"/>
              <a:gd name="T31" fmla="*/ 2147483647 h 102"/>
              <a:gd name="T32" fmla="*/ 2147483647 w 16415"/>
              <a:gd name="T33" fmla="*/ 2147483647 h 102"/>
              <a:gd name="T34" fmla="*/ 2147483647 w 16415"/>
              <a:gd name="T35" fmla="*/ 2147483647 h 102"/>
              <a:gd name="T36" fmla="*/ 2147483647 w 16415"/>
              <a:gd name="T37" fmla="*/ 2147483647 h 102"/>
              <a:gd name="T38" fmla="*/ 2147483647 w 16415"/>
              <a:gd name="T39" fmla="*/ 2147483647 h 102"/>
              <a:gd name="T40" fmla="*/ 2147483647 w 16415"/>
              <a:gd name="T41" fmla="*/ 2147483647 h 102"/>
              <a:gd name="T42" fmla="*/ 2147483647 w 16415"/>
              <a:gd name="T43" fmla="*/ 2147483647 h 102"/>
              <a:gd name="T44" fmla="*/ 2147483647 w 16415"/>
              <a:gd name="T45" fmla="*/ 2147483647 h 102"/>
              <a:gd name="T46" fmla="*/ 2147483647 w 16415"/>
              <a:gd name="T47" fmla="*/ 2147483647 h 102"/>
              <a:gd name="T48" fmla="*/ 2147483647 w 16415"/>
              <a:gd name="T49" fmla="*/ 2147483647 h 10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6415"/>
              <a:gd name="T76" fmla="*/ 0 h 102"/>
              <a:gd name="T77" fmla="*/ 16415 w 16415"/>
              <a:gd name="T78" fmla="*/ 102 h 10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6415" h="102">
                <a:moveTo>
                  <a:pt x="18" y="43"/>
                </a:moveTo>
                <a:lnTo>
                  <a:pt x="16399" y="43"/>
                </a:lnTo>
                <a:lnTo>
                  <a:pt x="16399" y="60"/>
                </a:lnTo>
                <a:lnTo>
                  <a:pt x="18" y="60"/>
                </a:lnTo>
                <a:lnTo>
                  <a:pt x="18" y="43"/>
                </a:lnTo>
                <a:close/>
                <a:moveTo>
                  <a:pt x="88" y="100"/>
                </a:moveTo>
                <a:lnTo>
                  <a:pt x="0" y="51"/>
                </a:lnTo>
                <a:lnTo>
                  <a:pt x="88" y="2"/>
                </a:lnTo>
                <a:cubicBezTo>
                  <a:pt x="92" y="0"/>
                  <a:pt x="97" y="1"/>
                  <a:pt x="100" y="6"/>
                </a:cubicBezTo>
                <a:cubicBezTo>
                  <a:pt x="102" y="10"/>
                  <a:pt x="100" y="15"/>
                  <a:pt x="96" y="17"/>
                </a:cubicBezTo>
                <a:lnTo>
                  <a:pt x="21" y="59"/>
                </a:lnTo>
                <a:lnTo>
                  <a:pt x="21" y="44"/>
                </a:lnTo>
                <a:lnTo>
                  <a:pt x="96" y="86"/>
                </a:lnTo>
                <a:cubicBezTo>
                  <a:pt x="100" y="88"/>
                  <a:pt x="102" y="93"/>
                  <a:pt x="100" y="97"/>
                </a:cubicBezTo>
                <a:cubicBezTo>
                  <a:pt x="97" y="101"/>
                  <a:pt x="92" y="102"/>
                  <a:pt x="88" y="100"/>
                </a:cubicBezTo>
                <a:close/>
                <a:moveTo>
                  <a:pt x="16327" y="2"/>
                </a:moveTo>
                <a:lnTo>
                  <a:pt x="16415" y="51"/>
                </a:lnTo>
                <a:lnTo>
                  <a:pt x="16327" y="100"/>
                </a:lnTo>
                <a:cubicBezTo>
                  <a:pt x="16323" y="102"/>
                  <a:pt x="16318" y="101"/>
                  <a:pt x="16316" y="97"/>
                </a:cubicBezTo>
                <a:cubicBezTo>
                  <a:pt x="16313" y="93"/>
                  <a:pt x="16315" y="88"/>
                  <a:pt x="16319" y="86"/>
                </a:cubicBezTo>
                <a:lnTo>
                  <a:pt x="16394" y="44"/>
                </a:lnTo>
                <a:lnTo>
                  <a:pt x="16394" y="59"/>
                </a:lnTo>
                <a:lnTo>
                  <a:pt x="16319" y="17"/>
                </a:lnTo>
                <a:cubicBezTo>
                  <a:pt x="16315" y="15"/>
                  <a:pt x="16313" y="10"/>
                  <a:pt x="16316" y="6"/>
                </a:cubicBezTo>
                <a:cubicBezTo>
                  <a:pt x="16318" y="1"/>
                  <a:pt x="16323" y="0"/>
                  <a:pt x="16327" y="2"/>
                </a:cubicBezTo>
                <a:close/>
              </a:path>
            </a:pathLst>
          </a:custGeom>
          <a:solidFill>
            <a:srgbClr val="FFFFFF"/>
          </a:solidFill>
          <a:ln w="1588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099" name="Line 367"/>
          <p:cNvSpPr>
            <a:spLocks noChangeShapeType="1"/>
          </p:cNvSpPr>
          <p:nvPr/>
        </p:nvSpPr>
        <p:spPr bwMode="auto">
          <a:xfrm>
            <a:off x="1260475" y="6381750"/>
            <a:ext cx="6553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00" name="Text Box 368"/>
          <p:cNvSpPr txBox="1">
            <a:spLocks noChangeArrowheads="1"/>
          </p:cNvSpPr>
          <p:nvPr/>
        </p:nvSpPr>
        <p:spPr bwMode="auto">
          <a:xfrm>
            <a:off x="2989263" y="6381750"/>
            <a:ext cx="1460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hlink"/>
                </a:solidFill>
                <a:latin typeface="Times New Roman" pitchFamily="18" charset="0"/>
              </a:rPr>
              <a:t>Image</a:t>
            </a:r>
            <a:r>
              <a:rPr lang="en-US" sz="180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1800">
                <a:solidFill>
                  <a:schemeClr val="hlink"/>
                </a:solidFill>
                <a:latin typeface="Times New Roman" pitchFamily="18" charset="0"/>
              </a:rPr>
              <a:t>motion</a:t>
            </a:r>
          </a:p>
        </p:txBody>
      </p:sp>
      <p:sp>
        <p:nvSpPr>
          <p:cNvPr id="89101" name="Rectangle 369"/>
          <p:cNvSpPr>
            <a:spLocks noChangeArrowheads="1"/>
          </p:cNvSpPr>
          <p:nvPr/>
        </p:nvSpPr>
        <p:spPr bwMode="auto">
          <a:xfrm>
            <a:off x="6111875" y="1655763"/>
            <a:ext cx="44450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700" b="1">
                <a:latin typeface="Times New Roman" pitchFamily="18" charset="0"/>
              </a:rPr>
              <a:t>2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2" name="Rectangle 370"/>
          <p:cNvSpPr>
            <a:spLocks noChangeArrowheads="1"/>
          </p:cNvSpPr>
          <p:nvPr/>
        </p:nvSpPr>
        <p:spPr bwMode="auto">
          <a:xfrm>
            <a:off x="7742238" y="4335463"/>
            <a:ext cx="7810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Radial Velocity 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3" name="Rectangle 371"/>
          <p:cNvSpPr>
            <a:spLocks noChangeArrowheads="1"/>
          </p:cNvSpPr>
          <p:nvPr/>
        </p:nvSpPr>
        <p:spPr bwMode="auto">
          <a:xfrm>
            <a:off x="7624763" y="4486275"/>
            <a:ext cx="9810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Spectrometer CCDs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4" name="Rectangle 372"/>
          <p:cNvSpPr>
            <a:spLocks noChangeArrowheads="1"/>
          </p:cNvSpPr>
          <p:nvPr/>
        </p:nvSpPr>
        <p:spPr bwMode="auto">
          <a:xfrm>
            <a:off x="6111875" y="1655763"/>
            <a:ext cx="44450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700" b="1">
                <a:latin typeface="Times New Roman" pitchFamily="18" charset="0"/>
              </a:rPr>
              <a:t>2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5" name="Rectangle 373"/>
          <p:cNvSpPr>
            <a:spLocks noChangeArrowheads="1"/>
          </p:cNvSpPr>
          <p:nvPr/>
        </p:nvSpPr>
        <p:spPr bwMode="auto">
          <a:xfrm>
            <a:off x="7742238" y="4335463"/>
            <a:ext cx="7810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Radial Velocity 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6" name="Rectangle 374"/>
          <p:cNvSpPr>
            <a:spLocks noChangeArrowheads="1"/>
          </p:cNvSpPr>
          <p:nvPr/>
        </p:nvSpPr>
        <p:spPr bwMode="auto">
          <a:xfrm>
            <a:off x="7624763" y="4486275"/>
            <a:ext cx="98107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900" b="1">
                <a:latin typeface="Times New Roman" pitchFamily="18" charset="0"/>
              </a:rPr>
              <a:t>Spectrometer CCDs</a:t>
            </a:r>
            <a:endParaRPr lang="en-IE" sz="1800">
              <a:latin typeface="Times New Roman" pitchFamily="18" charset="0"/>
            </a:endParaRPr>
          </a:p>
        </p:txBody>
      </p:sp>
      <p:sp>
        <p:nvSpPr>
          <p:cNvPr id="89107" name="Rectangle 375"/>
          <p:cNvSpPr>
            <a:spLocks noChangeArrowheads="1"/>
          </p:cNvSpPr>
          <p:nvPr/>
        </p:nvSpPr>
        <p:spPr bwMode="auto">
          <a:xfrm>
            <a:off x="2905125" y="5884863"/>
            <a:ext cx="14922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1200">
                <a:latin typeface="Times New Roman" pitchFamily="18" charset="0"/>
              </a:rPr>
              <a:t>Astrometric Field CCDs</a:t>
            </a:r>
            <a:endParaRPr lang="en-IE" sz="2400">
              <a:latin typeface="Times New Roman" pitchFamily="18" charset="0"/>
            </a:endParaRPr>
          </a:p>
        </p:txBody>
      </p:sp>
      <p:sp>
        <p:nvSpPr>
          <p:cNvPr id="89108" name="Rectangle 376"/>
          <p:cNvSpPr>
            <a:spLocks noChangeArrowheads="1"/>
          </p:cNvSpPr>
          <p:nvPr/>
        </p:nvSpPr>
        <p:spPr bwMode="auto">
          <a:xfrm>
            <a:off x="2844800" y="1268413"/>
            <a:ext cx="46450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1900" b="1">
                <a:latin typeface="Arial" charset="0"/>
              </a:rPr>
              <a:t>106 CCDs , 938 million pixels,  2800 cm</a:t>
            </a:r>
            <a:r>
              <a:rPr lang="en-IE" sz="1900" b="1" baseline="30000">
                <a:latin typeface="Arial" charset="0"/>
              </a:rPr>
              <a:t>2</a:t>
            </a:r>
            <a:r>
              <a:rPr lang="en-IE" sz="1900" b="1">
                <a:latin typeface="Arial" charset="0"/>
              </a:rPr>
              <a:t> </a:t>
            </a:r>
            <a:endParaRPr lang="en-IE" sz="3200" b="1">
              <a:latin typeface="Arial" charset="0"/>
            </a:endParaRPr>
          </a:p>
        </p:txBody>
      </p:sp>
      <p:grpSp>
        <p:nvGrpSpPr>
          <p:cNvPr id="89109" name="Group 377"/>
          <p:cNvGrpSpPr>
            <a:grpSpLocks/>
          </p:cNvGrpSpPr>
          <p:nvPr/>
        </p:nvGrpSpPr>
        <p:grpSpPr bwMode="auto">
          <a:xfrm>
            <a:off x="5192713" y="3629025"/>
            <a:ext cx="360362" cy="479425"/>
            <a:chOff x="3392" y="2013"/>
            <a:chExt cx="214" cy="271"/>
          </a:xfrm>
        </p:grpSpPr>
        <p:pic>
          <p:nvPicPr>
            <p:cNvPr id="89146" name="Picture 378"/>
            <p:cNvPicPr>
              <a:picLocks noChangeAspect="1" noChangeArrowheads="1"/>
            </p:cNvPicPr>
            <p:nvPr/>
          </p:nvPicPr>
          <p:blipFill>
            <a:blip r:embed="rId31" cstate="screen"/>
            <a:srcRect/>
            <a:stretch>
              <a:fillRect/>
            </a:stretch>
          </p:blipFill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7" name="Rectangle 379"/>
            <p:cNvSpPr>
              <a:spLocks noChangeArrowheads="1"/>
            </p:cNvSpPr>
            <p:nvPr/>
          </p:nvSpPr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110" name="Group 380"/>
          <p:cNvGrpSpPr>
            <a:grpSpLocks/>
          </p:cNvGrpSpPr>
          <p:nvPr/>
        </p:nvGrpSpPr>
        <p:grpSpPr bwMode="auto">
          <a:xfrm>
            <a:off x="5195888" y="3632200"/>
            <a:ext cx="344487" cy="473075"/>
            <a:chOff x="3394" y="2015"/>
            <a:chExt cx="204" cy="267"/>
          </a:xfrm>
        </p:grpSpPr>
        <p:pic>
          <p:nvPicPr>
            <p:cNvPr id="89144" name="Picture 381"/>
            <p:cNvPicPr>
              <a:picLocks noChangeAspect="1" noChangeArrowheads="1"/>
            </p:cNvPicPr>
            <p:nvPr/>
          </p:nvPicPr>
          <p:blipFill>
            <a:blip r:embed="rId32" cstate="screen"/>
            <a:srcRect/>
            <a:stretch>
              <a:fillRect/>
            </a:stretch>
          </p:blipFill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5" name="Rectangle 382"/>
            <p:cNvSpPr>
              <a:spLocks noChangeArrowheads="1"/>
            </p:cNvSpPr>
            <p:nvPr/>
          </p:nvSpPr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111" name="Group 383"/>
          <p:cNvGrpSpPr>
            <a:grpSpLocks/>
          </p:cNvGrpSpPr>
          <p:nvPr/>
        </p:nvGrpSpPr>
        <p:grpSpPr bwMode="auto">
          <a:xfrm>
            <a:off x="5192713" y="3629025"/>
            <a:ext cx="360362" cy="479425"/>
            <a:chOff x="3392" y="2013"/>
            <a:chExt cx="214" cy="271"/>
          </a:xfrm>
        </p:grpSpPr>
        <p:pic>
          <p:nvPicPr>
            <p:cNvPr id="89142" name="Picture 384"/>
            <p:cNvPicPr>
              <a:picLocks noChangeAspect="1" noChangeArrowheads="1"/>
            </p:cNvPicPr>
            <p:nvPr/>
          </p:nvPicPr>
          <p:blipFill>
            <a:blip r:embed="rId31" cstate="screen"/>
            <a:srcRect/>
            <a:stretch>
              <a:fillRect/>
            </a:stretch>
          </p:blipFill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3" name="Rectangle 385"/>
            <p:cNvSpPr>
              <a:spLocks noChangeArrowheads="1"/>
            </p:cNvSpPr>
            <p:nvPr/>
          </p:nvSpPr>
          <p:spPr bwMode="auto">
            <a:xfrm>
              <a:off x="3392" y="2013"/>
              <a:ext cx="214" cy="271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112" name="Rectangle 386"/>
          <p:cNvSpPr>
            <a:spLocks noChangeArrowheads="1"/>
          </p:cNvSpPr>
          <p:nvPr/>
        </p:nvSpPr>
        <p:spPr bwMode="auto">
          <a:xfrm>
            <a:off x="-287338" y="2060575"/>
            <a:ext cx="5795963" cy="36004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9113" name="Picture 387"/>
          <p:cNvPicPr>
            <a:picLocks noChangeAspect="1" noChangeArrowheads="1"/>
          </p:cNvPicPr>
          <p:nvPr/>
        </p:nvPicPr>
        <p:blipFill>
          <a:blip r:embed="rId33" cstate="screen"/>
          <a:srcRect/>
          <a:stretch>
            <a:fillRect/>
          </a:stretch>
        </p:blipFill>
        <p:spPr bwMode="auto">
          <a:xfrm>
            <a:off x="755650" y="2060575"/>
            <a:ext cx="47529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9114" name="Group 388"/>
          <p:cNvGrpSpPr>
            <a:grpSpLocks/>
          </p:cNvGrpSpPr>
          <p:nvPr/>
        </p:nvGrpSpPr>
        <p:grpSpPr bwMode="auto">
          <a:xfrm>
            <a:off x="5195888" y="3632200"/>
            <a:ext cx="344487" cy="473075"/>
            <a:chOff x="3394" y="2015"/>
            <a:chExt cx="204" cy="267"/>
          </a:xfrm>
        </p:grpSpPr>
        <p:pic>
          <p:nvPicPr>
            <p:cNvPr id="89140" name="Picture 389"/>
            <p:cNvPicPr>
              <a:picLocks noChangeAspect="1" noChangeArrowheads="1"/>
            </p:cNvPicPr>
            <p:nvPr/>
          </p:nvPicPr>
          <p:blipFill>
            <a:blip r:embed="rId32" cstate="screen"/>
            <a:srcRect/>
            <a:stretch>
              <a:fillRect/>
            </a:stretch>
          </p:blipFill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141" name="Rectangle 390"/>
            <p:cNvSpPr>
              <a:spLocks noChangeArrowheads="1"/>
            </p:cNvSpPr>
            <p:nvPr/>
          </p:nvSpPr>
          <p:spPr bwMode="auto">
            <a:xfrm>
              <a:off x="3394" y="2015"/>
              <a:ext cx="204" cy="267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38" name="Group 391"/>
          <p:cNvGrpSpPr>
            <a:grpSpLocks/>
          </p:cNvGrpSpPr>
          <p:nvPr/>
        </p:nvGrpSpPr>
        <p:grpSpPr bwMode="auto">
          <a:xfrm>
            <a:off x="4716463" y="2493963"/>
            <a:ext cx="6048375" cy="2520950"/>
            <a:chOff x="975" y="890"/>
            <a:chExt cx="3810" cy="1588"/>
          </a:xfrm>
        </p:grpSpPr>
        <p:sp>
          <p:nvSpPr>
            <p:cNvPr id="89119" name="Oval 392"/>
            <p:cNvSpPr>
              <a:spLocks noChangeArrowheads="1"/>
            </p:cNvSpPr>
            <p:nvPr/>
          </p:nvSpPr>
          <p:spPr bwMode="auto">
            <a:xfrm>
              <a:off x="1156" y="890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0" name="Oval 393"/>
            <p:cNvSpPr>
              <a:spLocks noChangeArrowheads="1"/>
            </p:cNvSpPr>
            <p:nvPr/>
          </p:nvSpPr>
          <p:spPr bwMode="auto">
            <a:xfrm>
              <a:off x="1292" y="102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1" name="Oval 394"/>
            <p:cNvSpPr>
              <a:spLocks noChangeArrowheads="1"/>
            </p:cNvSpPr>
            <p:nvPr/>
          </p:nvSpPr>
          <p:spPr bwMode="auto">
            <a:xfrm>
              <a:off x="975" y="1208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2" name="Oval 395"/>
            <p:cNvSpPr>
              <a:spLocks noChangeArrowheads="1"/>
            </p:cNvSpPr>
            <p:nvPr/>
          </p:nvSpPr>
          <p:spPr bwMode="auto">
            <a:xfrm>
              <a:off x="1428" y="1299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3" name="Oval 396"/>
            <p:cNvSpPr>
              <a:spLocks noChangeArrowheads="1"/>
            </p:cNvSpPr>
            <p:nvPr/>
          </p:nvSpPr>
          <p:spPr bwMode="auto">
            <a:xfrm>
              <a:off x="3877" y="1117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4" name="Oval 397"/>
            <p:cNvSpPr>
              <a:spLocks noChangeArrowheads="1"/>
            </p:cNvSpPr>
            <p:nvPr/>
          </p:nvSpPr>
          <p:spPr bwMode="auto">
            <a:xfrm>
              <a:off x="1428" y="161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5" name="Oval 398"/>
            <p:cNvSpPr>
              <a:spLocks noChangeArrowheads="1"/>
            </p:cNvSpPr>
            <p:nvPr/>
          </p:nvSpPr>
          <p:spPr bwMode="auto">
            <a:xfrm>
              <a:off x="2244" y="1162"/>
              <a:ext cx="137" cy="136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6" name="Oval 399"/>
            <p:cNvSpPr>
              <a:spLocks noChangeArrowheads="1"/>
            </p:cNvSpPr>
            <p:nvPr/>
          </p:nvSpPr>
          <p:spPr bwMode="auto">
            <a:xfrm>
              <a:off x="1791" y="1480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7" name="Oval 400"/>
            <p:cNvSpPr>
              <a:spLocks noChangeArrowheads="1"/>
            </p:cNvSpPr>
            <p:nvPr/>
          </p:nvSpPr>
          <p:spPr bwMode="auto">
            <a:xfrm flipV="1">
              <a:off x="1247" y="220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8" name="Oval 401"/>
            <p:cNvSpPr>
              <a:spLocks noChangeArrowheads="1"/>
            </p:cNvSpPr>
            <p:nvPr/>
          </p:nvSpPr>
          <p:spPr bwMode="auto">
            <a:xfrm>
              <a:off x="1564" y="2388"/>
              <a:ext cx="91" cy="90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29" name="Oval 402"/>
            <p:cNvSpPr>
              <a:spLocks noChangeArrowheads="1"/>
            </p:cNvSpPr>
            <p:nvPr/>
          </p:nvSpPr>
          <p:spPr bwMode="auto">
            <a:xfrm>
              <a:off x="3605" y="1842"/>
              <a:ext cx="91" cy="90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0" name="Oval 403"/>
            <p:cNvSpPr>
              <a:spLocks noChangeArrowheads="1"/>
            </p:cNvSpPr>
            <p:nvPr/>
          </p:nvSpPr>
          <p:spPr bwMode="auto">
            <a:xfrm>
              <a:off x="2971" y="1434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1" name="Oval 404"/>
            <p:cNvSpPr>
              <a:spLocks noChangeArrowheads="1"/>
            </p:cNvSpPr>
            <p:nvPr/>
          </p:nvSpPr>
          <p:spPr bwMode="auto">
            <a:xfrm>
              <a:off x="2971" y="1751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2" name="Oval 405"/>
            <p:cNvSpPr>
              <a:spLocks noChangeArrowheads="1"/>
            </p:cNvSpPr>
            <p:nvPr/>
          </p:nvSpPr>
          <p:spPr bwMode="auto">
            <a:xfrm>
              <a:off x="3334" y="1615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3" name="Oval 406"/>
            <p:cNvSpPr>
              <a:spLocks noChangeArrowheads="1"/>
            </p:cNvSpPr>
            <p:nvPr/>
          </p:nvSpPr>
          <p:spPr bwMode="auto">
            <a:xfrm>
              <a:off x="2744" y="2070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4" name="Oval 407"/>
            <p:cNvSpPr>
              <a:spLocks noChangeArrowheads="1"/>
            </p:cNvSpPr>
            <p:nvPr/>
          </p:nvSpPr>
          <p:spPr bwMode="auto">
            <a:xfrm>
              <a:off x="2562" y="2387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5" name="Oval 408"/>
            <p:cNvSpPr>
              <a:spLocks noChangeArrowheads="1"/>
            </p:cNvSpPr>
            <p:nvPr/>
          </p:nvSpPr>
          <p:spPr bwMode="auto">
            <a:xfrm>
              <a:off x="3107" y="2251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6" name="Oval 409"/>
            <p:cNvSpPr>
              <a:spLocks noChangeArrowheads="1"/>
            </p:cNvSpPr>
            <p:nvPr/>
          </p:nvSpPr>
          <p:spPr bwMode="auto">
            <a:xfrm>
              <a:off x="4376" y="1752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7" name="Oval 410"/>
            <p:cNvSpPr>
              <a:spLocks noChangeArrowheads="1"/>
            </p:cNvSpPr>
            <p:nvPr/>
          </p:nvSpPr>
          <p:spPr bwMode="auto">
            <a:xfrm>
              <a:off x="4739" y="161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8" name="Oval 411"/>
            <p:cNvSpPr>
              <a:spLocks noChangeArrowheads="1"/>
            </p:cNvSpPr>
            <p:nvPr/>
          </p:nvSpPr>
          <p:spPr bwMode="auto">
            <a:xfrm>
              <a:off x="4332" y="2342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89139" name="Oval 412"/>
            <p:cNvSpPr>
              <a:spLocks noChangeArrowheads="1"/>
            </p:cNvSpPr>
            <p:nvPr/>
          </p:nvSpPr>
          <p:spPr bwMode="auto">
            <a:xfrm>
              <a:off x="4695" y="2206"/>
              <a:ext cx="46" cy="45"/>
            </a:xfrm>
            <a:prstGeom prst="ellipse">
              <a:avLst/>
            </a:prstGeom>
            <a:solidFill>
              <a:srgbClr val="F3C70D"/>
            </a:solidFill>
            <a:ln w="9525">
              <a:solidFill>
                <a:srgbClr val="F3C70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8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</p:grpSp>
      <p:sp>
        <p:nvSpPr>
          <p:cNvPr id="89116" name="Text Box 413"/>
          <p:cNvSpPr txBox="1">
            <a:spLocks noChangeArrowheads="1"/>
          </p:cNvSpPr>
          <p:nvPr/>
        </p:nvSpPr>
        <p:spPr bwMode="auto">
          <a:xfrm>
            <a:off x="4213225" y="1844675"/>
            <a:ext cx="1223963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Times New Roman" pitchFamily="18" charset="0"/>
              </a:rPr>
              <a:t>104.26cm</a:t>
            </a:r>
          </a:p>
        </p:txBody>
      </p:sp>
      <p:sp>
        <p:nvSpPr>
          <p:cNvPr id="89117" name="Text Box 414"/>
          <p:cNvSpPr txBox="1">
            <a:spLocks noChangeArrowheads="1"/>
          </p:cNvSpPr>
          <p:nvPr/>
        </p:nvSpPr>
        <p:spPr bwMode="auto">
          <a:xfrm rot="-5400000">
            <a:off x="226219" y="3607594"/>
            <a:ext cx="890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IE" sz="1600">
                <a:latin typeface="Times New Roman" pitchFamily="18" charset="0"/>
              </a:rPr>
              <a:t>42.35cm</a:t>
            </a:r>
            <a:endParaRPr lang="en-US" sz="1600">
              <a:latin typeface="Times New Roman" pitchFamily="18" charset="0"/>
            </a:endParaRPr>
          </a:p>
        </p:txBody>
      </p:sp>
      <p:sp>
        <p:nvSpPr>
          <p:cNvPr id="89118" name="Rectangle 415"/>
          <p:cNvSpPr>
            <a:spLocks noChangeArrowheads="1"/>
          </p:cNvSpPr>
          <p:nvPr/>
        </p:nvSpPr>
        <p:spPr bwMode="auto">
          <a:xfrm>
            <a:off x="1231900" y="5656263"/>
            <a:ext cx="749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IE" sz="1200">
                <a:latin typeface="Times New Roman" pitchFamily="18" charset="0"/>
              </a:rPr>
              <a:t>Sky Mapper</a:t>
            </a:r>
          </a:p>
          <a:p>
            <a:r>
              <a:rPr lang="en-IE" sz="1200">
                <a:latin typeface="Times New Roman" pitchFamily="18" charset="0"/>
              </a:rPr>
              <a:t> CCDs</a:t>
            </a:r>
            <a:endParaRPr lang="en-IE" sz="2400"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2116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6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GB" smtClean="0"/>
              <a:t> </a:t>
            </a:r>
          </a:p>
        </p:txBody>
      </p:sp>
      <p:pic>
        <p:nvPicPr>
          <p:cNvPr id="19458" name="Picture 2" descr="http://www.rssd.esa.int/SA/GAIA/images/image_gallery/20120213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980727"/>
            <a:ext cx="7776864" cy="532715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10" descr="FP copia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968500"/>
            <a:ext cx="9144000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sm1_7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06475" y="1200150"/>
            <a:ext cx="7129463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 descr="sm1_7win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06475" y="1208088"/>
            <a:ext cx="7129463" cy="550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5900" y="908050"/>
            <a:ext cx="6769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i="1">
                <a:solidFill>
                  <a:schemeClr val="hlink"/>
                </a:solidFill>
                <a:latin typeface="Arial Black" pitchFamily="34" charset="0"/>
              </a:rPr>
              <a:t>Windowing system</a:t>
            </a:r>
            <a:endParaRPr lang="en-US" sz="20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4013" y="1309688"/>
            <a:ext cx="8435975" cy="5111750"/>
          </a:xfrm>
          <a:solidFill>
            <a:schemeClr val="bg1">
              <a:alpha val="2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GB" smtClean="0"/>
              <a:t> </a:t>
            </a:r>
          </a:p>
        </p:txBody>
      </p:sp>
      <p:pic>
        <p:nvPicPr>
          <p:cNvPr id="95234" name="Picture 10" descr="Fig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63" y="1543050"/>
            <a:ext cx="8143875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1138238" y="1901825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1425575" y="1873250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1712913" y="1854200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1990725" y="1825625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2287588" y="1806575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2574925" y="1787525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2871788" y="1758950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3168650" y="1739900"/>
            <a:ext cx="2682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3455988" y="1720850"/>
            <a:ext cx="268287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3743325" y="1692275"/>
            <a:ext cx="344488" cy="5556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6038850" y="2152650"/>
            <a:ext cx="803275" cy="363538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6430963" y="1931988"/>
            <a:ext cx="803275" cy="363537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7515225" y="2179638"/>
            <a:ext cx="762000" cy="325437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5" name="Line 27"/>
          <p:cNvSpPr>
            <a:spLocks noChangeShapeType="1"/>
          </p:cNvSpPr>
          <p:nvPr/>
        </p:nvSpPr>
        <p:spPr bwMode="auto">
          <a:xfrm>
            <a:off x="2009775" y="2698750"/>
            <a:ext cx="0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>
            <a:off x="6697663" y="2698750"/>
            <a:ext cx="0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7" name="Line 29"/>
          <p:cNvSpPr>
            <a:spLocks noChangeShapeType="1"/>
          </p:cNvSpPr>
          <p:nvPr/>
        </p:nvSpPr>
        <p:spPr bwMode="auto">
          <a:xfrm>
            <a:off x="8056563" y="2698750"/>
            <a:ext cx="0" cy="504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8" name="Line 30"/>
          <p:cNvSpPr>
            <a:spLocks noChangeShapeType="1"/>
          </p:cNvSpPr>
          <p:nvPr/>
        </p:nvSpPr>
        <p:spPr bwMode="auto">
          <a:xfrm>
            <a:off x="3121025" y="3203575"/>
            <a:ext cx="0" cy="2619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39" name="Line 31"/>
          <p:cNvSpPr>
            <a:spLocks noChangeShapeType="1"/>
          </p:cNvSpPr>
          <p:nvPr/>
        </p:nvSpPr>
        <p:spPr bwMode="auto">
          <a:xfrm>
            <a:off x="2016125" y="3203575"/>
            <a:ext cx="1104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0" name="Line 32"/>
          <p:cNvSpPr>
            <a:spLocks noChangeShapeType="1"/>
          </p:cNvSpPr>
          <p:nvPr/>
        </p:nvSpPr>
        <p:spPr bwMode="auto">
          <a:xfrm>
            <a:off x="3101975" y="3203575"/>
            <a:ext cx="49545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2857500" y="3486150"/>
            <a:ext cx="1524000" cy="27622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2" name="Line 34"/>
          <p:cNvSpPr>
            <a:spLocks noChangeShapeType="1"/>
          </p:cNvSpPr>
          <p:nvPr/>
        </p:nvSpPr>
        <p:spPr bwMode="auto">
          <a:xfrm>
            <a:off x="4391025" y="3619500"/>
            <a:ext cx="973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5364163" y="3486150"/>
            <a:ext cx="950912" cy="828675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4" name="Line 36"/>
          <p:cNvSpPr>
            <a:spLocks noChangeShapeType="1"/>
          </p:cNvSpPr>
          <p:nvPr/>
        </p:nvSpPr>
        <p:spPr bwMode="auto">
          <a:xfrm>
            <a:off x="6315075" y="3619500"/>
            <a:ext cx="6905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5" name="Line 37"/>
          <p:cNvSpPr>
            <a:spLocks noChangeShapeType="1"/>
          </p:cNvSpPr>
          <p:nvPr/>
        </p:nvSpPr>
        <p:spPr bwMode="auto">
          <a:xfrm>
            <a:off x="6315075" y="3924300"/>
            <a:ext cx="6905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7038975" y="3533775"/>
            <a:ext cx="893763" cy="204788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7038975" y="3792538"/>
            <a:ext cx="760413" cy="204787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8" name="Line 40"/>
          <p:cNvSpPr>
            <a:spLocks noChangeShapeType="1"/>
          </p:cNvSpPr>
          <p:nvPr/>
        </p:nvSpPr>
        <p:spPr bwMode="auto">
          <a:xfrm>
            <a:off x="7799388" y="3895725"/>
            <a:ext cx="1333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50" name="Line 42"/>
          <p:cNvSpPr>
            <a:spLocks noChangeShapeType="1"/>
          </p:cNvSpPr>
          <p:nvPr/>
        </p:nvSpPr>
        <p:spPr bwMode="auto">
          <a:xfrm>
            <a:off x="8056563" y="3619500"/>
            <a:ext cx="0" cy="4127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51" name="Line 43"/>
          <p:cNvSpPr>
            <a:spLocks noChangeShapeType="1"/>
          </p:cNvSpPr>
          <p:nvPr/>
        </p:nvSpPr>
        <p:spPr bwMode="auto">
          <a:xfrm>
            <a:off x="7923213" y="3895725"/>
            <a:ext cx="0" cy="136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52" name="Line 44"/>
          <p:cNvSpPr>
            <a:spLocks noChangeShapeType="1"/>
          </p:cNvSpPr>
          <p:nvPr/>
        </p:nvSpPr>
        <p:spPr bwMode="auto">
          <a:xfrm>
            <a:off x="7923213" y="3629025"/>
            <a:ext cx="1333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53" name="Line 45"/>
          <p:cNvSpPr>
            <a:spLocks noChangeShapeType="1"/>
          </p:cNvSpPr>
          <p:nvPr/>
        </p:nvSpPr>
        <p:spPr bwMode="auto">
          <a:xfrm>
            <a:off x="7997825" y="4041775"/>
            <a:ext cx="0" cy="12588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7534275" y="5319713"/>
            <a:ext cx="531813" cy="271462"/>
          </a:xfrm>
          <a:prstGeom prst="rect">
            <a:avLst/>
          </a:prstGeom>
          <a:solidFill>
            <a:srgbClr val="FF0000">
              <a:alpha val="30196"/>
            </a:srgbClr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421" name="Picture 13" descr="Fig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69950" y="1057275"/>
            <a:ext cx="3454400" cy="5441950"/>
          </a:xfrm>
          <a:prstGeom prst="rect">
            <a:avLst/>
          </a:prstGeom>
          <a:noFill/>
          <a:ln w="19050">
            <a:solidFill>
              <a:schemeClr val="bg2"/>
            </a:solidFill>
            <a:prstDash val="dash"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xit" presetSubtype="1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2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xit" presetSubtype="1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2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1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1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3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6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300"/>
                            </p:stCondLst>
                            <p:childTnLst>
                              <p:par>
                                <p:cTn id="115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9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800"/>
                            </p:stCondLst>
                            <p:childTnLst>
                              <p:par>
                                <p:cTn id="122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300"/>
                            </p:stCondLst>
                            <p:childTnLst>
                              <p:par>
                                <p:cTn id="129" presetID="14" presetClass="exit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vertical)">
                                      <p:cBhvr>
                                        <p:cTn id="130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000"/>
                            </p:stCondLst>
                            <p:childTnLst>
                              <p:par>
                                <p:cTn id="13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700"/>
                            </p:stCondLst>
                            <p:childTnLst>
                              <p:par>
                                <p:cTn id="143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4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200"/>
                            </p:stCondLst>
                            <p:childTnLst>
                              <p:par>
                                <p:cTn id="153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4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7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4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900"/>
                            </p:stCondLst>
                            <p:childTnLst>
                              <p:par>
                                <p:cTn id="166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7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0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700"/>
                            </p:stCondLst>
                            <p:childTnLst>
                              <p:par>
                                <p:cTn id="1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0200"/>
                            </p:stCondLst>
                            <p:childTnLst>
                              <p:par>
                                <p:cTn id="186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7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0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700"/>
                            </p:stCondLst>
                            <p:childTnLst>
                              <p:par>
                                <p:cTn id="19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4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1400"/>
                            </p:stCondLst>
                            <p:childTnLst>
                              <p:par>
                                <p:cTn id="20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4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8" dur="10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4" presetClass="exit" presetSubtype="1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0" dur="10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700"/>
                            </p:stCondLst>
                            <p:childTnLst>
                              <p:par>
                                <p:cTn id="2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 animBg="1"/>
      <p:bldP spid="17422" grpId="1" animBg="1"/>
      <p:bldP spid="17423" grpId="0" animBg="1"/>
      <p:bldP spid="17423" grpId="1" animBg="1"/>
      <p:bldP spid="17424" grpId="0" animBg="1"/>
      <p:bldP spid="17424" grpId="1" animBg="1"/>
      <p:bldP spid="17425" grpId="0" animBg="1"/>
      <p:bldP spid="17425" grpId="1" animBg="1"/>
      <p:bldP spid="17426" grpId="0" animBg="1"/>
      <p:bldP spid="17426" grpId="1" animBg="1"/>
      <p:bldP spid="17427" grpId="0" animBg="1"/>
      <p:bldP spid="17427" grpId="1" animBg="1"/>
      <p:bldP spid="17428" grpId="0" animBg="1"/>
      <p:bldP spid="17428" grpId="1" animBg="1"/>
      <p:bldP spid="17429" grpId="0" animBg="1"/>
      <p:bldP spid="17429" grpId="1" animBg="1"/>
      <p:bldP spid="17430" grpId="0" animBg="1"/>
      <p:bldP spid="17430" grpId="1" animBg="1"/>
      <p:bldP spid="17431" grpId="0" animBg="1"/>
      <p:bldP spid="17431" grpId="1" animBg="1"/>
      <p:bldP spid="17432" grpId="0" animBg="1"/>
      <p:bldP spid="17432" grpId="1" animBg="1"/>
      <p:bldP spid="17433" grpId="0" animBg="1"/>
      <p:bldP spid="17433" grpId="1" animBg="1"/>
      <p:bldP spid="17434" grpId="0" animBg="1"/>
      <p:bldP spid="17434" grpId="1" animBg="1"/>
      <p:bldP spid="17435" grpId="0" animBg="1"/>
      <p:bldP spid="17435" grpId="1" animBg="1"/>
      <p:bldP spid="17436" grpId="0" animBg="1"/>
      <p:bldP spid="17436" grpId="1" animBg="1"/>
      <p:bldP spid="17437" grpId="0" animBg="1"/>
      <p:bldP spid="17437" grpId="1" animBg="1"/>
      <p:bldP spid="17438" grpId="0" animBg="1"/>
      <p:bldP spid="17438" grpId="1" animBg="1"/>
      <p:bldP spid="17439" grpId="0" animBg="1"/>
      <p:bldP spid="17439" grpId="1" animBg="1"/>
      <p:bldP spid="17440" grpId="0" animBg="1"/>
      <p:bldP spid="17440" grpId="1" animBg="1"/>
      <p:bldP spid="17441" grpId="0" animBg="1"/>
      <p:bldP spid="17441" grpId="1" animBg="1"/>
      <p:bldP spid="17442" grpId="0" animBg="1"/>
      <p:bldP spid="17442" grpId="1" animBg="1"/>
      <p:bldP spid="17443" grpId="0" animBg="1"/>
      <p:bldP spid="17443" grpId="1" animBg="1"/>
      <p:bldP spid="17444" grpId="0" animBg="1"/>
      <p:bldP spid="17444" grpId="1" animBg="1"/>
      <p:bldP spid="17445" grpId="0" animBg="1"/>
      <p:bldP spid="17445" grpId="1" animBg="1"/>
      <p:bldP spid="17446" grpId="0" animBg="1"/>
      <p:bldP spid="17446" grpId="1" animBg="1"/>
      <p:bldP spid="17447" grpId="0" animBg="1"/>
      <p:bldP spid="17447" grpId="1" animBg="1"/>
      <p:bldP spid="17448" grpId="0" animBg="1"/>
      <p:bldP spid="17448" grpId="1" animBg="1"/>
      <p:bldP spid="17450" grpId="0" animBg="1"/>
      <p:bldP spid="17450" grpId="1" animBg="1"/>
      <p:bldP spid="17451" grpId="0" animBg="1"/>
      <p:bldP spid="17451" grpId="1" animBg="1"/>
      <p:bldP spid="17452" grpId="0" animBg="1"/>
      <p:bldP spid="17452" grpId="1" animBg="1"/>
      <p:bldP spid="17453" grpId="0" animBg="1"/>
      <p:bldP spid="17453" grpId="1" animBg="1"/>
      <p:bldP spid="17454" grpId="0" animBg="1"/>
      <p:bldP spid="17454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71750" y="3143250"/>
            <a:ext cx="2500313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 cstate="screen"/>
          <a:srcRect l="54475"/>
          <a:stretch>
            <a:fillRect/>
          </a:stretch>
        </p:blipFill>
        <p:spPr bwMode="auto">
          <a:xfrm>
            <a:off x="5357813" y="1438275"/>
            <a:ext cx="363378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4" cstate="screen"/>
          <a:srcRect l="61775"/>
          <a:stretch>
            <a:fillRect/>
          </a:stretch>
        </p:blipFill>
        <p:spPr bwMode="auto">
          <a:xfrm>
            <a:off x="285750" y="857250"/>
            <a:ext cx="2233613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9" descr="Maxwell-FX750-PPC-Computer-Board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143250" y="785813"/>
            <a:ext cx="2835275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5" name="7 Rectángulo"/>
          <p:cNvSpPr>
            <a:spLocks noChangeArrowheads="1"/>
          </p:cNvSpPr>
          <p:nvPr/>
        </p:nvSpPr>
        <p:spPr bwMode="auto">
          <a:xfrm>
            <a:off x="2643188" y="2000250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rgbClr val="3366CC"/>
                </a:solidFill>
                <a:latin typeface="Arial" charset="0"/>
              </a:rPr>
              <a:t>VPU</a:t>
            </a:r>
            <a:endParaRPr lang="es-ES" sz="1200"/>
          </a:p>
        </p:txBody>
      </p:sp>
      <p:sp>
        <p:nvSpPr>
          <p:cNvPr id="97286" name="8 Rectángulo"/>
          <p:cNvSpPr>
            <a:spLocks noChangeArrowheads="1"/>
          </p:cNvSpPr>
          <p:nvPr/>
        </p:nvSpPr>
        <p:spPr bwMode="auto">
          <a:xfrm>
            <a:off x="6357938" y="5857875"/>
            <a:ext cx="177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>
                <a:solidFill>
                  <a:srgbClr val="3366CC"/>
                </a:solidFill>
                <a:latin typeface="Arial" charset="0"/>
              </a:rPr>
              <a:t>Interconnection module</a:t>
            </a:r>
            <a:endParaRPr lang="es-ES" sz="1200"/>
          </a:p>
        </p:txBody>
      </p:sp>
      <p:sp>
        <p:nvSpPr>
          <p:cNvPr id="97287" name="9 Rectángulo"/>
          <p:cNvSpPr>
            <a:spLocks noChangeArrowheads="1"/>
          </p:cNvSpPr>
          <p:nvPr/>
        </p:nvSpPr>
        <p:spPr bwMode="auto">
          <a:xfrm>
            <a:off x="6357938" y="1214438"/>
            <a:ext cx="23574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3366CC"/>
                </a:solidFill>
                <a:latin typeface="Arial" charset="0"/>
              </a:rPr>
              <a:t>Proximity Electronic Module)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1 Marcador de fecha"/>
          <p:cNvSpPr txBox="1">
            <a:spLocks noGrp="1"/>
          </p:cNvSpPr>
          <p:nvPr/>
        </p:nvSpPr>
        <p:spPr bwMode="auto">
          <a:xfrm>
            <a:off x="0" y="6548438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s-ES_tradnl" sz="1400">
                <a:solidFill>
                  <a:srgbClr val="6666FF"/>
                </a:solidFill>
                <a:latin typeface="Arial" charset="0"/>
              </a:rPr>
              <a:t>ICCUB Mar. 2009</a:t>
            </a:r>
            <a:endParaRPr lang="es-ES_tradnl" sz="1400">
              <a:solidFill>
                <a:srgbClr val="6666FF"/>
              </a:solidFill>
              <a:latin typeface="Times New Roman" pitchFamily="18" charset="0"/>
            </a:endParaRPr>
          </a:p>
        </p:txBody>
      </p:sp>
      <p:sp>
        <p:nvSpPr>
          <p:cNvPr id="7" name="2 Marcador de número de diapositiva"/>
          <p:cNvSpPr txBox="1">
            <a:spLocks noGrp="1"/>
          </p:cNvSpPr>
          <p:nvPr/>
        </p:nvSpPr>
        <p:spPr bwMode="auto">
          <a:xfrm>
            <a:off x="7239000" y="6548438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2FF66362-9386-46AE-B19E-E72B00B9AE87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66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rgbClr val="0066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1579563"/>
            <a:ext cx="6096000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06" name="Text Box 6"/>
          <p:cNvSpPr txBox="1">
            <a:spLocks noChangeArrowheads="1"/>
          </p:cNvSpPr>
          <p:nvPr/>
        </p:nvSpPr>
        <p:spPr bwMode="auto">
          <a:xfrm>
            <a:off x="395288" y="333375"/>
            <a:ext cx="849788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El processament de les dades de Gaia</a:t>
            </a:r>
            <a:endParaRPr lang="en-US" sz="2400" b="1" i="1">
              <a:latin typeface="Arial Narrow" pitchFamily="34" charset="0"/>
            </a:endParaRPr>
          </a:p>
        </p:txBody>
      </p:sp>
      <p:pic>
        <p:nvPicPr>
          <p:cNvPr id="98310" name="Picture 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850" y="981075"/>
            <a:ext cx="32131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14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14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06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4"/>
          <p:cNvSpPr>
            <a:spLocks noChangeArrowheads="1"/>
          </p:cNvSpPr>
          <p:nvPr/>
        </p:nvSpPr>
        <p:spPr bwMode="auto">
          <a:xfrm>
            <a:off x="468313" y="2205038"/>
            <a:ext cx="820896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a-ES">
                <a:solidFill>
                  <a:srgbClr val="3366CC"/>
                </a:solidFill>
                <a:latin typeface="Arial" charset="0"/>
              </a:rPr>
              <a:t>Format per a preparar el procés de les dades de Gaia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ca-ES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a-ES">
                <a:solidFill>
                  <a:srgbClr val="3366CC"/>
                </a:solidFill>
                <a:latin typeface="Arial" charset="0"/>
              </a:rPr>
              <a:t>Constituït per un gran nombre de centres europeus (&gt;400 científics i enginyers)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s-ES">
              <a:solidFill>
                <a:srgbClr val="3366CC"/>
              </a:solidFill>
              <a:latin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s-ES">
                <a:solidFill>
                  <a:srgbClr val="3366CC"/>
                </a:solidFill>
                <a:latin typeface="Arial" charset="0"/>
              </a:rPr>
              <a:t>La Universitat de Barcelona n’és un membre destacat</a:t>
            </a:r>
            <a:endParaRPr lang="ca-ES">
              <a:solidFill>
                <a:srgbClr val="3366CC"/>
              </a:solidFill>
              <a:latin typeface="Arial" charset="0"/>
            </a:endParaRPr>
          </a:p>
        </p:txBody>
      </p:sp>
      <p:sp>
        <p:nvSpPr>
          <p:cNvPr id="616453" name="Text Box 5"/>
          <p:cNvSpPr txBox="1">
            <a:spLocks noChangeArrowheads="1"/>
          </p:cNvSpPr>
          <p:nvPr/>
        </p:nvSpPr>
        <p:spPr bwMode="auto">
          <a:xfrm>
            <a:off x="107950" y="1125538"/>
            <a:ext cx="90725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ca-ES" sz="3000" b="1" i="1">
                <a:solidFill>
                  <a:schemeClr val="hlink"/>
                </a:solidFill>
                <a:latin typeface="Arial Black" pitchFamily="34" charset="0"/>
              </a:rPr>
              <a:t>Data Processing and Analysis Consortium</a:t>
            </a:r>
            <a:endParaRPr lang="ca-E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16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16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53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1 Marcador de fecha"/>
          <p:cNvSpPr txBox="1">
            <a:spLocks noGrp="1"/>
          </p:cNvSpPr>
          <p:nvPr/>
        </p:nvSpPr>
        <p:spPr bwMode="auto">
          <a:xfrm>
            <a:off x="0" y="6548438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s-ES_tradnl" sz="1400">
                <a:solidFill>
                  <a:srgbClr val="6666FF"/>
                </a:solidFill>
                <a:latin typeface="Arial" charset="0"/>
              </a:rPr>
              <a:t>ICCUB Mar. 2009</a:t>
            </a:r>
            <a:endParaRPr lang="es-ES_tradnl" sz="1400">
              <a:solidFill>
                <a:srgbClr val="6666FF"/>
              </a:solidFill>
              <a:latin typeface="Times New Roman" pitchFamily="18" charset="0"/>
            </a:endParaRPr>
          </a:p>
        </p:txBody>
      </p:sp>
      <p:sp>
        <p:nvSpPr>
          <p:cNvPr id="8" name="2 Marcador de número de diapositiva"/>
          <p:cNvSpPr txBox="1">
            <a:spLocks noGrp="1"/>
          </p:cNvSpPr>
          <p:nvPr/>
        </p:nvSpPr>
        <p:spPr bwMode="auto">
          <a:xfrm>
            <a:off x="7239000" y="6548438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defRPr/>
            </a:pPr>
            <a:fld id="{D8A38899-F00F-4DF7-A4C3-17087E38C64A}" type="slidenum">
              <a:rPr lang="es-ES_tradnl" sz="1400">
                <a:solidFill>
                  <a:srgbClr val="6666FF"/>
                </a:solidFill>
                <a:latin typeface="+mn-lt"/>
              </a:rPr>
              <a:pPr algn="r" eaLnBrk="0" hangingPunct="0">
                <a:defRPr/>
              </a:pPr>
              <a:t>68</a:t>
            </a:fld>
            <a:r>
              <a:rPr lang="es-ES_tradnl" sz="1400">
                <a:solidFill>
                  <a:srgbClr val="6666FF"/>
                </a:solidFill>
                <a:latin typeface="+mn-lt"/>
              </a:rPr>
              <a:t>/82</a:t>
            </a:r>
          </a:p>
        </p:txBody>
      </p:sp>
      <p:sp>
        <p:nvSpPr>
          <p:cNvPr id="100355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80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/>
          </a:p>
        </p:txBody>
      </p:sp>
      <p:pic>
        <p:nvPicPr>
          <p:cNvPr id="100356" name="Picture 8"/>
          <p:cNvPicPr>
            <a:picLocks noChangeAspect="1" noChangeArrowheads="1"/>
          </p:cNvPicPr>
          <p:nvPr/>
        </p:nvPicPr>
        <p:blipFill>
          <a:blip r:embed="rId2" cstate="screen"/>
          <a:srcRect l="4608"/>
          <a:stretch>
            <a:fillRect/>
          </a:stretch>
        </p:blipFill>
        <p:spPr bwMode="auto">
          <a:xfrm rot="5400000">
            <a:off x="5828507" y="1415256"/>
            <a:ext cx="29575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</a:blip>
          <a:srcRect r="50000"/>
          <a:stretch>
            <a:fillRect/>
          </a:stretch>
        </p:blipFill>
        <p:spPr bwMode="auto">
          <a:xfrm>
            <a:off x="250825" y="1628775"/>
            <a:ext cx="254000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8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68538" y="3933825"/>
            <a:ext cx="387985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2602" name="Text Box 10"/>
          <p:cNvSpPr txBox="1">
            <a:spLocks noChangeArrowheads="1"/>
          </p:cNvSpPr>
          <p:nvPr/>
        </p:nvSpPr>
        <p:spPr bwMode="auto">
          <a:xfrm>
            <a:off x="395288" y="333375"/>
            <a:ext cx="849788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3000" b="1" i="1">
                <a:solidFill>
                  <a:schemeClr val="hlink"/>
                </a:solidFill>
                <a:latin typeface="Arial Black" pitchFamily="34" charset="0"/>
              </a:rPr>
              <a:t>El simulador de Gaia</a:t>
            </a:r>
            <a:endParaRPr lang="en-US" sz="2400" b="1" i="1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2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2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602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4" descr="gaia1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450" y="4422775"/>
            <a:ext cx="25146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8" name="Picture 5" descr="histo_asm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18250" y="1755775"/>
            <a:ext cx="22860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Text Box 6"/>
          <p:cNvSpPr txBox="1">
            <a:spLocks noChangeArrowheads="1"/>
          </p:cNvSpPr>
          <p:nvPr/>
        </p:nvSpPr>
        <p:spPr bwMode="auto">
          <a:xfrm>
            <a:off x="7232650" y="3889375"/>
            <a:ext cx="74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s-ES" sz="1800" b="1">
                <a:latin typeface="Arial Unicode MS" pitchFamily="34" charset="-128"/>
              </a:rPr>
              <a:t>ASM </a:t>
            </a:r>
          </a:p>
        </p:txBody>
      </p:sp>
      <p:pic>
        <p:nvPicPr>
          <p:cNvPr id="101380" name="Picture 7" descr="histo1_a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75250" y="4665663"/>
            <a:ext cx="23622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1" name="Rectangle 8"/>
          <p:cNvSpPr>
            <a:spLocks noChangeArrowheads="1"/>
          </p:cNvSpPr>
          <p:nvPr/>
        </p:nvSpPr>
        <p:spPr bwMode="auto">
          <a:xfrm>
            <a:off x="5327650" y="6113463"/>
            <a:ext cx="2057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1800" b="1">
                <a:latin typeface="Arial" charset="0"/>
                <a:ea typeface="MS Mincho" pitchFamily="49" charset="-128"/>
              </a:rPr>
              <a:t>ASTRO patches</a:t>
            </a:r>
          </a:p>
        </p:txBody>
      </p:sp>
      <p:sp>
        <p:nvSpPr>
          <p:cNvPr id="101382" name="Rectangle 9"/>
          <p:cNvSpPr>
            <a:spLocks noChangeArrowheads="1"/>
          </p:cNvSpPr>
          <p:nvPr/>
        </p:nvSpPr>
        <p:spPr bwMode="auto">
          <a:xfrm>
            <a:off x="603250" y="1069975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None/>
            </a:pPr>
            <a:r>
              <a:rPr lang="en-GB" sz="2400">
                <a:solidFill>
                  <a:srgbClr val="0066CC"/>
                </a:solidFill>
                <a:latin typeface="Arial" charset="0"/>
              </a:rPr>
              <a:t>GASS is run in large computer clusters and specially at the </a:t>
            </a:r>
            <a:r>
              <a:rPr lang="en-GB" sz="2400" b="1">
                <a:solidFill>
                  <a:srgbClr val="0066CC"/>
                </a:solidFill>
                <a:latin typeface="Arial" charset="0"/>
              </a:rPr>
              <a:t>Mare Nostrum supercomputer</a:t>
            </a:r>
            <a:r>
              <a:rPr lang="en-GB" sz="2400">
                <a:solidFill>
                  <a:srgbClr val="0066CC"/>
                </a:solidFill>
                <a:latin typeface="Arial" charset="0"/>
              </a:rPr>
              <a:t>.</a:t>
            </a:r>
          </a:p>
        </p:txBody>
      </p:sp>
      <p:pic>
        <p:nvPicPr>
          <p:cNvPr id="101383" name="Picture 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3250" y="2060575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4" name="Picture 11" descr="snapshot_001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8050" y="1984375"/>
            <a:ext cx="19367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5" name="Rectangle 12"/>
          <p:cNvSpPr>
            <a:spLocks noChangeArrowheads="1"/>
          </p:cNvSpPr>
          <p:nvPr/>
        </p:nvSpPr>
        <p:spPr bwMode="auto">
          <a:xfrm>
            <a:off x="4641850" y="3508375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s-ES" sz="1800" b="1">
                <a:latin typeface="Arial" charset="0"/>
                <a:ea typeface="MS Mincho" pitchFamily="49" charset="-128"/>
              </a:rPr>
              <a:t>4 sec scan</a:t>
            </a:r>
          </a:p>
          <a:p>
            <a:pPr algn="ctr" eaLnBrk="0" hangingPunct="0"/>
            <a:r>
              <a:rPr lang="es-ES" sz="1800">
                <a:latin typeface="Arial" charset="0"/>
                <a:ea typeface="MS Mincho" pitchFamily="49" charset="-128"/>
              </a:rPr>
              <a:t>G &lt; 25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79512" y="1052736"/>
            <a:ext cx="86764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 smtClean="0">
                <a:solidFill>
                  <a:srgbClr val="0070C0"/>
                </a:solidFill>
              </a:rPr>
              <a:t>La física va tardar més d’un segle (</a:t>
            </a:r>
            <a:r>
              <a:rPr lang="ca-ES" b="1" dirty="0" err="1" smtClean="0">
                <a:solidFill>
                  <a:srgbClr val="0070C0"/>
                </a:solidFill>
              </a:rPr>
              <a:t>Galileo</a:t>
            </a:r>
            <a:r>
              <a:rPr lang="ca-ES" b="1" dirty="0" smtClean="0">
                <a:solidFill>
                  <a:srgbClr val="0070C0"/>
                </a:solidFill>
              </a:rPr>
              <a:t>, </a:t>
            </a:r>
            <a:r>
              <a:rPr lang="ca-ES" b="1" dirty="0" err="1" smtClean="0">
                <a:solidFill>
                  <a:srgbClr val="0070C0"/>
                </a:solidFill>
              </a:rPr>
              <a:t>Kepler</a:t>
            </a:r>
            <a:r>
              <a:rPr lang="ca-ES" b="1" dirty="0" smtClean="0">
                <a:solidFill>
                  <a:srgbClr val="0070C0"/>
                </a:solidFill>
              </a:rPr>
              <a:t>, Newton) </a:t>
            </a:r>
            <a:r>
              <a:rPr lang="ca-ES" b="1" dirty="0" smtClean="0">
                <a:solidFill>
                  <a:srgbClr val="0070C0"/>
                </a:solidFill>
              </a:rPr>
              <a:t>en poder fonamentar l’astronomia Copernicana: absència d’efectes notables deguts a la rotació de la Terra, no observació dels moviments </a:t>
            </a:r>
            <a:r>
              <a:rPr lang="ca-ES" b="1" dirty="0" err="1" smtClean="0">
                <a:solidFill>
                  <a:srgbClr val="0070C0"/>
                </a:solidFill>
              </a:rPr>
              <a:t>paralàctics</a:t>
            </a:r>
            <a:r>
              <a:rPr lang="ca-ES" b="1" dirty="0" smtClean="0">
                <a:solidFill>
                  <a:srgbClr val="0070C0"/>
                </a:solidFill>
              </a:rPr>
              <a:t> de les estrelles, ...</a:t>
            </a:r>
            <a:endParaRPr lang="ca-ES" dirty="0">
              <a:solidFill>
                <a:srgbClr val="0070C0"/>
              </a:solidFill>
            </a:endParaRPr>
          </a:p>
        </p:txBody>
      </p:sp>
      <p:pic>
        <p:nvPicPr>
          <p:cNvPr id="83970" name="Picture 2" descr="http://www.aip.org/history/cosmology/ideas/images-ideas/start-galileo-galilei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429000"/>
            <a:ext cx="2344138" cy="2880320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779912" y="3789040"/>
            <a:ext cx="4680520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 smtClean="0">
                <a:solidFill>
                  <a:srgbClr val="0070C0"/>
                </a:solidFill>
              </a:rPr>
              <a:t>“</a:t>
            </a:r>
            <a:r>
              <a:rPr lang="ca-ES" b="1" dirty="0" err="1" smtClean="0">
                <a:solidFill>
                  <a:srgbClr val="0070C0"/>
                </a:solidFill>
              </a:rPr>
              <a:t>Eppur</a:t>
            </a:r>
            <a:r>
              <a:rPr lang="ca-ES" b="1" dirty="0" smtClean="0">
                <a:solidFill>
                  <a:srgbClr val="0070C0"/>
                </a:solidFill>
              </a:rPr>
              <a:t> si </a:t>
            </a:r>
            <a:r>
              <a:rPr lang="ca-ES" b="1" dirty="0" err="1" smtClean="0">
                <a:solidFill>
                  <a:srgbClr val="0070C0"/>
                </a:solidFill>
              </a:rPr>
              <a:t>muove</a:t>
            </a:r>
            <a:r>
              <a:rPr lang="ca-ES" b="1" dirty="0" smtClean="0">
                <a:solidFill>
                  <a:srgbClr val="0070C0"/>
                </a:solidFill>
              </a:rPr>
              <a:t>” (s. XVII)</a:t>
            </a:r>
            <a:endParaRPr lang="ca-ES" dirty="0">
              <a:solidFill>
                <a:srgbClr val="0070C0"/>
              </a:solidFill>
            </a:endParaRPr>
          </a:p>
        </p:txBody>
      </p:sp>
      <p:pic>
        <p:nvPicPr>
          <p:cNvPr id="83972" name="Picture 4" descr="http://upload.wikimedia.org/wikipedia/commons/thumb/1/11/Phases_Venus.jpg/200px-Phases_Ven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581128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3"/>
          <p:cNvSpPr>
            <a:spLocks noChangeArrowheads="1"/>
          </p:cNvSpPr>
          <p:nvPr/>
        </p:nvSpPr>
        <p:spPr bwMode="auto">
          <a:xfrm>
            <a:off x="250825" y="3206750"/>
            <a:ext cx="85693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Una mica de ciència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s-ES" b="1">
                <a:solidFill>
                  <a:srgbClr val="0070C0"/>
                </a:solidFill>
              </a:rPr>
              <a:t>(ficció?)</a:t>
            </a:r>
            <a:endParaRPr lang="ca-E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75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Elipse"/>
          <p:cNvSpPr/>
          <p:nvPr/>
        </p:nvSpPr>
        <p:spPr>
          <a:xfrm>
            <a:off x="4429125" y="4714875"/>
            <a:ext cx="571500" cy="571500"/>
          </a:xfrm>
          <a:prstGeom prst="ellipse">
            <a:avLst/>
          </a:prstGeom>
          <a:solidFill>
            <a:srgbClr val="FF0000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Elipse"/>
          <p:cNvSpPr/>
          <p:nvPr/>
        </p:nvSpPr>
        <p:spPr>
          <a:xfrm>
            <a:off x="3357563" y="3643313"/>
            <a:ext cx="2643187" cy="2643187"/>
          </a:xfrm>
          <a:prstGeom prst="ellipse">
            <a:avLst/>
          </a:prstGeom>
          <a:solidFill>
            <a:srgbClr val="4F81BD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4453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388" y="333375"/>
            <a:ext cx="9810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3"/>
          <p:cNvSpPr>
            <a:spLocks noChangeArrowheads="1"/>
          </p:cNvSpPr>
          <p:nvPr/>
        </p:nvSpPr>
        <p:spPr bwMode="auto">
          <a:xfrm>
            <a:off x="250825" y="3500438"/>
            <a:ext cx="85693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 dirty="0">
                <a:solidFill>
                  <a:srgbClr val="0070C0"/>
                </a:solidFill>
              </a:rPr>
              <a:t>Moltes gràcies per la </a:t>
            </a:r>
            <a:r>
              <a:rPr lang="ca-ES" b="1" dirty="0" smtClean="0">
                <a:solidFill>
                  <a:srgbClr val="0070C0"/>
                </a:solidFill>
              </a:rPr>
              <a:t>vostra atenció</a:t>
            </a:r>
            <a:endParaRPr lang="ca-E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ChangeArrowheads="1"/>
          </p:cNvSpPr>
          <p:nvPr/>
        </p:nvSpPr>
        <p:spPr bwMode="auto">
          <a:xfrm>
            <a:off x="5364163" y="3571875"/>
            <a:ext cx="37798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1920, “el gran debat”</a:t>
            </a:r>
            <a:endParaRPr lang="ca-ES">
              <a:solidFill>
                <a:srgbClr val="0070C0"/>
              </a:solidFill>
            </a:endParaRPr>
          </a:p>
        </p:txBody>
      </p:sp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765175"/>
            <a:ext cx="4608513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750" y="3789363"/>
            <a:ext cx="4608513" cy="30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5292725" y="1773238"/>
            <a:ext cx="2233613" cy="7817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dirty="0" err="1" smtClean="0">
                <a:solidFill>
                  <a:srgbClr val="0070C0"/>
                </a:solidFill>
              </a:rPr>
              <a:t>Heber</a:t>
            </a:r>
            <a:r>
              <a:rPr lang="ca-ES" dirty="0" smtClean="0">
                <a:solidFill>
                  <a:srgbClr val="0070C0"/>
                </a:solidFill>
              </a:rPr>
              <a:t> </a:t>
            </a:r>
            <a:r>
              <a:rPr lang="ca-ES" dirty="0" smtClean="0">
                <a:solidFill>
                  <a:srgbClr val="0070C0"/>
                </a:solidFill>
              </a:rPr>
              <a:t>D. </a:t>
            </a:r>
            <a:r>
              <a:rPr lang="ca-ES" dirty="0" err="1" smtClean="0">
                <a:solidFill>
                  <a:srgbClr val="0070C0"/>
                </a:solidFill>
              </a:rPr>
              <a:t>Curtis</a:t>
            </a:r>
            <a:endParaRPr lang="ca-ES" dirty="0">
              <a:solidFill>
                <a:srgbClr val="0070C0"/>
              </a:solidFill>
            </a:endParaRPr>
          </a:p>
        </p:txBody>
      </p:sp>
      <p:sp>
        <p:nvSpPr>
          <p:cNvPr id="20485" name="Rectangle 3"/>
          <p:cNvSpPr>
            <a:spLocks noChangeArrowheads="1"/>
          </p:cNvSpPr>
          <p:nvPr/>
        </p:nvSpPr>
        <p:spPr bwMode="auto">
          <a:xfrm>
            <a:off x="5294313" y="5084763"/>
            <a:ext cx="2233612" cy="77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dirty="0" err="1">
                <a:solidFill>
                  <a:srgbClr val="0070C0"/>
                </a:solidFill>
              </a:rPr>
              <a:t>Harlow</a:t>
            </a:r>
            <a:r>
              <a:rPr lang="ca-ES" dirty="0">
                <a:solidFill>
                  <a:srgbClr val="0070C0"/>
                </a:solidFill>
              </a:rPr>
              <a:t> </a:t>
            </a:r>
            <a:r>
              <a:rPr lang="ca-ES" dirty="0" err="1">
                <a:solidFill>
                  <a:srgbClr val="0070C0"/>
                </a:solidFill>
              </a:rPr>
              <a:t>Shapley</a:t>
            </a:r>
            <a:r>
              <a:rPr lang="ca-ES" dirty="0">
                <a:solidFill>
                  <a:srgbClr val="0070C0"/>
                </a:solidFill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ChangeArrowheads="1"/>
          </p:cNvSpPr>
          <p:nvPr/>
        </p:nvSpPr>
        <p:spPr bwMode="auto">
          <a:xfrm>
            <a:off x="250825" y="1730375"/>
            <a:ext cx="4678363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ca-ES" b="1">
                <a:solidFill>
                  <a:srgbClr val="0070C0"/>
                </a:solidFill>
              </a:rPr>
              <a:t>La Via Làctia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ca-ES" b="1">
              <a:solidFill>
                <a:srgbClr val="0070C0"/>
              </a:solidFill>
            </a:endParaRP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a-ES">
                <a:solidFill>
                  <a:srgbClr val="0070C0"/>
                </a:solidFill>
              </a:rPr>
              <a:t>Una galàxia espiral barrada</a:t>
            </a: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ca-ES">
              <a:solidFill>
                <a:srgbClr val="0070C0"/>
              </a:solidFill>
            </a:endParaRP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a-ES">
                <a:solidFill>
                  <a:srgbClr val="0070C0"/>
                </a:solidFill>
              </a:rPr>
              <a:t>Conté uns 200,000 milions d’estels</a:t>
            </a: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ca-ES">
              <a:solidFill>
                <a:srgbClr val="0070C0"/>
              </a:solidFill>
            </a:endParaRPr>
          </a:p>
          <a:p>
            <a:pPr marL="525463" lvl="1" indent="-169863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a-ES">
                <a:solidFill>
                  <a:srgbClr val="0070C0"/>
                </a:solidFill>
              </a:rPr>
              <a:t>Té uns 100,000 anys llum de diàmetre</a:t>
            </a:r>
          </a:p>
        </p:txBody>
      </p:sp>
      <p:pic>
        <p:nvPicPr>
          <p:cNvPr id="23554" name="4 Imagen" descr="milky-way-galaxy-sun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38688" y="1643063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666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tique Oliv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tique Olive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5828</TotalTime>
  <Words>964</Words>
  <Application>Microsoft Office PowerPoint</Application>
  <PresentationFormat>Presentación en pantalla (4:3)</PresentationFormat>
  <Paragraphs>220</Paragraphs>
  <Slides>72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72</vt:i4>
      </vt:variant>
    </vt:vector>
  </HeadingPairs>
  <TitlesOfParts>
    <vt:vector size="73" baseType="lpstr"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Característiques principals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Durán-Luri</dc:creator>
  <cp:lastModifiedBy>Xavier Luri</cp:lastModifiedBy>
  <cp:revision>1885</cp:revision>
  <cp:lastPrinted>2000-12-03T13:15:06Z</cp:lastPrinted>
  <dcterms:created xsi:type="dcterms:W3CDTF">2000-12-03T12:54:20Z</dcterms:created>
  <dcterms:modified xsi:type="dcterms:W3CDTF">2013-09-26T06:13:27Z</dcterms:modified>
</cp:coreProperties>
</file>