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89" r:id="rId2"/>
    <p:sldId id="522" r:id="rId3"/>
    <p:sldId id="575" r:id="rId4"/>
    <p:sldId id="584" r:id="rId5"/>
    <p:sldId id="587" r:id="rId6"/>
    <p:sldId id="588" r:id="rId7"/>
    <p:sldId id="589" r:id="rId8"/>
    <p:sldId id="577" r:id="rId9"/>
    <p:sldId id="523" r:id="rId10"/>
    <p:sldId id="524" r:id="rId11"/>
    <p:sldId id="583" r:id="rId12"/>
    <p:sldId id="515" r:id="rId13"/>
    <p:sldId id="518" r:id="rId14"/>
    <p:sldId id="519" r:id="rId15"/>
    <p:sldId id="527" r:id="rId16"/>
    <p:sldId id="521" r:id="rId17"/>
    <p:sldId id="573" r:id="rId18"/>
    <p:sldId id="512" r:id="rId19"/>
    <p:sldId id="567" r:id="rId20"/>
    <p:sldId id="574" r:id="rId21"/>
    <p:sldId id="568" r:id="rId22"/>
    <p:sldId id="569" r:id="rId23"/>
    <p:sldId id="566" r:id="rId24"/>
    <p:sldId id="510" r:id="rId25"/>
    <p:sldId id="511" r:id="rId26"/>
    <p:sldId id="426" r:id="rId27"/>
    <p:sldId id="509" r:id="rId28"/>
    <p:sldId id="427" r:id="rId29"/>
    <p:sldId id="429" r:id="rId30"/>
    <p:sldId id="432" r:id="rId31"/>
    <p:sldId id="433" r:id="rId32"/>
    <p:sldId id="424" r:id="rId33"/>
    <p:sldId id="434" r:id="rId34"/>
    <p:sldId id="435" r:id="rId35"/>
    <p:sldId id="438" r:id="rId36"/>
    <p:sldId id="447" r:id="rId37"/>
    <p:sldId id="446" r:id="rId38"/>
    <p:sldId id="449" r:id="rId39"/>
    <p:sldId id="451" r:id="rId40"/>
    <p:sldId id="450" r:id="rId41"/>
    <p:sldId id="453" r:id="rId42"/>
    <p:sldId id="454" r:id="rId43"/>
    <p:sldId id="528" r:id="rId44"/>
    <p:sldId id="529" r:id="rId45"/>
    <p:sldId id="530" r:id="rId46"/>
    <p:sldId id="531" r:id="rId47"/>
    <p:sldId id="532" r:id="rId48"/>
    <p:sldId id="533" r:id="rId49"/>
    <p:sldId id="534" r:id="rId50"/>
    <p:sldId id="535" r:id="rId51"/>
    <p:sldId id="536" r:id="rId52"/>
    <p:sldId id="537" r:id="rId53"/>
    <p:sldId id="538" r:id="rId54"/>
    <p:sldId id="539" r:id="rId55"/>
    <p:sldId id="586" r:id="rId56"/>
    <p:sldId id="541" r:id="rId57"/>
    <p:sldId id="542" r:id="rId58"/>
    <p:sldId id="543" r:id="rId59"/>
    <p:sldId id="544" r:id="rId60"/>
    <p:sldId id="561" r:id="rId61"/>
    <p:sldId id="549" r:id="rId62"/>
    <p:sldId id="552" r:id="rId63"/>
    <p:sldId id="554" r:id="rId64"/>
    <p:sldId id="563" r:id="rId65"/>
    <p:sldId id="565" r:id="rId66"/>
    <p:sldId id="578" r:id="rId67"/>
    <p:sldId id="579" r:id="rId68"/>
    <p:sldId id="580" r:id="rId69"/>
    <p:sldId id="581" r:id="rId70"/>
    <p:sldId id="582" r:id="rId71"/>
    <p:sldId id="572" r:id="rId72"/>
    <p:sldId id="585" r:id="rId73"/>
  </p:sldIdLst>
  <p:sldSz cx="9144000" cy="6858000" type="screen4x3"/>
  <p:notesSz cx="6645275" cy="9777413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EAEAEA"/>
    <a:srgbClr val="CCCC00"/>
    <a:srgbClr val="006666"/>
    <a:srgbClr val="000000"/>
    <a:srgbClr val="800000"/>
    <a:srgbClr val="6600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9" autoAdjust="0"/>
    <p:restoredTop sz="94709" autoAdjust="0"/>
  </p:normalViewPr>
  <p:slideViewPr>
    <p:cSldViewPr>
      <p:cViewPr varScale="1">
        <p:scale>
          <a:sx n="71" d="100"/>
          <a:sy n="71" d="100"/>
        </p:scale>
        <p:origin x="-1116" y="-90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972"/>
    </p:cViewPr>
  </p:sorterViewPr>
  <p:notesViewPr>
    <p:cSldViewPr>
      <p:cViewPr varScale="1">
        <p:scale>
          <a:sx n="53" d="100"/>
          <a:sy n="53" d="100"/>
        </p:scale>
        <p:origin x="-1824" y="-78"/>
      </p:cViewPr>
      <p:guideLst>
        <p:guide orient="horz" pos="3079"/>
        <p:guide pos="209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fld id="{F055221B-4B50-4C59-ACCF-92A75113FD7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33425"/>
            <a:ext cx="4887913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2737A07-F8EA-49AF-A9C8-6409D98A119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3CD797-165A-417A-BB2F-842ADF2DDACA}" type="slidenum">
              <a:rPr lang="es-ES_tradnl" smtClean="0"/>
              <a:pPr/>
              <a:t>1</a:t>
            </a:fld>
            <a:endParaRPr lang="es-ES_tradnl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60413"/>
            <a:ext cx="4864100" cy="3648075"/>
          </a:xfrm>
          <a:ln/>
        </p:spPr>
      </p:sp>
      <p:sp>
        <p:nvSpPr>
          <p:cNvPr id="73730" name="Text Box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Now we get to the part ADASS participants are interested in ..</a:t>
            </a:r>
            <a:endParaRPr lang="en-I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888022-F3C9-47EC-90F4-7F268F4F8B87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A10778-A5C0-4E68-9FFE-C7E22E6339BC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1C3A7F-A38A-4721-83BE-1AA5AD109B32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37AF0-2F39-4C4F-9985-56165117AF2B}" type="slidenum">
              <a:rPr lang="en-GB" smtClean="0"/>
              <a:pPr/>
              <a:t>62</a:t>
            </a:fld>
            <a:endParaRPr lang="en-GB" smtClean="0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DB26C2-C2A4-41DE-9403-219519AD692D}" type="slidenum">
              <a:rPr lang="en-GB" smtClean="0"/>
              <a:pPr/>
              <a:t>63</a:t>
            </a:fld>
            <a:endParaRPr lang="en-GB" smtClean="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5AD50-4BC9-4DBB-9E6D-B2CE45D215F4}" type="slidenum">
              <a:rPr lang="en-GB" smtClean="0"/>
              <a:pPr/>
              <a:t>64</a:t>
            </a:fld>
            <a:endParaRPr lang="en-GB" smtClean="0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849130-61F7-48D5-850E-D6B651D20F89}" type="slidenum">
              <a:rPr lang="es-ES_tradnl" smtClean="0"/>
              <a:pPr/>
              <a:t>26</a:t>
            </a:fld>
            <a:endParaRPr lang="es-ES_tradnl" smtClean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B6FDA-E007-4679-8434-6F93BACA8FF6}" type="slidenum">
              <a:rPr lang="es-ES_tradnl" smtClean="0"/>
              <a:pPr/>
              <a:t>28</a:t>
            </a:fld>
            <a:endParaRPr lang="es-ES_tradnl" smtClean="0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ED4780-8DE1-4BCB-BAC9-13D3D6344C63}" type="slidenum">
              <a:rPr lang="es-ES_tradnl" smtClean="0"/>
              <a:pPr/>
              <a:t>29</a:t>
            </a:fld>
            <a:endParaRPr lang="es-ES_tradnl" smtClean="0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AB8F6-E2FD-481D-AEE9-331367EE02ED}" type="slidenum">
              <a:rPr lang="es-ES_tradnl" smtClean="0"/>
              <a:pPr/>
              <a:t>32</a:t>
            </a:fld>
            <a:endParaRPr lang="es-ES_tradnl" smtClean="0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8DBE5-EE73-4310-9786-54346363C2AA}" type="slidenum">
              <a:rPr lang="es-ES_tradnl" smtClean="0"/>
              <a:pPr/>
              <a:t>43</a:t>
            </a:fld>
            <a:endParaRPr lang="es-ES_tradnl" smtClean="0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8F2C4-2021-4EE7-A5FB-AE3E311380EF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D5356-FC0F-41BE-BA68-1B02C89593FA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0E0E5E-331D-4985-82BD-785C6FA0F45F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92150"/>
            <a:ext cx="9144000" cy="71438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CC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>
              <a:latin typeface="Antique Olive" pitchFamily="34" charset="0"/>
            </a:endParaRPr>
          </a:p>
        </p:txBody>
      </p:sp>
      <p:pic>
        <p:nvPicPr>
          <p:cNvPr id="1027" name="Picture 1028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41275"/>
            <a:ext cx="1116012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29" descr="logoGUB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-26988"/>
            <a:ext cx="75565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8038" name="Rectangle 1030"/>
          <p:cNvSpPr>
            <a:spLocks noChangeArrowheads="1"/>
          </p:cNvSpPr>
          <p:nvPr/>
        </p:nvSpPr>
        <p:spPr bwMode="auto">
          <a:xfrm>
            <a:off x="1331913" y="161895"/>
            <a:ext cx="27879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Gaia</a:t>
            </a:r>
            <a:r>
              <a:rPr lang="pt-BR" sz="2000" dirty="0">
                <a:solidFill>
                  <a:srgbClr val="0066CC"/>
                </a:solidFill>
                <a:latin typeface="Berlin Sans FB Demi" pitchFamily="34" charset="0"/>
              </a:rPr>
              <a:t>: </a:t>
            </a:r>
            <a:r>
              <a:rPr lang="es-ES" sz="2000" dirty="0" smtClean="0">
                <a:solidFill>
                  <a:srgbClr val="0066CC"/>
                </a:solidFill>
                <a:latin typeface="Berlin Sans FB Demi" pitchFamily="34" charset="0"/>
              </a:rPr>
              <a:t>la galaxia en 3D </a:t>
            </a:r>
            <a:endParaRPr lang="es-ES_tradnl" sz="2000" dirty="0">
              <a:solidFill>
                <a:srgbClr val="0066CC"/>
              </a:solidFill>
              <a:latin typeface="Berlin Sans FB Demi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4924" y="6524625"/>
            <a:ext cx="31689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eaLnBrk="0" hangingPunct="0">
              <a:defRPr sz="1400">
                <a:solidFill>
                  <a:srgbClr val="6666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s-ES_tradnl" dirty="0" smtClean="0"/>
              <a:t>Semana de la ciencia, Logroño 2013</a:t>
            </a:r>
            <a:endParaRPr lang="es-ES_tradnl" dirty="0">
              <a:latin typeface="+mn-lt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7239000" y="65246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C9DBB216-40D7-41BB-9C26-70E5C6CA065A}" type="slidenum">
              <a:rPr lang="es-ES_tradnl" sz="1400">
                <a:solidFill>
                  <a:srgbClr val="6666FF"/>
                </a:solidFill>
                <a:latin typeface="Times New Roman" pitchFamily="18" charset="0"/>
              </a:rPr>
              <a:pPr algn="r" eaLnBrk="0" hangingPunct="0">
                <a:defRPr/>
              </a:pPr>
              <a:t>‹Nº›</a:t>
            </a:fld>
            <a:r>
              <a:rPr lang="es-ES_tradnl" sz="1400" dirty="0" smtClean="0">
                <a:solidFill>
                  <a:srgbClr val="6666FF"/>
                </a:solidFill>
                <a:latin typeface="Times New Roman" pitchFamily="18" charset="0"/>
              </a:rPr>
              <a:t>/72</a:t>
            </a:r>
            <a:endParaRPr lang="es-ES_tradnl" sz="1400" dirty="0">
              <a:solidFill>
                <a:srgbClr val="6666FF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26" Type="http://schemas.openxmlformats.org/officeDocument/2006/relationships/image" Target="../media/image106.png"/><Relationship Id="rId3" Type="http://schemas.openxmlformats.org/officeDocument/2006/relationships/image" Target="../media/image83.png"/><Relationship Id="rId21" Type="http://schemas.openxmlformats.org/officeDocument/2006/relationships/image" Target="../media/image101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5" Type="http://schemas.openxmlformats.org/officeDocument/2006/relationships/image" Target="../media/image105.png"/><Relationship Id="rId33" Type="http://schemas.openxmlformats.org/officeDocument/2006/relationships/image" Target="../media/image113.png"/><Relationship Id="rId2" Type="http://schemas.openxmlformats.org/officeDocument/2006/relationships/image" Target="../media/image82.png"/><Relationship Id="rId16" Type="http://schemas.openxmlformats.org/officeDocument/2006/relationships/image" Target="../media/image96.png"/><Relationship Id="rId20" Type="http://schemas.openxmlformats.org/officeDocument/2006/relationships/image" Target="../media/image100.png"/><Relationship Id="rId29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24" Type="http://schemas.openxmlformats.org/officeDocument/2006/relationships/image" Target="../media/image104.png"/><Relationship Id="rId32" Type="http://schemas.openxmlformats.org/officeDocument/2006/relationships/image" Target="../media/image112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23" Type="http://schemas.openxmlformats.org/officeDocument/2006/relationships/image" Target="../media/image103.png"/><Relationship Id="rId28" Type="http://schemas.openxmlformats.org/officeDocument/2006/relationships/image" Target="../media/image108.png"/><Relationship Id="rId10" Type="http://schemas.openxmlformats.org/officeDocument/2006/relationships/image" Target="../media/image90.png"/><Relationship Id="rId19" Type="http://schemas.openxmlformats.org/officeDocument/2006/relationships/image" Target="../media/image99.png"/><Relationship Id="rId31" Type="http://schemas.openxmlformats.org/officeDocument/2006/relationships/image" Target="../media/image111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Relationship Id="rId22" Type="http://schemas.openxmlformats.org/officeDocument/2006/relationships/image" Target="../media/image102.png"/><Relationship Id="rId27" Type="http://schemas.openxmlformats.org/officeDocument/2006/relationships/image" Target="../media/image107.png"/><Relationship Id="rId30" Type="http://schemas.openxmlformats.org/officeDocument/2006/relationships/image" Target="../media/image1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250825" y="1268413"/>
            <a:ext cx="85693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GAIA: la galaxia en 3D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15362" name="Picture 5" descr="logoGUB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54759" y="1928813"/>
            <a:ext cx="327342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50825" y="5588000"/>
            <a:ext cx="85693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i="1" smtClean="0">
                <a:solidFill>
                  <a:srgbClr val="3366CC"/>
                </a:solidFill>
              </a:rPr>
              <a:t>X. Luri, </a:t>
            </a:r>
            <a:r>
              <a:rPr lang="es-ES" b="1" i="1" smtClean="0">
                <a:solidFill>
                  <a:srgbClr val="0070C0"/>
                </a:solidFill>
              </a:rPr>
              <a:t>ICCUB/IEEC</a:t>
            </a:r>
            <a:endParaRPr lang="es-ES" i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250825" y="3206750"/>
            <a:ext cx="8569325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dirty="0" smtClean="0">
                <a:solidFill>
                  <a:srgbClr val="0070C0"/>
                </a:solidFill>
              </a:rPr>
              <a:t>Observando el cielo para entender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dirty="0" smtClean="0">
                <a:solidFill>
                  <a:srgbClr val="0070C0"/>
                </a:solidFill>
              </a:rPr>
              <a:t>la Vía Láctea</a:t>
            </a:r>
            <a:endParaRPr lang="es-E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00338" y="908050"/>
            <a:ext cx="38354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908720"/>
            <a:ext cx="6086018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63688" y="980728"/>
            <a:ext cx="591365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3 Imagen" descr="cel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813" y="835025"/>
            <a:ext cx="7643812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4143375" y="1000125"/>
            <a:ext cx="4432300" cy="4495800"/>
            <a:chOff x="2536" y="608"/>
            <a:chExt cx="2792" cy="2832"/>
          </a:xfrm>
        </p:grpSpPr>
        <p:sp>
          <p:nvSpPr>
            <p:cNvPr id="28675" name="Oval 10"/>
            <p:cNvSpPr>
              <a:spLocks noChangeArrowheads="1"/>
            </p:cNvSpPr>
            <p:nvPr/>
          </p:nvSpPr>
          <p:spPr bwMode="auto">
            <a:xfrm>
              <a:off x="3064" y="1888"/>
              <a:ext cx="832" cy="5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6" name="Line 11"/>
            <p:cNvSpPr>
              <a:spLocks noChangeShapeType="1"/>
            </p:cNvSpPr>
            <p:nvPr/>
          </p:nvSpPr>
          <p:spPr bwMode="auto">
            <a:xfrm flipV="1">
              <a:off x="2536" y="608"/>
              <a:ext cx="2304" cy="254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77" name="Text Box 13"/>
            <p:cNvSpPr txBox="1">
              <a:spLocks noChangeArrowheads="1"/>
            </p:cNvSpPr>
            <p:nvPr/>
          </p:nvSpPr>
          <p:spPr bwMode="auto">
            <a:xfrm>
              <a:off x="3552" y="2163"/>
              <a:ext cx="8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</a:t>
              </a:r>
              <a:endParaRPr lang="ca-ES" sz="3200" b="1">
                <a:solidFill>
                  <a:schemeClr val="bg1"/>
                </a:solidFill>
              </a:endParaRPr>
            </a:p>
          </p:txBody>
        </p:sp>
        <p:sp>
          <p:nvSpPr>
            <p:cNvPr id="28678" name="Text Box 14"/>
            <p:cNvSpPr txBox="1">
              <a:spLocks noChangeArrowheads="1"/>
            </p:cNvSpPr>
            <p:nvPr/>
          </p:nvSpPr>
          <p:spPr bwMode="auto">
            <a:xfrm>
              <a:off x="4512" y="723"/>
              <a:ext cx="8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</a:t>
              </a:r>
              <a:endParaRPr lang="ca-ES" sz="3200" b="1">
                <a:solidFill>
                  <a:schemeClr val="bg1"/>
                </a:solidFill>
              </a:endParaRPr>
            </a:p>
          </p:txBody>
        </p:sp>
        <p:sp>
          <p:nvSpPr>
            <p:cNvPr id="28679" name="Text Box 15"/>
            <p:cNvSpPr txBox="1">
              <a:spLocks noChangeArrowheads="1"/>
            </p:cNvSpPr>
            <p:nvPr/>
          </p:nvSpPr>
          <p:spPr bwMode="auto">
            <a:xfrm>
              <a:off x="2592" y="3075"/>
              <a:ext cx="9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(</a:t>
              </a: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</a:t>
              </a:r>
              <a:r>
                <a:rPr lang="es-ES" sz="3200" b="1" baseline="-25000">
                  <a:solidFill>
                    <a:schemeClr val="bg1"/>
                  </a:solidFill>
                  <a:sym typeface="Symbol" pitchFamily="18" charset="2"/>
                </a:rPr>
                <a:t>0</a:t>
              </a: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,</a:t>
              </a: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</a:t>
              </a:r>
              <a:r>
                <a:rPr lang="es-ES" sz="3200" b="1" baseline="-25000">
                  <a:solidFill>
                    <a:schemeClr val="bg1"/>
                  </a:solidFill>
                  <a:sym typeface="Symbol" pitchFamily="18" charset="2"/>
                </a:rPr>
                <a:t>0</a:t>
              </a: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)</a:t>
              </a:r>
              <a:endParaRPr lang="ca-ES" sz="3200" b="1">
                <a:solidFill>
                  <a:schemeClr val="bg1"/>
                </a:solidFill>
                <a:sym typeface="Symbol" pitchFamily="18" charset="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250825" y="1285875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>
                <a:solidFill>
                  <a:srgbClr val="0070C0"/>
                </a:solidFill>
              </a:rPr>
              <a:t>La </a:t>
            </a:r>
            <a:r>
              <a:rPr lang="ca-ES" b="1" dirty="0" err="1" smtClean="0">
                <a:solidFill>
                  <a:srgbClr val="0070C0"/>
                </a:solidFill>
              </a:rPr>
              <a:t>paralaje</a:t>
            </a:r>
            <a:endParaRPr lang="ca-ES" dirty="0">
              <a:solidFill>
                <a:srgbClr val="0070C0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" y="2481263"/>
            <a:ext cx="85725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250825" y="1285875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Distancias y paralaje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66813" y="2643188"/>
            <a:ext cx="6810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7 CuadroTexto"/>
          <p:cNvSpPr txBox="1">
            <a:spLocks noChangeArrowheads="1"/>
          </p:cNvSpPr>
          <p:nvPr/>
        </p:nvSpPr>
        <p:spPr bwMode="auto">
          <a:xfrm>
            <a:off x="5292080" y="2357438"/>
            <a:ext cx="3698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 dirty="0" smtClean="0">
                <a:solidFill>
                  <a:srgbClr val="0070C0"/>
                </a:solidFill>
              </a:rPr>
              <a:t>Distancia grande, ángulo pequeño</a:t>
            </a:r>
            <a:endParaRPr lang="es-ES" sz="1800" dirty="0">
              <a:solidFill>
                <a:srgbClr val="0070C0"/>
              </a:solidFill>
            </a:endParaRPr>
          </a:p>
        </p:txBody>
      </p:sp>
      <p:grpSp>
        <p:nvGrpSpPr>
          <p:cNvPr id="30724" name="9 Grupo"/>
          <p:cNvGrpSpPr>
            <a:grpSpLocks/>
          </p:cNvGrpSpPr>
          <p:nvPr/>
        </p:nvGrpSpPr>
        <p:grpSpPr bwMode="auto">
          <a:xfrm>
            <a:off x="2771800" y="4559300"/>
            <a:ext cx="6255866" cy="1370013"/>
            <a:chOff x="3014663" y="4559866"/>
            <a:chExt cx="6255995" cy="1369464"/>
          </a:xfrm>
        </p:grpSpPr>
        <p:pic>
          <p:nvPicPr>
            <p:cNvPr id="30725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014663" y="4776805"/>
              <a:ext cx="3114675" cy="115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8 CuadroTexto"/>
            <p:cNvSpPr txBox="1">
              <a:spLocks noChangeArrowheads="1"/>
            </p:cNvSpPr>
            <p:nvPr/>
          </p:nvSpPr>
          <p:spPr bwMode="auto">
            <a:xfrm>
              <a:off x="5572134" y="4559866"/>
              <a:ext cx="3698524" cy="369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800" dirty="0">
                  <a:solidFill>
                    <a:srgbClr val="0070C0"/>
                  </a:solidFill>
                </a:rPr>
                <a:t>Distancia </a:t>
              </a:r>
              <a:r>
                <a:rPr lang="es-ES" sz="1800" dirty="0" smtClean="0">
                  <a:solidFill>
                    <a:srgbClr val="0070C0"/>
                  </a:solidFill>
                </a:rPr>
                <a:t>pequeña, ángulo grande</a:t>
              </a:r>
              <a:endParaRPr lang="es-ES" sz="18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3000" y="1857375"/>
            <a:ext cx="68580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" y="1357313"/>
            <a:ext cx="8001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5 Rectángulo"/>
          <p:cNvSpPr>
            <a:spLocks noChangeArrowheads="1"/>
          </p:cNvSpPr>
          <p:nvPr/>
        </p:nvSpPr>
        <p:spPr bwMode="auto">
          <a:xfrm>
            <a:off x="4143375" y="1960563"/>
            <a:ext cx="45720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smtClean="0">
                <a:solidFill>
                  <a:srgbClr val="0070C0"/>
                </a:solidFill>
              </a:rPr>
              <a:t>Primera medida de una paralaje estelar: </a:t>
            </a:r>
            <a:r>
              <a:rPr lang="es-ES" dirty="0" err="1" smtClean="0">
                <a:solidFill>
                  <a:srgbClr val="0070C0"/>
                </a:solidFill>
              </a:rPr>
              <a:t>Bessel</a:t>
            </a:r>
            <a:r>
              <a:rPr lang="es-ES" dirty="0" smtClean="0">
                <a:solidFill>
                  <a:srgbClr val="0070C0"/>
                </a:solidFill>
              </a:rPr>
              <a:t> 1838 para 61 Cisne</a:t>
            </a:r>
          </a:p>
          <a:p>
            <a:endParaRPr lang="es-ES" dirty="0" smtClean="0">
              <a:solidFill>
                <a:srgbClr val="0070C0"/>
              </a:solidFill>
            </a:endParaRPr>
          </a:p>
          <a:p>
            <a:r>
              <a:rPr lang="es-ES" dirty="0" smtClean="0">
                <a:solidFill>
                  <a:srgbClr val="0070C0"/>
                </a:solidFill>
              </a:rPr>
              <a:t>Ángulo de paralaje de 0.314 segundos de arco (distancia 9.8 años luz) </a:t>
            </a:r>
            <a:endParaRPr lang="es-ES" dirty="0">
              <a:solidFill>
                <a:srgbClr val="0070C0"/>
              </a:solidFill>
            </a:endParaRPr>
          </a:p>
        </p:txBody>
      </p:sp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3" y="1714500"/>
            <a:ext cx="28575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250825" y="1143000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La Via Láctea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17410" name="4 Imagen" descr="Deathvalleysky_nps_big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850" y="2357438"/>
            <a:ext cx="900271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37388" y="3257550"/>
            <a:ext cx="9048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842" name="5 Conector recto"/>
          <p:cNvCxnSpPr>
            <a:cxnSpLocks noChangeShapeType="1"/>
          </p:cNvCxnSpPr>
          <p:nvPr/>
        </p:nvCxnSpPr>
        <p:spPr bwMode="auto">
          <a:xfrm>
            <a:off x="107950" y="4429125"/>
            <a:ext cx="74295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5843" name="7 Conector recto"/>
          <p:cNvCxnSpPr>
            <a:cxnSpLocks noChangeShapeType="1"/>
          </p:cNvCxnSpPr>
          <p:nvPr/>
        </p:nvCxnSpPr>
        <p:spPr bwMode="auto">
          <a:xfrm flipV="1">
            <a:off x="107950" y="3257550"/>
            <a:ext cx="7381875" cy="11715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5844" name="9 CuadroTexto"/>
          <p:cNvSpPr txBox="1">
            <a:spLocks noChangeArrowheads="1"/>
          </p:cNvSpPr>
          <p:nvPr/>
        </p:nvSpPr>
        <p:spPr bwMode="auto">
          <a:xfrm>
            <a:off x="3251200" y="4572000"/>
            <a:ext cx="1550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1150 km</a:t>
            </a:r>
            <a:endParaRPr lang="en-US"/>
          </a:p>
        </p:txBody>
      </p:sp>
      <p:sp>
        <p:nvSpPr>
          <p:cNvPr id="35845" name="10 Rectángulo"/>
          <p:cNvSpPr>
            <a:spLocks noChangeArrowheads="1"/>
          </p:cNvSpPr>
          <p:nvPr/>
        </p:nvSpPr>
        <p:spPr bwMode="auto">
          <a:xfrm>
            <a:off x="250825" y="2781300"/>
            <a:ext cx="4145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0.314 </a:t>
            </a:r>
            <a:r>
              <a:rPr lang="en-US" dirty="0" err="1" smtClean="0">
                <a:solidFill>
                  <a:srgbClr val="0070C0"/>
                </a:solidFill>
              </a:rPr>
              <a:t>segundos</a:t>
            </a:r>
            <a:r>
              <a:rPr lang="en-US" dirty="0" smtClean="0">
                <a:solidFill>
                  <a:srgbClr val="0070C0"/>
                </a:solidFill>
              </a:rPr>
              <a:t> de </a:t>
            </a:r>
            <a:r>
              <a:rPr lang="en-US" dirty="0" err="1" smtClean="0">
                <a:solidFill>
                  <a:srgbClr val="0070C0"/>
                </a:solidFill>
              </a:rPr>
              <a:t>arco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dirty="0"/>
          </a:p>
        </p:txBody>
      </p:sp>
      <p:sp>
        <p:nvSpPr>
          <p:cNvPr id="14" name="13 Forma libre"/>
          <p:cNvSpPr/>
          <p:nvPr/>
        </p:nvSpPr>
        <p:spPr bwMode="auto">
          <a:xfrm>
            <a:off x="2787650" y="3990975"/>
            <a:ext cx="84138" cy="436563"/>
          </a:xfrm>
          <a:custGeom>
            <a:avLst/>
            <a:gdLst>
              <a:gd name="connsiteX0" fmla="*/ 72571 w 84666"/>
              <a:gd name="connsiteY0" fmla="*/ 435428 h 435428"/>
              <a:gd name="connsiteX1" fmla="*/ 72571 w 84666"/>
              <a:gd name="connsiteY1" fmla="*/ 232228 h 435428"/>
              <a:gd name="connsiteX2" fmla="*/ 0 w 84666"/>
              <a:gd name="connsiteY2" fmla="*/ 0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666" h="435428">
                <a:moveTo>
                  <a:pt x="72571" y="435428"/>
                </a:moveTo>
                <a:cubicBezTo>
                  <a:pt x="78618" y="370113"/>
                  <a:pt x="84666" y="304799"/>
                  <a:pt x="72571" y="232228"/>
                </a:cubicBezTo>
                <a:cubicBezTo>
                  <a:pt x="60476" y="159657"/>
                  <a:pt x="30238" y="79828"/>
                  <a:pt x="0" y="0"/>
                </a:cubicBez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algn="ctr" eaLnBrk="0" hangingPunct="0">
              <a:defRPr/>
            </a:pPr>
            <a:endParaRPr lang="en-US">
              <a:latin typeface="Antique Olive" pitchFamily="34" charset="0"/>
            </a:endParaRPr>
          </a:p>
        </p:txBody>
      </p:sp>
      <p:sp>
        <p:nvSpPr>
          <p:cNvPr id="35847" name="Line 10"/>
          <p:cNvSpPr>
            <a:spLocks noChangeShapeType="1"/>
          </p:cNvSpPr>
          <p:nvPr/>
        </p:nvSpPr>
        <p:spPr bwMode="auto">
          <a:xfrm>
            <a:off x="7853363" y="328453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9 CuadroTexto"/>
          <p:cNvSpPr txBox="1">
            <a:spLocks noChangeArrowheads="1"/>
          </p:cNvSpPr>
          <p:nvPr/>
        </p:nvSpPr>
        <p:spPr bwMode="auto">
          <a:xfrm>
            <a:off x="7870825" y="3500438"/>
            <a:ext cx="127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1.75 m</a:t>
            </a:r>
            <a:endParaRPr lang="en-US"/>
          </a:p>
        </p:txBody>
      </p:sp>
      <p:sp>
        <p:nvSpPr>
          <p:cNvPr id="35849" name="Freeform 12"/>
          <p:cNvSpPr>
            <a:spLocks/>
          </p:cNvSpPr>
          <p:nvPr/>
        </p:nvSpPr>
        <p:spPr bwMode="auto">
          <a:xfrm>
            <a:off x="1851025" y="3386138"/>
            <a:ext cx="838200" cy="793750"/>
          </a:xfrm>
          <a:custGeom>
            <a:avLst/>
            <a:gdLst>
              <a:gd name="T0" fmla="*/ 0 w 528"/>
              <a:gd name="T1" fmla="*/ 0 h 500"/>
              <a:gd name="T2" fmla="*/ 2147483647 w 528"/>
              <a:gd name="T3" fmla="*/ 2147483647 h 500"/>
              <a:gd name="T4" fmla="*/ 2147483647 w 528"/>
              <a:gd name="T5" fmla="*/ 2147483647 h 500"/>
              <a:gd name="T6" fmla="*/ 2147483647 w 528"/>
              <a:gd name="T7" fmla="*/ 2147483647 h 500"/>
              <a:gd name="T8" fmla="*/ 2147483647 w 528"/>
              <a:gd name="T9" fmla="*/ 2147483647 h 500"/>
              <a:gd name="T10" fmla="*/ 2147483647 w 528"/>
              <a:gd name="T11" fmla="*/ 2147483647 h 500"/>
              <a:gd name="T12" fmla="*/ 2147483647 w 528"/>
              <a:gd name="T13" fmla="*/ 2147483647 h 500"/>
              <a:gd name="T14" fmla="*/ 2147483647 w 528"/>
              <a:gd name="T15" fmla="*/ 2147483647 h 500"/>
              <a:gd name="T16" fmla="*/ 2147483647 w 528"/>
              <a:gd name="T17" fmla="*/ 2147483647 h 5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28"/>
              <a:gd name="T28" fmla="*/ 0 h 500"/>
              <a:gd name="T29" fmla="*/ 528 w 528"/>
              <a:gd name="T30" fmla="*/ 500 h 5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28" h="500">
                <a:moveTo>
                  <a:pt x="0" y="0"/>
                </a:moveTo>
                <a:cubicBezTo>
                  <a:pt x="48" y="5"/>
                  <a:pt x="63" y="7"/>
                  <a:pt x="103" y="27"/>
                </a:cubicBezTo>
                <a:cubicBezTo>
                  <a:pt x="147" y="98"/>
                  <a:pt x="120" y="151"/>
                  <a:pt x="109" y="226"/>
                </a:cubicBezTo>
                <a:cubicBezTo>
                  <a:pt x="118" y="295"/>
                  <a:pt x="110" y="264"/>
                  <a:pt x="130" y="322"/>
                </a:cubicBezTo>
                <a:cubicBezTo>
                  <a:pt x="133" y="330"/>
                  <a:pt x="145" y="331"/>
                  <a:pt x="151" y="336"/>
                </a:cubicBezTo>
                <a:cubicBezTo>
                  <a:pt x="174" y="355"/>
                  <a:pt x="179" y="371"/>
                  <a:pt x="205" y="384"/>
                </a:cubicBezTo>
                <a:cubicBezTo>
                  <a:pt x="234" y="398"/>
                  <a:pt x="294" y="453"/>
                  <a:pt x="322" y="459"/>
                </a:cubicBezTo>
                <a:cubicBezTo>
                  <a:pt x="365" y="468"/>
                  <a:pt x="401" y="481"/>
                  <a:pt x="445" y="486"/>
                </a:cubicBezTo>
                <a:cubicBezTo>
                  <a:pt x="472" y="495"/>
                  <a:pt x="528" y="500"/>
                  <a:pt x="528" y="500"/>
                </a:cubicBezTo>
              </a:path>
            </a:pathLst>
          </a:custGeom>
          <a:noFill/>
          <a:ln w="38100" cmpd="sng">
            <a:solidFill>
              <a:schemeClr val="hlink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 rot="10800000" flipV="1">
            <a:off x="142875" y="2293938"/>
            <a:ext cx="5000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s-ES" sz="2400" smtClean="0">
                <a:solidFill>
                  <a:srgbClr val="0070C0"/>
                </a:solidFill>
                <a:latin typeface="Arial" charset="0"/>
              </a:rPr>
              <a:t>Próxima Centauri</a:t>
            </a:r>
          </a:p>
          <a:p>
            <a:endParaRPr lang="es-ES" sz="2400" smtClean="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s-ES" sz="2400" smtClean="0">
                <a:latin typeface="Arial" charset="0"/>
              </a:rPr>
              <a:t>39,900,000,000,000 km  </a:t>
            </a:r>
          </a:p>
          <a:p>
            <a:r>
              <a:rPr lang="es-ES" sz="2400" smtClean="0">
                <a:latin typeface="Arial" charset="0"/>
              </a:rPr>
              <a:t>	(4.22 años luz)</a:t>
            </a:r>
          </a:p>
          <a:p>
            <a:pPr>
              <a:buFont typeface="Arial" charset="0"/>
              <a:buChar char="•"/>
            </a:pPr>
            <a:endParaRPr lang="es-ES" sz="240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s-ES" sz="2400" smtClean="0">
                <a:latin typeface="Arial" charset="0"/>
              </a:rPr>
              <a:t>Paralaje 0.</a:t>
            </a:r>
            <a:r>
              <a:rPr lang="es-ES" sz="2400" smtClean="0"/>
              <a:t>768 segundos de arco </a:t>
            </a:r>
            <a:endParaRPr lang="es-ES" sz="2400" smtClean="0">
              <a:latin typeface="Arial" charset="0"/>
            </a:endParaRPr>
          </a:p>
          <a:p>
            <a:pPr eaLnBrk="0" hangingPunct="0"/>
            <a:endParaRPr lang="es-ES" sz="2400">
              <a:latin typeface="Arial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91163" y="906463"/>
            <a:ext cx="3152775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3 Imagen" descr="barnard2005.gif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43313" y="1887538"/>
            <a:ext cx="5072062" cy="454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4 CuadroTexto"/>
          <p:cNvSpPr txBox="1">
            <a:spLocks noChangeArrowheads="1"/>
          </p:cNvSpPr>
          <p:nvPr/>
        </p:nvSpPr>
        <p:spPr bwMode="auto">
          <a:xfrm>
            <a:off x="357188" y="1143000"/>
            <a:ext cx="62856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mtClean="0">
                <a:solidFill>
                  <a:srgbClr val="0070C0"/>
                </a:solidFill>
              </a:rPr>
              <a:t>Movimento propio: </a:t>
            </a:r>
            <a:r>
              <a:rPr lang="es-ES">
                <a:solidFill>
                  <a:srgbClr val="0070C0"/>
                </a:solidFill>
              </a:rPr>
              <a:t>estrella de </a:t>
            </a:r>
            <a:r>
              <a:rPr lang="es-ES" smtClean="0">
                <a:solidFill>
                  <a:srgbClr val="0070C0"/>
                </a:solidFill>
              </a:rPr>
              <a:t>Barnard</a:t>
            </a:r>
            <a:endParaRPr lang="es-E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95C21C75-ABE0-4E22-978D-D21AFF26B916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23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catalogues_accuracy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9175" y="1268413"/>
            <a:ext cx="6767513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815975"/>
            <a:ext cx="9144000" cy="56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1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"/>
          </a:p>
        </p:txBody>
      </p:sp>
      <p:pic>
        <p:nvPicPr>
          <p:cNvPr id="575492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4688" y="1916113"/>
            <a:ext cx="3389312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5493" name="Text Box 5"/>
          <p:cNvSpPr txBox="1">
            <a:spLocks noChangeArrowheads="1"/>
          </p:cNvSpPr>
          <p:nvPr/>
        </p:nvSpPr>
        <p:spPr bwMode="auto">
          <a:xfrm>
            <a:off x="323850" y="1700213"/>
            <a:ext cx="69627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La agencia Europea del Espacio</a:t>
            </a:r>
            <a:endParaRPr lang="es-ES" sz="2400" b="1" i="1">
              <a:latin typeface="Arial Narrow" pitchFamily="34" charset="0"/>
            </a:endParaRPr>
          </a:p>
        </p:txBody>
      </p:sp>
      <p:sp>
        <p:nvSpPr>
          <p:cNvPr id="575494" name="Text Box 6"/>
          <p:cNvSpPr txBox="1">
            <a:spLocks noChangeArrowheads="1"/>
          </p:cNvSpPr>
          <p:nvPr/>
        </p:nvSpPr>
        <p:spPr bwMode="auto">
          <a:xfrm>
            <a:off x="287338" y="2997200"/>
            <a:ext cx="54006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Creada en 1975</a:t>
            </a:r>
          </a:p>
          <a:p>
            <a:pPr eaLnBrk="0" hangingPunct="0"/>
            <a:endParaRPr lang="es-ES" sz="2400" b="1" dirty="0" smtClean="0">
              <a:solidFill>
                <a:srgbClr val="3366CC"/>
              </a:solidFill>
              <a:latin typeface="Arial" charset="0"/>
            </a:endParaRPr>
          </a:p>
          <a:p>
            <a:pPr eaLnBrk="0" hangingPunct="0"/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Integrada actualmente por 18 estados miembros y un estado asociado (Canadá)</a:t>
            </a:r>
            <a:endParaRPr lang="es-ES" sz="2400" b="1" dirty="0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7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493" grpId="0" autoUpdateAnimBg="0"/>
      <p:bldP spid="57549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59013" y="844550"/>
            <a:ext cx="5337175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28" name="Text Box 16"/>
          <p:cNvSpPr txBox="1">
            <a:spLocks noChangeArrowheads="1"/>
          </p:cNvSpPr>
          <p:nvPr/>
        </p:nvSpPr>
        <p:spPr bwMode="auto">
          <a:xfrm>
            <a:off x="857250" y="2898775"/>
            <a:ext cx="7620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 b="1" dirty="0" smtClean="0">
                <a:solidFill>
                  <a:srgbClr val="3366CC"/>
                </a:solidFill>
                <a:latin typeface="Arial" charset="0"/>
              </a:rPr>
              <a:t>Garantizar y promover (exclusivamente para propósitos pacíficos) la explotación de la ciencia y tecnología espaciales y sus aplicaciones.</a:t>
            </a:r>
            <a:endParaRPr lang="es-ES" b="1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76534" name="Text Box 22"/>
          <p:cNvSpPr txBox="1">
            <a:spLocks noChangeArrowheads="1"/>
          </p:cNvSpPr>
          <p:nvPr/>
        </p:nvSpPr>
        <p:spPr bwMode="auto">
          <a:xfrm>
            <a:off x="636588" y="1246188"/>
            <a:ext cx="39243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Objetivos de ESA</a:t>
            </a:r>
            <a:endParaRPr lang="es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6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528" grpId="0" autoUpdateAnimBg="0"/>
      <p:bldP spid="57653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Text Box 2"/>
          <p:cNvSpPr txBox="1">
            <a:spLocks noChangeArrowheads="1"/>
          </p:cNvSpPr>
          <p:nvPr/>
        </p:nvSpPr>
        <p:spPr bwMode="auto">
          <a:xfrm>
            <a:off x="636588" y="1246188"/>
            <a:ext cx="4727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Programa de ciencia espacial</a:t>
            </a:r>
            <a:endParaRPr lang="es-ES" sz="2400" b="1" i="1">
              <a:latin typeface="Arial Narrow" pitchFamily="34" charset="0"/>
            </a:endParaRPr>
          </a:p>
        </p:txBody>
      </p:sp>
      <p:sp>
        <p:nvSpPr>
          <p:cNvPr id="585745" name="Text Box 17"/>
          <p:cNvSpPr txBox="1">
            <a:spLocks noChangeArrowheads="1"/>
          </p:cNvSpPr>
          <p:nvPr/>
        </p:nvSpPr>
        <p:spPr bwMode="auto">
          <a:xfrm>
            <a:off x="1082675" y="3017838"/>
            <a:ext cx="7315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 sz="1800" b="1" dirty="0" smtClean="0">
                <a:solidFill>
                  <a:srgbClr val="3366CC"/>
                </a:solidFill>
                <a:latin typeface="Arial" charset="0"/>
              </a:rPr>
              <a:t>Uno de los programas principales de ESA, en funcionamiento desde hace 34 años</a:t>
            </a:r>
            <a:endParaRPr lang="es-ES" sz="1800" b="1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85746" name="Oval 18"/>
          <p:cNvSpPr>
            <a:spLocks noChangeArrowheads="1"/>
          </p:cNvSpPr>
          <p:nvPr/>
        </p:nvSpPr>
        <p:spPr bwMode="auto">
          <a:xfrm>
            <a:off x="827088" y="3100388"/>
            <a:ext cx="179387" cy="179387"/>
          </a:xfrm>
          <a:prstGeom prst="ellipse">
            <a:avLst/>
          </a:prstGeom>
          <a:solidFill>
            <a:srgbClr val="3A47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"/>
          </a:p>
        </p:txBody>
      </p:sp>
      <p:sp>
        <p:nvSpPr>
          <p:cNvPr id="585747" name="Text Box 19"/>
          <p:cNvSpPr txBox="1">
            <a:spLocks noChangeArrowheads="1"/>
          </p:cNvSpPr>
          <p:nvPr/>
        </p:nvSpPr>
        <p:spPr bwMode="auto">
          <a:xfrm>
            <a:off x="1082675" y="3752850"/>
            <a:ext cx="67818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eaLnBrk="0" hangingPunct="0">
              <a:lnSpc>
                <a:spcPct val="120000"/>
              </a:lnSpc>
            </a:pPr>
            <a:r>
              <a:rPr lang="es-ES" sz="1800" b="1" dirty="0" smtClean="0">
                <a:solidFill>
                  <a:srgbClr val="3366CC"/>
                </a:solidFill>
                <a:latin typeface="Arial" charset="0"/>
              </a:rPr>
              <a:t>Áreas de trabajo</a:t>
            </a:r>
            <a:endParaRPr lang="es-ES" sz="1800" b="1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85748" name="Oval 20"/>
          <p:cNvSpPr>
            <a:spLocks noChangeArrowheads="1"/>
          </p:cNvSpPr>
          <p:nvPr/>
        </p:nvSpPr>
        <p:spPr bwMode="auto">
          <a:xfrm>
            <a:off x="827088" y="3889375"/>
            <a:ext cx="179387" cy="179388"/>
          </a:xfrm>
          <a:prstGeom prst="ellipse">
            <a:avLst/>
          </a:prstGeom>
          <a:solidFill>
            <a:srgbClr val="3A47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"/>
          </a:p>
        </p:txBody>
      </p:sp>
      <p:sp>
        <p:nvSpPr>
          <p:cNvPr id="585750" name="Text Box 22"/>
          <p:cNvSpPr txBox="1">
            <a:spLocks noChangeArrowheads="1"/>
          </p:cNvSpPr>
          <p:nvPr/>
        </p:nvSpPr>
        <p:spPr bwMode="auto">
          <a:xfrm>
            <a:off x="1547813" y="4437063"/>
            <a:ext cx="6781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eaLnBrk="0" hangingPunct="0"/>
            <a:r>
              <a:rPr lang="es-ES" sz="1600" b="1" dirty="0" smtClean="0">
                <a:solidFill>
                  <a:srgbClr val="3366CC"/>
                </a:solidFill>
                <a:latin typeface="Arial" charset="0"/>
              </a:rPr>
              <a:t>• Entorno espacial de la Tierra</a:t>
            </a:r>
          </a:p>
          <a:p>
            <a:pPr marL="190500" indent="-190500" eaLnBrk="0" hangingPunct="0"/>
            <a:r>
              <a:rPr lang="es-ES" sz="1600" b="1" dirty="0" smtClean="0">
                <a:solidFill>
                  <a:srgbClr val="3366CC"/>
                </a:solidFill>
                <a:latin typeface="Arial" charset="0"/>
              </a:rPr>
              <a:t>• Interacción Sol-Tierra</a:t>
            </a:r>
          </a:p>
          <a:p>
            <a:pPr marL="190500" indent="-190500" eaLnBrk="0" hangingPunct="0"/>
            <a:r>
              <a:rPr lang="es-ES" sz="1600" b="1" dirty="0" smtClean="0">
                <a:solidFill>
                  <a:srgbClr val="3366CC"/>
                </a:solidFill>
                <a:latin typeface="Arial" charset="0"/>
              </a:rPr>
              <a:t>• Medio interplanetario</a:t>
            </a:r>
          </a:p>
          <a:p>
            <a:pPr marL="190500" indent="-190500" eaLnBrk="0" hangingPunct="0"/>
            <a:r>
              <a:rPr lang="es-ES" sz="1600" b="1" dirty="0" smtClean="0">
                <a:solidFill>
                  <a:srgbClr val="3366CC"/>
                </a:solidFill>
                <a:latin typeface="Arial" charset="0"/>
              </a:rPr>
              <a:t>• La Luna y los planetas</a:t>
            </a:r>
          </a:p>
          <a:p>
            <a:pPr marL="190500" indent="-190500" eaLnBrk="0" hangingPunct="0"/>
            <a:r>
              <a:rPr lang="es-ES" sz="1600" b="1" dirty="0" smtClean="0">
                <a:solidFill>
                  <a:srgbClr val="3366CC"/>
                </a:solidFill>
                <a:latin typeface="Arial" charset="0"/>
              </a:rPr>
              <a:t>• Les estrellas y el universo</a:t>
            </a:r>
            <a:endParaRPr lang="es-ES" sz="1600" b="1" dirty="0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47111" name="Picture 2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5963" y="1052513"/>
            <a:ext cx="29527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5752" name="Rectangle 24"/>
          <p:cNvSpPr>
            <a:spLocks noChangeArrowheads="1"/>
          </p:cNvSpPr>
          <p:nvPr/>
        </p:nvSpPr>
        <p:spPr bwMode="auto">
          <a:xfrm>
            <a:off x="1476375" y="5445125"/>
            <a:ext cx="2881313" cy="360363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8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585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5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85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730" grpId="0" autoUpdateAnimBg="0"/>
      <p:bldP spid="585745" grpId="0" autoUpdateAnimBg="0"/>
      <p:bldP spid="585746" grpId="0" animBg="1"/>
      <p:bldP spid="585747" grpId="0" autoUpdateAnimBg="0"/>
      <p:bldP spid="585748" grpId="0" animBg="1"/>
      <p:bldP spid="585750" grpId="0" autoUpdateAnimBg="0"/>
      <p:bldP spid="5857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44575" y="1139825"/>
            <a:ext cx="6911975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829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6563" y="1285875"/>
            <a:ext cx="1698625" cy="2438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89830" name="Picture 6"/>
          <p:cNvPicPr>
            <a:picLocks noChangeAspect="1" noChangeArrowheads="1"/>
          </p:cNvPicPr>
          <p:nvPr/>
        </p:nvPicPr>
        <p:blipFill>
          <a:blip r:embed="rId3" cstate="screen"/>
          <a:srcRect l="8467" r="17688"/>
          <a:stretch>
            <a:fillRect/>
          </a:stretch>
        </p:blipFill>
        <p:spPr bwMode="auto">
          <a:xfrm>
            <a:off x="6478588" y="1463675"/>
            <a:ext cx="2362200" cy="2260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1" name="Rectangle 7"/>
          <p:cNvSpPr>
            <a:spLocks noChangeArrowheads="1"/>
          </p:cNvSpPr>
          <p:nvPr/>
        </p:nvSpPr>
        <p:spPr bwMode="auto">
          <a:xfrm>
            <a:off x="7164388" y="1450975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Cluster 2</a:t>
            </a:r>
          </a:p>
        </p:txBody>
      </p:sp>
      <p:pic>
        <p:nvPicPr>
          <p:cNvPr id="589832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53050" y="3876675"/>
            <a:ext cx="3505200" cy="23637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3" name="Rectangle 9"/>
          <p:cNvSpPr>
            <a:spLocks noChangeArrowheads="1"/>
          </p:cNvSpPr>
          <p:nvPr/>
        </p:nvSpPr>
        <p:spPr bwMode="auto">
          <a:xfrm>
            <a:off x="5584825" y="5921375"/>
            <a:ext cx="858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Soho</a:t>
            </a:r>
          </a:p>
        </p:txBody>
      </p:sp>
      <p:pic>
        <p:nvPicPr>
          <p:cNvPr id="589834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287588" y="981075"/>
            <a:ext cx="2057400" cy="2743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5" name="Rectangle 11"/>
          <p:cNvSpPr>
            <a:spLocks noChangeArrowheads="1"/>
          </p:cNvSpPr>
          <p:nvPr/>
        </p:nvSpPr>
        <p:spPr bwMode="auto">
          <a:xfrm>
            <a:off x="3405188" y="33940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Ulysses</a:t>
            </a:r>
          </a:p>
        </p:txBody>
      </p:sp>
      <p:sp>
        <p:nvSpPr>
          <p:cNvPr id="589836" name="Rectangle 12"/>
          <p:cNvSpPr>
            <a:spLocks noChangeArrowheads="1"/>
          </p:cNvSpPr>
          <p:nvPr/>
        </p:nvSpPr>
        <p:spPr bwMode="auto">
          <a:xfrm>
            <a:off x="395288" y="12668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Hubble</a:t>
            </a:r>
          </a:p>
        </p:txBody>
      </p:sp>
      <p:pic>
        <p:nvPicPr>
          <p:cNvPr id="589837" name="Picture 1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421188" y="981075"/>
            <a:ext cx="1933575" cy="2743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8" name="Rectangle 14"/>
          <p:cNvSpPr>
            <a:spLocks noChangeArrowheads="1"/>
          </p:cNvSpPr>
          <p:nvPr/>
        </p:nvSpPr>
        <p:spPr bwMode="auto">
          <a:xfrm>
            <a:off x="4802188" y="3038475"/>
            <a:ext cx="1133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latin typeface="Arial" charset="0"/>
              </a:rPr>
              <a:t>Cassini /  </a:t>
            </a:r>
          </a:p>
          <a:p>
            <a:pPr eaLnBrk="0" hangingPunct="0"/>
            <a:r>
              <a:rPr lang="fr-FR" sz="1600" b="1">
                <a:latin typeface="Arial" charset="0"/>
              </a:rPr>
              <a:t>Huygens</a:t>
            </a:r>
          </a:p>
        </p:txBody>
      </p:sp>
      <p:sp>
        <p:nvSpPr>
          <p:cNvPr id="49163" name="Text Box 17"/>
          <p:cNvSpPr txBox="1">
            <a:spLocks noChangeArrowheads="1"/>
          </p:cNvSpPr>
          <p:nvPr/>
        </p:nvSpPr>
        <p:spPr bwMode="auto">
          <a:xfrm>
            <a:off x="7885113" y="908050"/>
            <a:ext cx="1074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3366CC"/>
                </a:solidFill>
              </a:rPr>
              <a:t>1990-2002</a:t>
            </a:r>
          </a:p>
        </p:txBody>
      </p:sp>
      <p:sp>
        <p:nvSpPr>
          <p:cNvPr id="49164" name="14 CuadroTexto"/>
          <p:cNvSpPr txBox="1">
            <a:spLocks noChangeArrowheads="1"/>
          </p:cNvSpPr>
          <p:nvPr/>
        </p:nvSpPr>
        <p:spPr bwMode="auto">
          <a:xfrm>
            <a:off x="785813" y="4572000"/>
            <a:ext cx="32239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dirty="0" smtClean="0">
                <a:solidFill>
                  <a:srgbClr val="0070C0"/>
                </a:solidFill>
              </a:rPr>
              <a:t>Ejemplos recientes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8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9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9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9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9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9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9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89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31" grpId="0" autoUpdateAnimBg="0"/>
      <p:bldP spid="589833" grpId="0" autoUpdateAnimBg="0"/>
      <p:bldP spid="589835" grpId="0" autoUpdateAnimBg="0"/>
      <p:bldP spid="589836" grpId="0" autoUpdateAnimBg="0"/>
      <p:bldP spid="58983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853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88125" y="3930650"/>
            <a:ext cx="1985963" cy="24479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90854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7325" y="3667125"/>
            <a:ext cx="3057525" cy="21367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90855" name="Picture 7"/>
          <p:cNvPicPr>
            <a:picLocks noChangeAspect="1" noChangeArrowheads="1"/>
          </p:cNvPicPr>
          <p:nvPr/>
        </p:nvPicPr>
        <p:blipFill>
          <a:blip r:embed="rId4" cstate="screen"/>
          <a:srcRect l="-2626" r="23851"/>
          <a:stretch>
            <a:fillRect/>
          </a:stretch>
        </p:blipFill>
        <p:spPr bwMode="auto">
          <a:xfrm>
            <a:off x="6908800" y="1492250"/>
            <a:ext cx="1984375" cy="23272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90856" name="Text Box 8"/>
          <p:cNvSpPr txBox="1">
            <a:spLocks noChangeArrowheads="1"/>
          </p:cNvSpPr>
          <p:nvPr/>
        </p:nvSpPr>
        <p:spPr bwMode="auto">
          <a:xfrm>
            <a:off x="6889750" y="1479550"/>
            <a:ext cx="1041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Herschel</a:t>
            </a:r>
          </a:p>
        </p:txBody>
      </p:sp>
      <p:sp>
        <p:nvSpPr>
          <p:cNvPr id="590857" name="Text Box 9"/>
          <p:cNvSpPr txBox="1">
            <a:spLocks noChangeArrowheads="1"/>
          </p:cNvSpPr>
          <p:nvPr/>
        </p:nvSpPr>
        <p:spPr bwMode="auto">
          <a:xfrm>
            <a:off x="6559550" y="391795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Planck</a:t>
            </a:r>
          </a:p>
        </p:txBody>
      </p:sp>
      <p:sp>
        <p:nvSpPr>
          <p:cNvPr id="590858" name="Text Box 10"/>
          <p:cNvSpPr txBox="1">
            <a:spLocks noChangeArrowheads="1"/>
          </p:cNvSpPr>
          <p:nvPr/>
        </p:nvSpPr>
        <p:spPr bwMode="auto">
          <a:xfrm>
            <a:off x="165100" y="5486400"/>
            <a:ext cx="919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Integral</a:t>
            </a:r>
          </a:p>
        </p:txBody>
      </p:sp>
      <p:pic>
        <p:nvPicPr>
          <p:cNvPr id="590860" name="Picture 1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95313" y="1749425"/>
            <a:ext cx="2649537" cy="1790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90861" name="Rectangle 13"/>
          <p:cNvSpPr>
            <a:spLocks noChangeArrowheads="1"/>
          </p:cNvSpPr>
          <p:nvPr/>
        </p:nvSpPr>
        <p:spPr bwMode="auto">
          <a:xfrm>
            <a:off x="1690688" y="3225800"/>
            <a:ext cx="15859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Newton (XMM)</a:t>
            </a:r>
          </a:p>
        </p:txBody>
      </p:sp>
      <p:pic>
        <p:nvPicPr>
          <p:cNvPr id="590863" name="Picture 1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92500" y="2757488"/>
            <a:ext cx="280193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6" name="Text Box 16"/>
          <p:cNvSpPr txBox="1">
            <a:spLocks noChangeArrowheads="1"/>
          </p:cNvSpPr>
          <p:nvPr/>
        </p:nvSpPr>
        <p:spPr bwMode="auto">
          <a:xfrm>
            <a:off x="6659563" y="908050"/>
            <a:ext cx="2363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3366CC"/>
                </a:solidFill>
              </a:rPr>
              <a:t>Cosmic vision 2002-2012</a:t>
            </a:r>
          </a:p>
        </p:txBody>
      </p:sp>
      <p:sp>
        <p:nvSpPr>
          <p:cNvPr id="590865" name="Text Box 17"/>
          <p:cNvSpPr txBox="1">
            <a:spLocks noChangeArrowheads="1"/>
          </p:cNvSpPr>
          <p:nvPr/>
        </p:nvSpPr>
        <p:spPr bwMode="auto">
          <a:xfrm>
            <a:off x="4284663" y="4941888"/>
            <a:ext cx="12715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Gaia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9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59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59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9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9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6" grpId="0" autoUpdateAnimBg="0"/>
      <p:bldP spid="590857" grpId="0" autoUpdateAnimBg="0"/>
      <p:bldP spid="590858" grpId="0" autoUpdateAnimBg="0"/>
      <p:bldP spid="590861" grpId="0" autoUpdateAnimBg="0"/>
      <p:bldP spid="59086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SPCS_May2004_gaia_MW_ori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4288" y="-1588"/>
            <a:ext cx="9172576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45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547211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Gaia, la galaxia en 3D</a:t>
            </a:r>
            <a:endParaRPr lang="es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4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6" name="Text Box 4"/>
          <p:cNvSpPr txBox="1">
            <a:spLocks noChangeArrowheads="1"/>
          </p:cNvSpPr>
          <p:nvPr/>
        </p:nvSpPr>
        <p:spPr bwMode="auto">
          <a:xfrm>
            <a:off x="636588" y="1246188"/>
            <a:ext cx="47275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Gaia</a:t>
            </a:r>
            <a:endParaRPr lang="es-ES" sz="2400" b="1" i="1">
              <a:latin typeface="Arial Narrow" pitchFamily="34" charset="0"/>
            </a:endParaRPr>
          </a:p>
        </p:txBody>
      </p:sp>
      <p:sp>
        <p:nvSpPr>
          <p:cNvPr id="591877" name="Rectangle 5"/>
          <p:cNvSpPr>
            <a:spLocks noChangeArrowheads="1"/>
          </p:cNvSpPr>
          <p:nvPr/>
        </p:nvSpPr>
        <p:spPr bwMode="auto">
          <a:xfrm>
            <a:off x="323850" y="2060575"/>
            <a:ext cx="8569325" cy="3673475"/>
          </a:xfrm>
          <a:prstGeom prst="rect">
            <a:avLst/>
          </a:prstGeom>
          <a:solidFill>
            <a:schemeClr val="bg1">
              <a:alpha val="20000"/>
            </a:schemeClr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Gaia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es la sucesora de la misión </a:t>
            </a: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Hipparcos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de la ESA, la primera misión de </a:t>
            </a: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astrometría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desde el espacio (1989-1994)</a:t>
            </a: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s-ES" dirty="0" smtClean="0">
              <a:solidFill>
                <a:srgbClr val="3366CC"/>
              </a:solidFill>
              <a:latin typeface="Arial" charset="0"/>
            </a:endParaRP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s-ES" sz="1600" dirty="0" smtClean="0">
              <a:solidFill>
                <a:srgbClr val="3366CC"/>
              </a:solidFill>
              <a:latin typeface="Arial" charset="0"/>
            </a:endParaRP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Gaia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es una misión </a:t>
            </a:r>
            <a:r>
              <a:rPr lang="es-ES" i="1" dirty="0" err="1" smtClean="0">
                <a:solidFill>
                  <a:srgbClr val="3366CC"/>
                </a:solidFill>
                <a:latin typeface="Arial" charset="0"/>
              </a:rPr>
              <a:t>Cornerstone</a:t>
            </a:r>
            <a:r>
              <a:rPr lang="es-ES" i="1" dirty="0" smtClean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en el marco del programa</a:t>
            </a:r>
            <a:r>
              <a:rPr lang="es-ES" i="1" dirty="0" smtClean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“</a:t>
            </a: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Horizon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 2000+” de la ESA. Fue aprobada en el 2001 y el su lanzamiento está previsto para diciembre de 2013.</a:t>
            </a:r>
            <a:endParaRPr lang="es-ES" dirty="0">
              <a:solidFill>
                <a:srgbClr val="3366CC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6" grpId="0" autoUpdateAnimBg="0"/>
      <p:bldP spid="59187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900" name="Rectangle 4"/>
          <p:cNvSpPr>
            <a:spLocks noChangeArrowheads="1"/>
          </p:cNvSpPr>
          <p:nvPr/>
        </p:nvSpPr>
        <p:spPr bwMode="auto">
          <a:xfrm>
            <a:off x="685800" y="1989138"/>
            <a:ext cx="7772400" cy="4032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Producirá el censo 3D de objetos de la nuestra galaxia (y mas allá) más completo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&gt;10</a:t>
            </a:r>
            <a:r>
              <a:rPr lang="es-ES" sz="2400" baseline="30000" dirty="0" smtClean="0">
                <a:solidFill>
                  <a:srgbClr val="3366CC"/>
                </a:solidFill>
                <a:latin typeface="Arial" charset="0"/>
              </a:rPr>
              <a:t>9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objetos (~1% Vía Láctea)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Completo hasta magnitud 20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Posiciones, movimientos propios y paralajes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000" dirty="0" smtClean="0">
                <a:solidFill>
                  <a:srgbClr val="3366CC"/>
                </a:solidFill>
                <a:latin typeface="Arial" charset="0"/>
              </a:rPr>
              <a:t>Precisión nominal (</a:t>
            </a:r>
            <a:r>
              <a:rPr lang="es-ES" sz="2000" dirty="0" err="1" smtClean="0">
                <a:solidFill>
                  <a:srgbClr val="3366CC"/>
                </a:solidFill>
                <a:latin typeface="Arial" charset="0"/>
              </a:rPr>
              <a:t>mag</a:t>
            </a:r>
            <a:r>
              <a:rPr lang="es-ES" sz="2000" dirty="0" smtClean="0">
                <a:solidFill>
                  <a:srgbClr val="3366CC"/>
                </a:solidFill>
                <a:latin typeface="Arial" charset="0"/>
              </a:rPr>
              <a:t> 15): ~25μas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Espectrofotometría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" sz="2400" dirty="0" err="1" smtClean="0">
                <a:solidFill>
                  <a:srgbClr val="3366CC"/>
                </a:solidFill>
                <a:latin typeface="Arial" charset="0"/>
              </a:rPr>
              <a:t>Espectroscopía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y velocidades radiales (</a:t>
            </a:r>
            <a:r>
              <a:rPr lang="es-ES" sz="2400" dirty="0" err="1" smtClean="0">
                <a:solidFill>
                  <a:srgbClr val="3366CC"/>
                </a:solidFill>
                <a:latin typeface="Arial" charset="0"/>
              </a:rPr>
              <a:t>mag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&lt;16)</a:t>
            </a:r>
            <a:endParaRPr lang="es-ES" sz="2400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92901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65532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Gaia: una misión astrométrica</a:t>
            </a:r>
            <a:endParaRPr lang="es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900" grpId="0" animBg="1"/>
      <p:bldP spid="592901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1" name="Rectangle 3"/>
          <p:cNvSpPr>
            <a:spLocks noChangeArrowheads="1"/>
          </p:cNvSpPr>
          <p:nvPr/>
        </p:nvSpPr>
        <p:spPr bwMode="auto">
          <a:xfrm>
            <a:off x="323850" y="1196975"/>
            <a:ext cx="8391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Precisión nominal: ~25 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μas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 en paralaje y 25 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μas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/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any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 en movimientos propios</a:t>
            </a:r>
            <a:endParaRPr lang="es-ES" sz="2400" b="1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539750" y="2565400"/>
            <a:ext cx="7596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25 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μas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 medida de un objeto de 4cm situado en la Luna visto desde la Tierra</a:t>
            </a:r>
            <a:endParaRPr lang="es-ES" sz="2400" b="1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95973" name="Text Box 5"/>
          <p:cNvSpPr txBox="1">
            <a:spLocks noChangeArrowheads="1"/>
          </p:cNvSpPr>
          <p:nvPr/>
        </p:nvSpPr>
        <p:spPr bwMode="auto">
          <a:xfrm>
            <a:off x="684213" y="3646488"/>
            <a:ext cx="7596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25 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μas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/</a:t>
            </a:r>
            <a:r>
              <a:rPr lang="es-ES" sz="2400" b="1" dirty="0" err="1" smtClean="0">
                <a:solidFill>
                  <a:srgbClr val="3366CC"/>
                </a:solidFill>
                <a:latin typeface="Arial" charset="0"/>
              </a:rPr>
              <a:t>yr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 medida del crecimiento de las uñas de un astronauta en la Luna visto desde la Terra</a:t>
            </a:r>
            <a:endParaRPr lang="es-ES" sz="2400" b="1" dirty="0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595974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9488" y="5157788"/>
            <a:ext cx="70485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9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9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/>
      <p:bldP spid="595972" grpId="0"/>
      <p:bldP spid="59597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26AFE18E-8AFF-4185-8D54-EA14CE3B059A}" type="slidenum">
              <a:rPr lang="es-ES" sz="1400" smtClean="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36</a:t>
            </a:fld>
            <a:r>
              <a:rPr lang="es-ES" sz="1400" smtClean="0">
                <a:solidFill>
                  <a:srgbClr val="6666FF"/>
                </a:solidFill>
                <a:latin typeface="+mn-lt"/>
              </a:rPr>
              <a:t>/82</a:t>
            </a:r>
            <a:endParaRPr lang="es-ES" sz="1400">
              <a:solidFill>
                <a:srgbClr val="6666FF"/>
              </a:solidFill>
              <a:latin typeface="+mn-lt"/>
            </a:endParaRPr>
          </a:p>
        </p:txBody>
      </p:sp>
      <p:pic>
        <p:nvPicPr>
          <p:cNvPr id="56322" name="Picture 4" descr="NGC1232_cro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323975"/>
            <a:ext cx="9144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06513" y="2016125"/>
            <a:ext cx="1265237" cy="1211263"/>
            <a:chOff x="823" y="1270"/>
            <a:chExt cx="797" cy="763"/>
          </a:xfrm>
        </p:grpSpPr>
        <p:sp>
          <p:nvSpPr>
            <p:cNvPr id="56325" name="Freeform 6"/>
            <p:cNvSpPr>
              <a:spLocks/>
            </p:cNvSpPr>
            <p:nvPr/>
          </p:nvSpPr>
          <p:spPr bwMode="auto">
            <a:xfrm flipH="1" flipV="1">
              <a:off x="1315" y="1605"/>
              <a:ext cx="305" cy="428"/>
            </a:xfrm>
            <a:custGeom>
              <a:avLst/>
              <a:gdLst>
                <a:gd name="T0" fmla="*/ 47778 w 111"/>
                <a:gd name="T1" fmla="*/ 168 h 516"/>
                <a:gd name="T2" fmla="*/ 0 w 111"/>
                <a:gd name="T3" fmla="*/ 0 h 516"/>
                <a:gd name="T4" fmla="*/ 0 60000 65536"/>
                <a:gd name="T5" fmla="*/ 0 60000 65536"/>
                <a:gd name="T6" fmla="*/ 0 w 111"/>
                <a:gd name="T7" fmla="*/ 0 h 516"/>
                <a:gd name="T8" fmla="*/ 111 w 111"/>
                <a:gd name="T9" fmla="*/ 516 h 5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1" h="516">
                  <a:moveTo>
                    <a:pt x="111" y="516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56326" name="Text Box 7"/>
            <p:cNvSpPr txBox="1">
              <a:spLocks noChangeArrowheads="1"/>
            </p:cNvSpPr>
            <p:nvPr/>
          </p:nvSpPr>
          <p:spPr bwMode="auto">
            <a:xfrm>
              <a:off x="823" y="1270"/>
              <a:ext cx="71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s-ES" sz="2400" smtClean="0">
                  <a:solidFill>
                    <a:schemeClr val="bg1"/>
                  </a:solidFill>
                  <a:latin typeface="Arial" charset="0"/>
                </a:rPr>
                <a:t>‘El Sol’</a:t>
              </a:r>
              <a:endParaRPr lang="es-ES" sz="240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606218" name="Rectangle 10"/>
          <p:cNvSpPr>
            <a:spLocks noChangeArrowheads="1"/>
          </p:cNvSpPr>
          <p:nvPr/>
        </p:nvSpPr>
        <p:spPr bwMode="auto">
          <a:xfrm>
            <a:off x="250825" y="115888"/>
            <a:ext cx="6037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s-ES" sz="2400" dirty="0" smtClean="0">
                <a:solidFill>
                  <a:schemeClr val="bg1"/>
                </a:solidFill>
                <a:latin typeface="Arial" charset="0"/>
              </a:rPr>
              <a:t>Objetivos científicos de </a:t>
            </a:r>
            <a:r>
              <a:rPr lang="es-ES" sz="2400" dirty="0" err="1" smtClean="0">
                <a:solidFill>
                  <a:schemeClr val="bg1"/>
                </a:solidFill>
                <a:latin typeface="Arial" charset="0"/>
              </a:rPr>
              <a:t>Gaia</a:t>
            </a:r>
            <a:r>
              <a:rPr lang="es-ES" sz="2400" dirty="0" smtClean="0">
                <a:solidFill>
                  <a:schemeClr val="bg1"/>
                </a:solidFill>
                <a:latin typeface="Arial" charset="0"/>
              </a:rPr>
              <a:t>: estudiar la formación, composición y evolución de nuestra galaxia</a:t>
            </a:r>
            <a:endParaRPr lang="es-ES" sz="2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4" name="Text Box 4"/>
          <p:cNvSpPr txBox="1">
            <a:spLocks noChangeArrowheads="1"/>
          </p:cNvSpPr>
          <p:nvPr/>
        </p:nvSpPr>
        <p:spPr bwMode="auto">
          <a:xfrm>
            <a:off x="290512" y="908050"/>
            <a:ext cx="73778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dirty="0" smtClean="0">
                <a:solidFill>
                  <a:schemeClr val="hlink"/>
                </a:solidFill>
                <a:latin typeface="Arial Black" pitchFamily="34" charset="0"/>
              </a:rPr>
              <a:t>Objetivos científicos principales</a:t>
            </a:r>
            <a:endParaRPr lang="es-ES" sz="2400" b="1" i="1" dirty="0">
              <a:latin typeface="Arial Narrow" pitchFamily="34" charset="0"/>
            </a:endParaRP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250825" y="1789113"/>
            <a:ext cx="86423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Tx/>
              <a:buChar char="•"/>
            </a:pP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Estudio de la cinemática de nuestra galaxia (como se mueven las estrellas)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 </a:t>
            </a:r>
          </a:p>
          <a:p>
            <a:pPr marL="342900" indent="-342900" eaLnBrk="0" hangingPunct="0">
              <a:lnSpc>
                <a:spcPct val="60000"/>
              </a:lnSpc>
              <a:buFontTx/>
              <a:buChar char="•"/>
            </a:pPr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Estudio de las poblaciones estelares (como son las estrellas de la galaxia)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 </a:t>
            </a:r>
          </a:p>
          <a:p>
            <a:pPr marL="342900" indent="-342900" eaLnBrk="0" hangingPunct="0">
              <a:lnSpc>
                <a:spcPct val="60000"/>
              </a:lnSpc>
              <a:buFontTx/>
              <a:buChar char="•"/>
            </a:pPr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r>
              <a:rPr lang="es-ES" sz="2400" b="1" dirty="0" smtClean="0">
                <a:solidFill>
                  <a:srgbClr val="3366CC"/>
                </a:solidFill>
                <a:latin typeface="Arial" charset="0"/>
              </a:rPr>
              <a:t>Estudio de la formación de la galaxia (colapso, acreción de galaxias satélite)</a:t>
            </a:r>
          </a:p>
          <a:p>
            <a:pPr marL="784225" lvl="1" indent="-261938" eaLnBrk="0" hangingPunct="0">
              <a:lnSpc>
                <a:spcPct val="60000"/>
              </a:lnSpc>
            </a:pPr>
            <a:r>
              <a:rPr lang="es-ES" sz="2400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	</a:t>
            </a:r>
          </a:p>
          <a:p>
            <a:pPr marL="342900" indent="-342900" eaLnBrk="0" hangingPunct="0"/>
            <a:endParaRPr lang="es-ES" sz="2400" dirty="0" smtClean="0">
              <a:solidFill>
                <a:srgbClr val="3366CC"/>
              </a:solidFill>
              <a:latin typeface="Arial" charset="0"/>
              <a:sym typeface="Symbol" pitchFamily="18" charset="2"/>
            </a:endParaRPr>
          </a:p>
          <a:p>
            <a:pPr marL="342900" indent="-342900" eaLnBrk="0" hangingPunct="0"/>
            <a:r>
              <a:rPr lang="es-ES" sz="2400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		</a:t>
            </a:r>
            <a:r>
              <a:rPr lang="es-ES" sz="2400" b="1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  Origen, formación y evolución de la Vía Láctea</a:t>
            </a:r>
            <a:endParaRPr lang="es-ES" sz="2400" b="1" dirty="0">
              <a:solidFill>
                <a:srgbClr val="3366CC"/>
              </a:solidFill>
              <a:latin typeface="Arial" charset="0"/>
              <a:sym typeface="Symbol" pitchFamily="18" charset="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6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903605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Objetivos adicionales: astrofísica estelar</a:t>
            </a:r>
            <a:endParaRPr lang="es-ES" sz="2400" b="1" i="1">
              <a:latin typeface="Arial Narrow" pitchFamily="34" charset="0"/>
            </a:endParaRPr>
          </a:p>
        </p:txBody>
      </p:sp>
      <p:sp>
        <p:nvSpPr>
          <p:cNvPr id="58371" name="Rectangle 5"/>
          <p:cNvSpPr>
            <a:spLocks noChangeArrowheads="1"/>
          </p:cNvSpPr>
          <p:nvPr/>
        </p:nvSpPr>
        <p:spPr bwMode="auto">
          <a:xfrm>
            <a:off x="468313" y="1652612"/>
            <a:ext cx="8351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 sz="1800" b="1" dirty="0" smtClean="0">
                <a:solidFill>
                  <a:srgbClr val="3366CC"/>
                </a:solidFill>
                <a:latin typeface="Arial" charset="0"/>
              </a:rPr>
              <a:t>El diagrama HR y las propiedades físicas de las estrellas</a:t>
            </a:r>
          </a:p>
          <a:p>
            <a:pPr eaLnBrk="0" hangingPunct="0"/>
            <a:endParaRPr lang="es-ES" sz="1800" b="1" dirty="0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58372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5075" y="2143150"/>
            <a:ext cx="392112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395288" y="1916832"/>
            <a:ext cx="84248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 sz="2000" b="1" dirty="0" smtClean="0">
                <a:solidFill>
                  <a:srgbClr val="3366CC"/>
                </a:solidFill>
                <a:latin typeface="Arial" charset="0"/>
              </a:rPr>
              <a:t>Detección y determinación de órbitas de pequeños cuerpos del sistema solar (</a:t>
            </a:r>
            <a:r>
              <a:rPr lang="es-ES" sz="2000" b="1" dirty="0" err="1" smtClean="0">
                <a:solidFill>
                  <a:srgbClr val="3366CC"/>
                </a:solidFill>
                <a:latin typeface="Arial" charset="0"/>
              </a:rPr>
              <a:t>NEOs</a:t>
            </a:r>
            <a:r>
              <a:rPr lang="es-ES" sz="2000" b="1" dirty="0" smtClean="0">
                <a:solidFill>
                  <a:srgbClr val="3366CC"/>
                </a:solidFill>
                <a:latin typeface="Arial" charset="0"/>
              </a:rPr>
              <a:t>, </a:t>
            </a:r>
            <a:r>
              <a:rPr lang="es-ES" sz="2000" b="1" dirty="0" err="1" smtClean="0">
                <a:solidFill>
                  <a:srgbClr val="3366CC"/>
                </a:solidFill>
                <a:latin typeface="Arial" charset="0"/>
              </a:rPr>
              <a:t>KBOs</a:t>
            </a:r>
            <a:r>
              <a:rPr lang="es-ES" sz="2000" b="1" dirty="0" smtClean="0">
                <a:solidFill>
                  <a:srgbClr val="3366CC"/>
                </a:solidFill>
                <a:latin typeface="Arial" charset="0"/>
              </a:rPr>
              <a:t>, etc.)</a:t>
            </a:r>
          </a:p>
          <a:p>
            <a:pPr eaLnBrk="0" hangingPunct="0"/>
            <a:endParaRPr lang="es-ES" sz="2000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Objetivos adicionales: el sistema solar</a:t>
            </a:r>
            <a:endParaRPr lang="es-ES" sz="2400" b="1" i="1">
              <a:latin typeface="Arial Narrow" pitchFamily="34" charset="0"/>
            </a:endParaRP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27313" y="2924944"/>
            <a:ext cx="403225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052513"/>
            <a:ext cx="19542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65425" y="1422400"/>
            <a:ext cx="6199188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492500" y="908050"/>
            <a:ext cx="50419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Cosmología de Ptolomeo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87042" name="Picture 2" descr="http://upload.wikimedia.org/wikipedia/commons/thumb/2/29/Ptolemaic_elements.svg/250px-Ptolemaic_elements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ChangeArrowheads="1"/>
          </p:cNvSpPr>
          <p:nvPr/>
        </p:nvSpPr>
        <p:spPr bwMode="auto">
          <a:xfrm>
            <a:off x="250825" y="3141663"/>
            <a:ext cx="396081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ES" sz="2000" smtClean="0">
                <a:solidFill>
                  <a:srgbClr val="3366CC"/>
                </a:solidFill>
                <a:latin typeface="Arial" charset="0"/>
              </a:rPr>
              <a:t>Resultados esperados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s-ES" sz="1800" smtClean="0">
                <a:solidFill>
                  <a:srgbClr val="3366CC"/>
                </a:solidFill>
                <a:latin typeface="Arial" charset="0"/>
              </a:rPr>
              <a:t>10</a:t>
            </a:r>
            <a:r>
              <a:rPr lang="es-ES" sz="1800" smtClean="0">
                <a:solidFill>
                  <a:srgbClr val="3366CC"/>
                </a:solidFill>
                <a:latin typeface="Arial" charset="0"/>
                <a:cs typeface="Times New Roman" pitchFamily="18" charset="0"/>
              </a:rPr>
              <a:t>–2</a:t>
            </a:r>
            <a:r>
              <a:rPr lang="es-ES" sz="1800" smtClean="0">
                <a:solidFill>
                  <a:srgbClr val="3366CC"/>
                </a:solidFill>
                <a:latin typeface="Arial" charset="0"/>
              </a:rPr>
              <a:t>0,000 exo-planetas 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s-ES" sz="1800" smtClean="0">
                <a:solidFill>
                  <a:srgbClr val="3366CC"/>
                </a:solidFill>
                <a:latin typeface="Arial" charset="0"/>
              </a:rPr>
              <a:t>Órbitas para ~5000 sistemas</a:t>
            </a:r>
            <a:endParaRPr lang="es-ES" sz="180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dirty="0" smtClean="0">
                <a:solidFill>
                  <a:schemeClr val="hlink"/>
                </a:solidFill>
                <a:latin typeface="Arial Black" pitchFamily="34" charset="0"/>
              </a:rPr>
              <a:t>Objetivos adicionales: planetas extrasolares</a:t>
            </a:r>
            <a:endParaRPr lang="es-ES" sz="2400" b="1" i="1" dirty="0">
              <a:latin typeface="Arial Narrow" pitchFamily="34" charset="0"/>
            </a:endParaRPr>
          </a:p>
        </p:txBody>
      </p:sp>
      <p:pic>
        <p:nvPicPr>
          <p:cNvPr id="60420" name="Picture 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1638" y="2276475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ChangeArrowheads="1"/>
          </p:cNvSpPr>
          <p:nvPr/>
        </p:nvSpPr>
        <p:spPr bwMode="auto">
          <a:xfrm>
            <a:off x="395288" y="3095625"/>
            <a:ext cx="35496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5875">
              <a:spcBef>
                <a:spcPct val="20000"/>
              </a:spcBef>
            </a:pPr>
            <a:r>
              <a:rPr lang="es-ES" sz="1800" dirty="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Medida precisa de la deflexión de la luz por la gravedad de los cuerpos del sistema solar</a:t>
            </a:r>
            <a:endParaRPr lang="es-ES" sz="1800" dirty="0">
              <a:solidFill>
                <a:srgbClr val="3366CC"/>
              </a:solidFill>
              <a:latin typeface="Arial" charset="0"/>
              <a:sym typeface="Symbol" pitchFamily="18" charset="2"/>
            </a:endParaRP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Objetivos adicionales: relatividad</a:t>
            </a:r>
            <a:endParaRPr lang="es-ES" sz="2400" b="1" i="1">
              <a:latin typeface="Arial Narrow" pitchFamily="34" charset="0"/>
            </a:endParaRPr>
          </a:p>
        </p:txBody>
      </p:sp>
      <p:pic>
        <p:nvPicPr>
          <p:cNvPr id="61444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4663" y="1690712"/>
            <a:ext cx="45466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5"/>
          <p:cNvSpPr>
            <a:spLocks noChangeArrowheads="1"/>
          </p:cNvSpPr>
          <p:nvPr/>
        </p:nvSpPr>
        <p:spPr bwMode="auto">
          <a:xfrm>
            <a:off x="323850" y="2914650"/>
            <a:ext cx="3770313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s-ES" sz="200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~40,000,000 de galaxias</a:t>
            </a:r>
          </a:p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s-ES" sz="200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~500,000 cuásares</a:t>
            </a:r>
          </a:p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s-ES" sz="2000" smtClean="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~100,000 supernovas</a:t>
            </a:r>
            <a:endParaRPr lang="es-ES" sz="2000">
              <a:solidFill>
                <a:srgbClr val="3366CC"/>
              </a:solidFill>
              <a:latin typeface="Arial" charset="0"/>
              <a:sym typeface="Symbol" pitchFamily="18" charset="2"/>
            </a:endParaRP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81075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Objetivos adicionales: galaxias y QSOs</a:t>
            </a:r>
            <a:endParaRPr lang="es-ES" sz="2400" b="1" i="1">
              <a:latin typeface="Arial Narrow" pitchFamily="34" charset="0"/>
            </a:endParaRPr>
          </a:p>
        </p:txBody>
      </p:sp>
      <p:pic>
        <p:nvPicPr>
          <p:cNvPr id="62467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4663" y="2317750"/>
            <a:ext cx="4640262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1FB7ABC1-3A93-4047-BF5F-0DEF8300E683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43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63490" name="Picture 4" descr="SPCS_May2004_gaia_MW_ori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28575" y="-30163"/>
            <a:ext cx="9172575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5 Imagen" descr="logo.gi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9814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8" y="2132856"/>
            <a:ext cx="8640960" cy="3429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Duración: 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5 años (+1 año de extensión)</a:t>
            </a:r>
          </a:p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Lanzador: </a:t>
            </a:r>
            <a:r>
              <a:rPr lang="es-ES" sz="2800" dirty="0" err="1" smtClean="0">
                <a:solidFill>
                  <a:srgbClr val="3366CC"/>
                </a:solidFill>
                <a:latin typeface="Arial" charset="0"/>
              </a:rPr>
              <a:t>Soyuz–Fregat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 desde </a:t>
            </a:r>
            <a:r>
              <a:rPr lang="es-ES" sz="2800" dirty="0" err="1" smtClean="0">
                <a:solidFill>
                  <a:srgbClr val="3366CC"/>
                </a:solidFill>
                <a:latin typeface="Arial" charset="0"/>
              </a:rPr>
              <a:t>Kourou</a:t>
            </a:r>
            <a:endParaRPr lang="es-ES" sz="2800" dirty="0" smtClean="0">
              <a:solidFill>
                <a:srgbClr val="3366CC"/>
              </a:solidFill>
              <a:latin typeface="Arial" charset="0"/>
            </a:endParaRPr>
          </a:p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Órbita: 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L2 </a:t>
            </a:r>
            <a:r>
              <a:rPr lang="es-ES" sz="2800" dirty="0" err="1" smtClean="0">
                <a:solidFill>
                  <a:srgbClr val="3366CC"/>
                </a:solidFill>
                <a:latin typeface="Arial" charset="0"/>
              </a:rPr>
              <a:t>Lissajous</a:t>
            </a:r>
            <a:endParaRPr lang="es-ES" sz="2800" dirty="0" smtClean="0">
              <a:solidFill>
                <a:srgbClr val="3366CC"/>
              </a:solidFill>
              <a:latin typeface="Arial" charset="0"/>
            </a:endParaRPr>
          </a:p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Estación de seguimiento: 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Cebreros, New </a:t>
            </a:r>
            <a:r>
              <a:rPr lang="es-ES" sz="2800" dirty="0" err="1" smtClean="0">
                <a:solidFill>
                  <a:srgbClr val="3366CC"/>
                </a:solidFill>
                <a:latin typeface="Arial" charset="0"/>
              </a:rPr>
              <a:t>Norcia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 y </a:t>
            </a:r>
            <a:r>
              <a:rPr lang="es-ES" sz="2800" dirty="0" err="1" smtClean="0">
                <a:solidFill>
                  <a:srgbClr val="3366CC"/>
                </a:solidFill>
                <a:latin typeface="Arial" charset="0"/>
              </a:rPr>
              <a:t>Malargüe</a:t>
            </a:r>
            <a:endParaRPr lang="es-ES" sz="2800" dirty="0" smtClean="0">
              <a:solidFill>
                <a:srgbClr val="3366CC"/>
              </a:solidFill>
              <a:latin typeface="Arial" charset="0"/>
            </a:endParaRPr>
          </a:p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Masa: 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2120 kg (instrumentos 743 kg)</a:t>
            </a:r>
          </a:p>
          <a:p>
            <a:r>
              <a:rPr lang="es-ES" sz="2800" b="1" dirty="0" smtClean="0">
                <a:solidFill>
                  <a:srgbClr val="3366CC"/>
                </a:solidFill>
                <a:latin typeface="Arial" charset="0"/>
              </a:rPr>
              <a:t>Potencia: </a:t>
            </a:r>
            <a:r>
              <a:rPr lang="es-ES" sz="2800" dirty="0" smtClean="0">
                <a:solidFill>
                  <a:srgbClr val="3366CC"/>
                </a:solidFill>
                <a:latin typeface="Arial" charset="0"/>
              </a:rPr>
              <a:t>1631 W (paneles solares)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14450" y="857250"/>
            <a:ext cx="6543675" cy="6429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800" b="1" smtClean="0">
                <a:solidFill>
                  <a:srgbClr val="3366CC"/>
                </a:solidFill>
                <a:latin typeface="Arial" charset="0"/>
              </a:rPr>
              <a:t>Características principales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gr0296-0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7625" y="3214688"/>
            <a:ext cx="300037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3" descr="gr0298-0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750" y="1285875"/>
            <a:ext cx="1668463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Soyuz-Fregat</a:t>
            </a:r>
            <a:endParaRPr lang="en-US" sz="2000" b="1" i="1">
              <a:latin typeface="Arial Narrow" pitchFamily="34" charset="0"/>
            </a:endParaRPr>
          </a:p>
        </p:txBody>
      </p:sp>
      <p:pic>
        <p:nvPicPr>
          <p:cNvPr id="67588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2875" y="1285875"/>
            <a:ext cx="3571875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solidFill>
            <a:schemeClr val="tx2">
              <a:alpha val="89803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s-ES" sz="3200" smtClean="0">
                <a:latin typeface="Times New Roman" pitchFamily="18" charset="0"/>
              </a:rPr>
              <a:t> </a:t>
            </a:r>
            <a:endParaRPr lang="es-ES" sz="3200">
              <a:latin typeface="Times New Roman" pitchFamily="18" charset="0"/>
            </a:endParaRPr>
          </a:p>
        </p:txBody>
      </p:sp>
      <p:sp>
        <p:nvSpPr>
          <p:cNvPr id="69634" name="Arc 5"/>
          <p:cNvSpPr>
            <a:spLocks/>
          </p:cNvSpPr>
          <p:nvPr/>
        </p:nvSpPr>
        <p:spPr bwMode="auto">
          <a:xfrm rot="2709907">
            <a:off x="5268913" y="2663825"/>
            <a:ext cx="2998787" cy="309721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mpd="dbl">
            <a:solidFill>
              <a:schemeClr val="bg1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s-ES"/>
          </a:p>
        </p:txBody>
      </p:sp>
      <p:pic>
        <p:nvPicPr>
          <p:cNvPr id="69635" name="Picture 6" descr="Gaia_AI_spacecraft_back_TRANS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37388" y="3706813"/>
            <a:ext cx="1169987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Line 7"/>
          <p:cNvSpPr>
            <a:spLocks noChangeShapeType="1"/>
          </p:cNvSpPr>
          <p:nvPr/>
        </p:nvSpPr>
        <p:spPr bwMode="auto">
          <a:xfrm>
            <a:off x="1116013" y="4365625"/>
            <a:ext cx="6480175" cy="0"/>
          </a:xfrm>
          <a:prstGeom prst="line">
            <a:avLst/>
          </a:prstGeom>
          <a:noFill/>
          <a:ln w="38100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pic>
        <p:nvPicPr>
          <p:cNvPr id="69637" name="Picture 8" descr="apollo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32400" y="4251325"/>
            <a:ext cx="22542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9638" name="Group 9"/>
          <p:cNvGrpSpPr>
            <a:grpSpLocks/>
          </p:cNvGrpSpPr>
          <p:nvPr/>
        </p:nvGrpSpPr>
        <p:grpSpPr bwMode="auto">
          <a:xfrm>
            <a:off x="1116013" y="4365625"/>
            <a:ext cx="6480175" cy="1119188"/>
            <a:chOff x="703" y="2750"/>
            <a:chExt cx="4082" cy="705"/>
          </a:xfrm>
        </p:grpSpPr>
        <p:sp>
          <p:nvSpPr>
            <p:cNvPr id="69649" name="Line 10"/>
            <p:cNvSpPr>
              <a:spLocks noChangeShapeType="1"/>
            </p:cNvSpPr>
            <p:nvPr/>
          </p:nvSpPr>
          <p:spPr bwMode="auto">
            <a:xfrm>
              <a:off x="703" y="2750"/>
              <a:ext cx="3377" cy="700"/>
            </a:xfrm>
            <a:prstGeom prst="line">
              <a:avLst/>
            </a:prstGeom>
            <a:noFill/>
            <a:ln w="38100">
              <a:solidFill>
                <a:srgbClr val="FFFF99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69650" name="Arc 11"/>
            <p:cNvSpPr>
              <a:spLocks/>
            </p:cNvSpPr>
            <p:nvPr/>
          </p:nvSpPr>
          <p:spPr bwMode="auto">
            <a:xfrm flipV="1">
              <a:off x="4080" y="2750"/>
              <a:ext cx="705" cy="7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9639" name="Line 12"/>
          <p:cNvSpPr>
            <a:spLocks noChangeShapeType="1"/>
          </p:cNvSpPr>
          <p:nvPr/>
        </p:nvSpPr>
        <p:spPr bwMode="auto">
          <a:xfrm flipV="1">
            <a:off x="6477000" y="3357563"/>
            <a:ext cx="2198688" cy="2070100"/>
          </a:xfrm>
          <a:prstGeom prst="line">
            <a:avLst/>
          </a:prstGeom>
          <a:noFill/>
          <a:ln w="19050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grpSp>
        <p:nvGrpSpPr>
          <p:cNvPr id="69640" name="Group 13"/>
          <p:cNvGrpSpPr>
            <a:grpSpLocks/>
          </p:cNvGrpSpPr>
          <p:nvPr/>
        </p:nvGrpSpPr>
        <p:grpSpPr bwMode="auto">
          <a:xfrm>
            <a:off x="5335588" y="2484438"/>
            <a:ext cx="2376487" cy="512762"/>
            <a:chOff x="3361" y="1565"/>
            <a:chExt cx="1497" cy="323"/>
          </a:xfrm>
        </p:grpSpPr>
        <p:sp>
          <p:nvSpPr>
            <p:cNvPr id="69647" name="AutoShape 14"/>
            <p:cNvSpPr>
              <a:spLocks/>
            </p:cNvSpPr>
            <p:nvPr/>
          </p:nvSpPr>
          <p:spPr bwMode="auto">
            <a:xfrm rot="-5400000">
              <a:off x="4042" y="1071"/>
              <a:ext cx="136" cy="1497"/>
            </a:xfrm>
            <a:prstGeom prst="rightBrace">
              <a:avLst>
                <a:gd name="adj1" fmla="val 91728"/>
                <a:gd name="adj2" fmla="val 50000"/>
              </a:avLst>
            </a:prstGeom>
            <a:noFill/>
            <a:ln w="19050">
              <a:solidFill>
                <a:srgbClr val="99FF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9648" name="Text Box 15"/>
            <p:cNvSpPr txBox="1">
              <a:spLocks noChangeArrowheads="1"/>
            </p:cNvSpPr>
            <p:nvPr/>
          </p:nvSpPr>
          <p:spPr bwMode="auto">
            <a:xfrm>
              <a:off x="3708" y="1565"/>
              <a:ext cx="807" cy="188"/>
            </a:xfrm>
            <a:prstGeom prst="rect">
              <a:avLst/>
            </a:prstGeom>
            <a:solidFill>
              <a:schemeClr val="tx1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~1.5</a:t>
              </a:r>
              <a:r>
                <a:rPr lang="es-ES" sz="1800" baseline="10000" smtClean="0">
                  <a:solidFill>
                    <a:schemeClr val="bg1"/>
                  </a:solidFill>
                  <a:latin typeface="Arial" charset="0"/>
                </a:rPr>
                <a:t>x</a:t>
              </a:r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10</a:t>
              </a:r>
              <a:r>
                <a:rPr lang="es-ES" sz="1800" baseline="30000" smtClean="0">
                  <a:solidFill>
                    <a:schemeClr val="bg1"/>
                  </a:solidFill>
                  <a:latin typeface="Arial" charset="0"/>
                </a:rPr>
                <a:t>9</a:t>
              </a:r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 km</a:t>
              </a:r>
              <a:endParaRPr lang="es-ES" sz="180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69641" name="Group 16"/>
          <p:cNvGrpSpPr>
            <a:grpSpLocks/>
          </p:cNvGrpSpPr>
          <p:nvPr/>
        </p:nvGrpSpPr>
        <p:grpSpPr bwMode="auto">
          <a:xfrm>
            <a:off x="1104900" y="2484438"/>
            <a:ext cx="4197350" cy="512762"/>
            <a:chOff x="696" y="1565"/>
            <a:chExt cx="2644" cy="323"/>
          </a:xfrm>
        </p:grpSpPr>
        <p:sp>
          <p:nvSpPr>
            <p:cNvPr id="69645" name="AutoShape 17"/>
            <p:cNvSpPr>
              <a:spLocks/>
            </p:cNvSpPr>
            <p:nvPr/>
          </p:nvSpPr>
          <p:spPr bwMode="auto">
            <a:xfrm rot="-5400000">
              <a:off x="1950" y="498"/>
              <a:ext cx="136" cy="2644"/>
            </a:xfrm>
            <a:prstGeom prst="rightBrace">
              <a:avLst>
                <a:gd name="adj1" fmla="val 162010"/>
                <a:gd name="adj2" fmla="val 50000"/>
              </a:avLst>
            </a:prstGeom>
            <a:noFill/>
            <a:ln w="19050">
              <a:solidFill>
                <a:srgbClr val="99FF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9646" name="Text Box 18"/>
            <p:cNvSpPr txBox="1">
              <a:spLocks noChangeArrowheads="1"/>
            </p:cNvSpPr>
            <p:nvPr/>
          </p:nvSpPr>
          <p:spPr bwMode="auto">
            <a:xfrm>
              <a:off x="1634" y="1565"/>
              <a:ext cx="763" cy="188"/>
            </a:xfrm>
            <a:prstGeom prst="rect">
              <a:avLst/>
            </a:prstGeom>
            <a:solidFill>
              <a:schemeClr val="tx1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150</a:t>
              </a:r>
              <a:r>
                <a:rPr lang="es-ES" sz="1800" baseline="10000" smtClean="0">
                  <a:solidFill>
                    <a:schemeClr val="bg1"/>
                  </a:solidFill>
                  <a:latin typeface="Arial" charset="0"/>
                </a:rPr>
                <a:t>x</a:t>
              </a:r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10</a:t>
              </a:r>
              <a:r>
                <a:rPr lang="es-ES" sz="1800" baseline="30000" smtClean="0">
                  <a:solidFill>
                    <a:schemeClr val="bg1"/>
                  </a:solidFill>
                  <a:latin typeface="Arial" charset="0"/>
                </a:rPr>
                <a:t>9</a:t>
              </a:r>
              <a:r>
                <a:rPr lang="es-ES" sz="1800" smtClean="0">
                  <a:solidFill>
                    <a:schemeClr val="bg1"/>
                  </a:solidFill>
                  <a:latin typeface="Arial" charset="0"/>
                </a:rPr>
                <a:t> km</a:t>
              </a:r>
              <a:endParaRPr lang="es-ES" sz="180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69642" name="Text Box 19"/>
          <p:cNvSpPr txBox="1">
            <a:spLocks noChangeArrowheads="1"/>
          </p:cNvSpPr>
          <p:nvPr/>
        </p:nvSpPr>
        <p:spPr bwMode="auto">
          <a:xfrm>
            <a:off x="6540500" y="5465763"/>
            <a:ext cx="512444" cy="298810"/>
          </a:xfrm>
          <a:prstGeom prst="rect">
            <a:avLst/>
          </a:prstGeom>
          <a:solidFill>
            <a:schemeClr val="tx1">
              <a:alpha val="30196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8000" tIns="10800" rIns="18000" bIns="10800">
            <a:spAutoFit/>
          </a:bodyPr>
          <a:lstStyle/>
          <a:p>
            <a:r>
              <a:rPr lang="es-ES" sz="1800" smtClean="0">
                <a:solidFill>
                  <a:schemeClr val="bg1"/>
                </a:solidFill>
                <a:latin typeface="Arial" charset="0"/>
              </a:rPr>
              <a:t>~50º</a:t>
            </a:r>
            <a:endParaRPr lang="es-ES" sz="18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9643" name="AutoShape 20"/>
          <p:cNvSpPr>
            <a:spLocks noChangeArrowheads="1"/>
          </p:cNvSpPr>
          <p:nvPr/>
        </p:nvSpPr>
        <p:spPr bwMode="auto">
          <a:xfrm>
            <a:off x="852488" y="4092575"/>
            <a:ext cx="527050" cy="544513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69644" name="Text Box 23"/>
          <p:cNvSpPr txBox="1">
            <a:spLocks noChangeArrowheads="1"/>
          </p:cNvSpPr>
          <p:nvPr/>
        </p:nvSpPr>
        <p:spPr bwMode="auto">
          <a:xfrm>
            <a:off x="250825" y="1117600"/>
            <a:ext cx="7634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i="1" smtClean="0">
                <a:solidFill>
                  <a:schemeClr val="hlink"/>
                </a:solidFill>
                <a:latin typeface="Arial Black" pitchFamily="34" charset="0"/>
              </a:rPr>
              <a:t>Órbita Lissajous alrededor del punto L2 Sol-Tierra</a:t>
            </a:r>
            <a:endParaRPr lang="es-E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orbit-pictures"/>
          <p:cNvPicPr>
            <a:picLocks noChangeAspect="1" noChangeArrowheads="1"/>
          </p:cNvPicPr>
          <p:nvPr/>
        </p:nvPicPr>
        <p:blipFill>
          <a:blip r:embed="rId3" cstate="screen"/>
          <a:srcRect l="10709" t="57240" r="15219" b="5518"/>
          <a:stretch>
            <a:fillRect/>
          </a:stretch>
        </p:blipFill>
        <p:spPr bwMode="auto">
          <a:xfrm>
            <a:off x="287338" y="1117600"/>
            <a:ext cx="8532812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8 Elipse"/>
          <p:cNvSpPr>
            <a:spLocks noChangeArrowheads="1"/>
          </p:cNvSpPr>
          <p:nvPr/>
        </p:nvSpPr>
        <p:spPr bwMode="auto">
          <a:xfrm>
            <a:off x="3244850" y="2490788"/>
            <a:ext cx="214313" cy="214312"/>
          </a:xfrm>
          <a:prstGeom prst="ellipse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s-E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02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49863" y="1341438"/>
            <a:ext cx="367506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2625725"/>
            <a:ext cx="5149850" cy="2819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Principalmente Cebreros (35M)</a:t>
            </a:r>
          </a:p>
          <a:p>
            <a:pPr lvl="1"/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3-8Mb/s </a:t>
            </a:r>
            <a:r>
              <a:rPr lang="es-ES" sz="2400" dirty="0" err="1" smtClean="0">
                <a:solidFill>
                  <a:srgbClr val="3366CC"/>
                </a:solidFill>
                <a:latin typeface="Arial" charset="0"/>
              </a:rPr>
              <a:t>downlink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</a:t>
            </a:r>
          </a:p>
          <a:p>
            <a:pPr lvl="1"/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~ 30GB/día → ~100TB</a:t>
            </a:r>
          </a:p>
          <a:p>
            <a:endParaRPr lang="es-ES" sz="2400" dirty="0" smtClean="0">
              <a:solidFill>
                <a:srgbClr val="3366CC"/>
              </a:solidFill>
              <a:latin typeface="Arial" charset="0"/>
            </a:endParaRPr>
          </a:p>
          <a:p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Ocasionalmente New </a:t>
            </a:r>
            <a:r>
              <a:rPr lang="es-ES" sz="2400" dirty="0" err="1" smtClean="0">
                <a:solidFill>
                  <a:srgbClr val="3366CC"/>
                </a:solidFill>
                <a:latin typeface="Arial" charset="0"/>
              </a:rPr>
              <a:t>Norcia</a:t>
            </a:r>
            <a:r>
              <a:rPr lang="es-ES" sz="2400" dirty="0" smtClean="0">
                <a:solidFill>
                  <a:srgbClr val="3366CC"/>
                </a:solidFill>
                <a:latin typeface="Arial" charset="0"/>
              </a:rPr>
              <a:t> + </a:t>
            </a:r>
            <a:r>
              <a:rPr lang="es-ES" sz="2400" dirty="0" err="1" smtClean="0">
                <a:solidFill>
                  <a:srgbClr val="3366CC"/>
                </a:solidFill>
                <a:latin typeface="Arial" charset="0"/>
              </a:rPr>
              <a:t>Malargüe</a:t>
            </a:r>
            <a:endParaRPr lang="es-ES" sz="2800" dirty="0" smtClean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i="1" smtClean="0">
                <a:solidFill>
                  <a:schemeClr val="hlink"/>
                </a:solidFill>
                <a:latin typeface="Arial Black" pitchFamily="34" charset="0"/>
              </a:rPr>
              <a:t>Estación de seguimento</a:t>
            </a:r>
            <a:endParaRPr lang="es-E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99792" y="1285875"/>
            <a:ext cx="6199732" cy="521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i="1" smtClean="0">
                <a:solidFill>
                  <a:schemeClr val="hlink"/>
                </a:solidFill>
                <a:latin typeface="Arial Black" pitchFamily="34" charset="0"/>
              </a:rPr>
              <a:t>Módulo de servicio</a:t>
            </a:r>
            <a:endParaRPr lang="es-E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059832" y="908050"/>
            <a:ext cx="590465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Cosmología de Copérnico (s. XVI)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1026" name="Picture 2" descr="http://ucim.org/wp-content/uploads/2013/04/copernic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2411760" cy="2809445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2/28/Copernican_heliocentrism_diagram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5086"/>
            <a:ext cx="5417046" cy="49637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14625" y="1285875"/>
            <a:ext cx="6262688" cy="534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 err="1" smtClean="0">
                <a:solidFill>
                  <a:schemeClr val="hlink"/>
                </a:solidFill>
                <a:latin typeface="Arial Black" pitchFamily="34" charset="0"/>
              </a:rPr>
              <a:t>Tienda</a:t>
            </a:r>
            <a:r>
              <a:rPr lang="en-US" sz="2000" b="1" i="1" dirty="0" smtClean="0">
                <a:solidFill>
                  <a:schemeClr val="hlink"/>
                </a:solidFill>
                <a:latin typeface="Arial Black" pitchFamily="34" charset="0"/>
              </a:rPr>
              <a:t> </a:t>
            </a:r>
            <a:r>
              <a:rPr lang="en-US" sz="2000" b="1" i="1" dirty="0" err="1">
                <a:solidFill>
                  <a:schemeClr val="hlink"/>
                </a:solidFill>
                <a:latin typeface="Arial Black" pitchFamily="34" charset="0"/>
              </a:rPr>
              <a:t>termal</a:t>
            </a:r>
            <a:endParaRPr lang="en-US" sz="2000" b="1" i="1" dirty="0">
              <a:latin typeface="Arial Narrow" pitchFamily="34" charset="0"/>
            </a:endParaRPr>
          </a:p>
        </p:txBody>
      </p:sp>
      <p:pic>
        <p:nvPicPr>
          <p:cNvPr id="33794" name="Picture 2" descr="http://www.rssd.esa.int/SA/GAIA/images/image_gallery/20101101g_ori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1628800"/>
            <a:ext cx="3548406" cy="47251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" y="1428750"/>
            <a:ext cx="420211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i="1" smtClean="0">
                <a:solidFill>
                  <a:schemeClr val="hlink"/>
                </a:solidFill>
                <a:latin typeface="Arial Black" pitchFamily="34" charset="0"/>
              </a:rPr>
              <a:t>Paneles solares desplegables</a:t>
            </a:r>
            <a:endParaRPr lang="es-ES" sz="2000" b="1" i="1">
              <a:latin typeface="Arial Narrow" pitchFamily="34" charset="0"/>
            </a:endParaRPr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00188" y="4437112"/>
            <a:ext cx="1887537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95813" y="1857375"/>
            <a:ext cx="43291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5" descr="G-EA-2006-4-hi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CDFFFF"/>
              </a:clrFrom>
              <a:clrTo>
                <a:srgbClr val="CD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1175" y="2505075"/>
            <a:ext cx="5461000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Line 7"/>
          <p:cNvSpPr>
            <a:spLocks noChangeShapeType="1"/>
          </p:cNvSpPr>
          <p:nvPr/>
        </p:nvSpPr>
        <p:spPr bwMode="auto">
          <a:xfrm flipH="1" flipV="1">
            <a:off x="6772275" y="5538788"/>
            <a:ext cx="682625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7" name="Line 8"/>
          <p:cNvSpPr>
            <a:spLocks noChangeShapeType="1"/>
          </p:cNvSpPr>
          <p:nvPr/>
        </p:nvSpPr>
        <p:spPr bwMode="auto">
          <a:xfrm>
            <a:off x="1341438" y="2433638"/>
            <a:ext cx="1311275" cy="1068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8" name="Line 9"/>
          <p:cNvSpPr>
            <a:spLocks noChangeShapeType="1"/>
          </p:cNvSpPr>
          <p:nvPr/>
        </p:nvSpPr>
        <p:spPr bwMode="auto">
          <a:xfrm>
            <a:off x="1341438" y="2447925"/>
            <a:ext cx="1271587" cy="331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9" name="Line 10"/>
          <p:cNvSpPr>
            <a:spLocks noChangeShapeType="1"/>
          </p:cNvSpPr>
          <p:nvPr/>
        </p:nvSpPr>
        <p:spPr bwMode="auto">
          <a:xfrm flipH="1">
            <a:off x="6086475" y="2986088"/>
            <a:ext cx="1263650" cy="566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0" name="Line 11"/>
          <p:cNvSpPr>
            <a:spLocks noChangeShapeType="1"/>
          </p:cNvSpPr>
          <p:nvPr/>
        </p:nvSpPr>
        <p:spPr bwMode="auto">
          <a:xfrm flipH="1">
            <a:off x="5051425" y="2225675"/>
            <a:ext cx="2078038" cy="1204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1" name="Text Box 12"/>
          <p:cNvSpPr txBox="1">
            <a:spLocks noChangeArrowheads="1"/>
          </p:cNvSpPr>
          <p:nvPr/>
        </p:nvSpPr>
        <p:spPr bwMode="auto">
          <a:xfrm>
            <a:off x="847725" y="1751013"/>
            <a:ext cx="264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Two SiC primary mirrors</a:t>
            </a:r>
          </a:p>
          <a:p>
            <a:r>
              <a:rPr lang="en-US" sz="1800">
                <a:latin typeface="Arial" charset="0"/>
              </a:rPr>
              <a:t>1.45 </a:t>
            </a:r>
            <a:r>
              <a:rPr lang="en-US" sz="1800">
                <a:latin typeface="Arial" charset="0"/>
                <a:sym typeface="Symbol" pitchFamily="18" charset="2"/>
              </a:rPr>
              <a:t> </a:t>
            </a:r>
            <a:r>
              <a:rPr lang="en-US" sz="1800">
                <a:latin typeface="Arial" charset="0"/>
              </a:rPr>
              <a:t>0.50 m</a:t>
            </a:r>
            <a:r>
              <a:rPr lang="en-US" sz="1800" baseline="30000">
                <a:latin typeface="Arial" charset="0"/>
              </a:rPr>
              <a:t>2</a:t>
            </a:r>
            <a:r>
              <a:rPr lang="en-US" sz="1800">
                <a:latin typeface="Arial" charset="0"/>
              </a:rPr>
              <a:t> at 106.5</a:t>
            </a:r>
            <a:r>
              <a:rPr lang="en-US" sz="1800">
                <a:latin typeface="Arial" charset="0"/>
                <a:cs typeface="Times New Roman" pitchFamily="18" charset="0"/>
              </a:rPr>
              <a:t>°</a:t>
            </a:r>
            <a:endParaRPr lang="en-US" sz="1800">
              <a:latin typeface="Arial" charset="0"/>
            </a:endParaRPr>
          </a:p>
        </p:txBody>
      </p:sp>
      <p:sp>
        <p:nvSpPr>
          <p:cNvPr id="77832" name="Text Box 13"/>
          <p:cNvSpPr txBox="1">
            <a:spLocks noChangeArrowheads="1"/>
          </p:cNvSpPr>
          <p:nvPr/>
        </p:nvSpPr>
        <p:spPr bwMode="auto">
          <a:xfrm>
            <a:off x="7005638" y="2557463"/>
            <a:ext cx="1682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SiC toroidal</a:t>
            </a:r>
          </a:p>
          <a:p>
            <a:r>
              <a:rPr lang="en-US" sz="1800">
                <a:latin typeface="Arial" charset="0"/>
              </a:rPr>
              <a:t>structure</a:t>
            </a:r>
          </a:p>
          <a:p>
            <a:r>
              <a:rPr lang="en-US" sz="1800">
                <a:latin typeface="Arial" charset="0"/>
              </a:rPr>
              <a:t>(optical bench)</a:t>
            </a:r>
          </a:p>
        </p:txBody>
      </p:sp>
      <p:sp>
        <p:nvSpPr>
          <p:cNvPr id="77833" name="Text Box 14"/>
          <p:cNvSpPr txBox="1">
            <a:spLocks noChangeArrowheads="1"/>
          </p:cNvSpPr>
          <p:nvPr/>
        </p:nvSpPr>
        <p:spPr bwMode="auto">
          <a:xfrm>
            <a:off x="6213475" y="1614488"/>
            <a:ext cx="203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Basic angle</a:t>
            </a:r>
          </a:p>
          <a:p>
            <a:r>
              <a:rPr lang="en-US" sz="1800">
                <a:latin typeface="Arial" charset="0"/>
              </a:rPr>
              <a:t>monitoring system</a:t>
            </a:r>
          </a:p>
        </p:txBody>
      </p:sp>
      <p:sp>
        <p:nvSpPr>
          <p:cNvPr id="77834" name="Text Box 15"/>
          <p:cNvSpPr txBox="1">
            <a:spLocks noChangeArrowheads="1"/>
          </p:cNvSpPr>
          <p:nvPr/>
        </p:nvSpPr>
        <p:spPr bwMode="auto">
          <a:xfrm>
            <a:off x="7407275" y="5173663"/>
            <a:ext cx="12890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Combined</a:t>
            </a:r>
          </a:p>
          <a:p>
            <a:r>
              <a:rPr lang="en-US" sz="1800">
                <a:latin typeface="Arial" charset="0"/>
              </a:rPr>
              <a:t>focal plane</a:t>
            </a:r>
          </a:p>
          <a:p>
            <a:r>
              <a:rPr lang="en-US" sz="1800">
                <a:latin typeface="Arial" charset="0"/>
              </a:rPr>
              <a:t>(CCDs)</a:t>
            </a:r>
          </a:p>
        </p:txBody>
      </p:sp>
      <p:sp>
        <p:nvSpPr>
          <p:cNvPr id="77835" name="Text Box 16"/>
          <p:cNvSpPr txBox="1">
            <a:spLocks noChangeArrowheads="1"/>
          </p:cNvSpPr>
          <p:nvPr/>
        </p:nvSpPr>
        <p:spPr bwMode="auto">
          <a:xfrm>
            <a:off x="3762375" y="1646238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Rotation axis (6 h)</a:t>
            </a:r>
          </a:p>
        </p:txBody>
      </p:sp>
      <p:sp>
        <p:nvSpPr>
          <p:cNvPr id="77836" name="Line 17"/>
          <p:cNvSpPr>
            <a:spLocks noChangeShapeType="1"/>
          </p:cNvSpPr>
          <p:nvPr/>
        </p:nvSpPr>
        <p:spPr bwMode="auto">
          <a:xfrm flipV="1">
            <a:off x="4540250" y="2025650"/>
            <a:ext cx="0" cy="1470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7" name="Arc 18"/>
          <p:cNvSpPr>
            <a:spLocks/>
          </p:cNvSpPr>
          <p:nvPr/>
        </p:nvSpPr>
        <p:spPr bwMode="auto">
          <a:xfrm flipH="1" flipV="1">
            <a:off x="3868738" y="2465388"/>
            <a:ext cx="1444625" cy="3492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6571" y="37170"/>
                </a:moveTo>
                <a:cubicBezTo>
                  <a:pt x="32547" y="41039"/>
                  <a:pt x="271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7235"/>
                  <a:pt x="40997" y="32648"/>
                  <a:pt x="37062" y="36682"/>
                </a:cubicBezTo>
              </a:path>
              <a:path w="43200" h="43200" stroke="0" extrusionOk="0">
                <a:moveTo>
                  <a:pt x="36571" y="37170"/>
                </a:moveTo>
                <a:cubicBezTo>
                  <a:pt x="32547" y="41039"/>
                  <a:pt x="271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7235"/>
                  <a:pt x="40997" y="32648"/>
                  <a:pt x="37062" y="36682"/>
                </a:cubicBezTo>
                <a:lnTo>
                  <a:pt x="2160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lg" len="lg"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7838" name="Rectangle 20"/>
          <p:cNvSpPr>
            <a:spLocks noChangeArrowheads="1"/>
          </p:cNvSpPr>
          <p:nvPr/>
        </p:nvSpPr>
        <p:spPr bwMode="auto">
          <a:xfrm>
            <a:off x="4687888" y="5791200"/>
            <a:ext cx="70008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7839" name="Text Box 21"/>
          <p:cNvSpPr txBox="1">
            <a:spLocks noChangeArrowheads="1"/>
          </p:cNvSpPr>
          <p:nvPr/>
        </p:nvSpPr>
        <p:spPr bwMode="auto">
          <a:xfrm>
            <a:off x="3913188" y="5826125"/>
            <a:ext cx="2030412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charset="0"/>
              </a:rPr>
              <a:t>Superposition of two Fields of View (FoV)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 err="1" smtClean="0">
                <a:solidFill>
                  <a:schemeClr val="hlink"/>
                </a:solidFill>
                <a:latin typeface="Arial Black" pitchFamily="34" charset="0"/>
              </a:rPr>
              <a:t>Instrumentos</a:t>
            </a:r>
            <a:endParaRPr lang="en-US" sz="2000" b="1" i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5813" y="852488"/>
            <a:ext cx="785812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gr0290-0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1413" y="1571625"/>
            <a:ext cx="6859587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 err="1" smtClean="0">
                <a:solidFill>
                  <a:schemeClr val="hlink"/>
                </a:solidFill>
                <a:latin typeface="Arial Black" pitchFamily="34" charset="0"/>
              </a:rPr>
              <a:t>Espejos</a:t>
            </a:r>
            <a:endParaRPr lang="en-US" sz="2000" b="1" i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://www.rssd.esa.int/SA/GAIA/images/image_gallery/20110810b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908720"/>
            <a:ext cx="8064896" cy="5376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rssd.esa.int/SA/GAIA/images/201009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1052736"/>
            <a:ext cx="7992888" cy="51820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G-EA-2006-5-hi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5616" y="764704"/>
            <a:ext cx="7128792" cy="56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6 Grupo"/>
          <p:cNvGrpSpPr>
            <a:grpSpLocks/>
          </p:cNvGrpSpPr>
          <p:nvPr/>
        </p:nvGrpSpPr>
        <p:grpSpPr bwMode="auto">
          <a:xfrm>
            <a:off x="826443" y="1556792"/>
            <a:ext cx="8317557" cy="4356646"/>
            <a:chOff x="500034" y="1214422"/>
            <a:chExt cx="8020050" cy="4000528"/>
          </a:xfrm>
        </p:grpSpPr>
        <p:pic>
          <p:nvPicPr>
            <p:cNvPr id="86020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b="9482"/>
            <a:stretch>
              <a:fillRect/>
            </a:stretch>
          </p:blipFill>
          <p:spPr bwMode="auto">
            <a:xfrm>
              <a:off x="500034" y="1214422"/>
              <a:ext cx="80200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1" name="4 Rectángulo"/>
            <p:cNvSpPr>
              <a:spLocks noChangeArrowheads="1"/>
            </p:cNvSpPr>
            <p:nvPr/>
          </p:nvSpPr>
          <p:spPr bwMode="auto">
            <a:xfrm>
              <a:off x="500034" y="3786190"/>
              <a:ext cx="4000528" cy="142876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"/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>
                <a:solidFill>
                  <a:schemeClr val="hlink"/>
                </a:solidFill>
                <a:latin typeface="Arial Black" pitchFamily="34" charset="0"/>
              </a:rPr>
              <a:t>BP/RP </a:t>
            </a:r>
            <a:r>
              <a:rPr lang="en-US" sz="2000" b="1" i="1" dirty="0" err="1" smtClean="0">
                <a:solidFill>
                  <a:schemeClr val="hlink"/>
                </a:solidFill>
                <a:latin typeface="Arial Black" pitchFamily="34" charset="0"/>
              </a:rPr>
              <a:t>espectrofotómetro</a:t>
            </a:r>
            <a:endParaRPr lang="en-US" sz="2000" b="1" i="1" dirty="0">
              <a:latin typeface="Arial Narrow" pitchFamily="34" charset="0"/>
            </a:endParaRPr>
          </a:p>
        </p:txBody>
      </p:sp>
      <p:pic>
        <p:nvPicPr>
          <p:cNvPr id="86019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450" y="5084763"/>
            <a:ext cx="22320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rssd.esa.int/SA/GAIA/images/image_gallery/20110905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3695036" y="1857692"/>
            <a:ext cx="5498343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0" y="785813"/>
            <a:ext cx="62865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 err="1" smtClean="0">
                <a:solidFill>
                  <a:schemeClr val="hlink"/>
                </a:solidFill>
                <a:latin typeface="Arial Black" pitchFamily="34" charset="0"/>
              </a:rPr>
              <a:t>Espectrómetro</a:t>
            </a:r>
            <a:r>
              <a:rPr lang="en-US" sz="2000" b="1" i="1" dirty="0" smtClean="0">
                <a:solidFill>
                  <a:schemeClr val="hlink"/>
                </a:solidFill>
                <a:latin typeface="Arial Black" pitchFamily="34" charset="0"/>
              </a:rPr>
              <a:t> </a:t>
            </a:r>
            <a:r>
              <a:rPr lang="en-US" b="1" i="1" dirty="0">
                <a:solidFill>
                  <a:schemeClr val="hlink"/>
                </a:solidFill>
              </a:rPr>
              <a:t>RVS</a:t>
            </a:r>
            <a:r>
              <a:rPr lang="en-US" dirty="0"/>
              <a:t> </a:t>
            </a:r>
          </a:p>
        </p:txBody>
      </p:sp>
      <p:pic>
        <p:nvPicPr>
          <p:cNvPr id="87043" name="Picture 8" descr="Gaia-RVS-grating_dm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3" y="3308350"/>
            <a:ext cx="489426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6 Imagen" descr="RVS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89588" y="3429000"/>
            <a:ext cx="3197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ip.org/history/cosmology/ideas/images-ideas/start-digges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908720"/>
            <a:ext cx="5015904" cy="5638404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990810"/>
            <a:ext cx="37079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Evolución de la cosmología Copernicana: Leonard Digges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(s. XVI)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es-ES" b="1" smtClean="0">
              <a:solidFill>
                <a:srgbClr val="0070C0"/>
              </a:solidFill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Elimina “la esfera de las estrellas fijas” </a:t>
            </a:r>
            <a:endParaRPr lang="es-ES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3" y="1071563"/>
            <a:ext cx="8286750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6 Rectángulo"/>
          <p:cNvSpPr>
            <a:spLocks noChangeArrowheads="1"/>
          </p:cNvSpPr>
          <p:nvPr/>
        </p:nvSpPr>
        <p:spPr bwMode="auto">
          <a:xfrm>
            <a:off x="1214438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  <p:sp>
        <p:nvSpPr>
          <p:cNvPr id="88067" name="7 Rectángulo"/>
          <p:cNvSpPr>
            <a:spLocks noChangeArrowheads="1"/>
          </p:cNvSpPr>
          <p:nvPr/>
        </p:nvSpPr>
        <p:spPr bwMode="auto">
          <a:xfrm>
            <a:off x="2571750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  <p:sp>
        <p:nvSpPr>
          <p:cNvPr id="88068" name="8 Rectángulo"/>
          <p:cNvSpPr>
            <a:spLocks noChangeArrowheads="1"/>
          </p:cNvSpPr>
          <p:nvPr/>
        </p:nvSpPr>
        <p:spPr bwMode="auto">
          <a:xfrm>
            <a:off x="6143625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6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 dirty="0" smtClean="0">
                <a:solidFill>
                  <a:schemeClr val="hlink"/>
                </a:solidFill>
                <a:latin typeface="Arial Black" pitchFamily="34" charset="0"/>
              </a:rPr>
              <a:t>Plano </a:t>
            </a:r>
            <a:r>
              <a:rPr lang="en-US" sz="2000" b="1" i="1" dirty="0">
                <a:solidFill>
                  <a:schemeClr val="hlink"/>
                </a:solidFill>
                <a:latin typeface="Arial Black" pitchFamily="34" charset="0"/>
              </a:rPr>
              <a:t>focal</a:t>
            </a:r>
            <a:endParaRPr lang="en-US" sz="2000" b="1" i="1" dirty="0">
              <a:latin typeface="Arial Narrow" pitchFamily="34" charset="0"/>
            </a:endParaRPr>
          </a:p>
        </p:txBody>
      </p:sp>
      <p:grpSp>
        <p:nvGrpSpPr>
          <p:cNvPr id="89090" name="Group 5"/>
          <p:cNvGrpSpPr>
            <a:grpSpLocks/>
          </p:cNvGrpSpPr>
          <p:nvPr/>
        </p:nvGrpSpPr>
        <p:grpSpPr bwMode="auto">
          <a:xfrm>
            <a:off x="5580063" y="2168525"/>
            <a:ext cx="569912" cy="3394075"/>
            <a:chOff x="3696" y="1139"/>
            <a:chExt cx="359" cy="2138"/>
          </a:xfrm>
        </p:grpSpPr>
        <p:sp>
          <p:nvSpPr>
            <p:cNvPr id="89372" name="Rectangle 6"/>
            <p:cNvSpPr>
              <a:spLocks noChangeArrowheads="1"/>
            </p:cNvSpPr>
            <p:nvPr/>
          </p:nvSpPr>
          <p:spPr bwMode="auto">
            <a:xfrm rot="5400000">
              <a:off x="3651" y="2153"/>
              <a:ext cx="721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Blue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373" name="Group 7"/>
            <p:cNvGrpSpPr>
              <a:grpSpLocks/>
            </p:cNvGrpSpPr>
            <p:nvPr/>
          </p:nvGrpSpPr>
          <p:grpSpPr bwMode="auto">
            <a:xfrm>
              <a:off x="3697" y="1444"/>
              <a:ext cx="237" cy="306"/>
              <a:chOff x="3623" y="1462"/>
              <a:chExt cx="223" cy="274"/>
            </a:xfrm>
          </p:grpSpPr>
          <p:sp>
            <p:nvSpPr>
              <p:cNvPr id="89498" name="Rectangle 8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99" name="Rectangle 9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4" name="Group 10"/>
            <p:cNvGrpSpPr>
              <a:grpSpLocks/>
            </p:cNvGrpSpPr>
            <p:nvPr/>
          </p:nvGrpSpPr>
          <p:grpSpPr bwMode="auto">
            <a:xfrm>
              <a:off x="3697" y="1444"/>
              <a:ext cx="227" cy="303"/>
              <a:chOff x="3623" y="1462"/>
              <a:chExt cx="214" cy="272"/>
            </a:xfrm>
          </p:grpSpPr>
          <p:pic>
            <p:nvPicPr>
              <p:cNvPr id="89496" name="Picture 1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623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7" name="Rectangle 12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5" name="Group 13"/>
            <p:cNvGrpSpPr>
              <a:grpSpLocks/>
            </p:cNvGrpSpPr>
            <p:nvPr/>
          </p:nvGrpSpPr>
          <p:grpSpPr bwMode="auto">
            <a:xfrm>
              <a:off x="3699" y="1447"/>
              <a:ext cx="216" cy="297"/>
              <a:chOff x="3625" y="1465"/>
              <a:chExt cx="203" cy="266"/>
            </a:xfrm>
          </p:grpSpPr>
          <p:pic>
            <p:nvPicPr>
              <p:cNvPr id="89494" name="Picture 14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5" name="Rectangle 15"/>
              <p:cNvSpPr>
                <a:spLocks noChangeArrowheads="1"/>
              </p:cNvSpPr>
              <p:nvPr/>
            </p:nvSpPr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6" name="Group 16"/>
            <p:cNvGrpSpPr>
              <a:grpSpLocks/>
            </p:cNvGrpSpPr>
            <p:nvPr/>
          </p:nvGrpSpPr>
          <p:grpSpPr bwMode="auto">
            <a:xfrm>
              <a:off x="3697" y="1750"/>
              <a:ext cx="237" cy="304"/>
              <a:chOff x="3623" y="1736"/>
              <a:chExt cx="223" cy="273"/>
            </a:xfrm>
          </p:grpSpPr>
          <p:sp>
            <p:nvSpPr>
              <p:cNvPr id="89492" name="Rectangle 17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93" name="Rectangle 18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7" name="Group 19"/>
            <p:cNvGrpSpPr>
              <a:grpSpLocks/>
            </p:cNvGrpSpPr>
            <p:nvPr/>
          </p:nvGrpSpPr>
          <p:grpSpPr bwMode="auto">
            <a:xfrm>
              <a:off x="3697" y="1750"/>
              <a:ext cx="227" cy="302"/>
              <a:chOff x="3623" y="1736"/>
              <a:chExt cx="214" cy="271"/>
            </a:xfrm>
          </p:grpSpPr>
          <p:pic>
            <p:nvPicPr>
              <p:cNvPr id="89490" name="Picture 20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1" name="Rectangle 21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8" name="Group 22"/>
            <p:cNvGrpSpPr>
              <a:grpSpLocks/>
            </p:cNvGrpSpPr>
            <p:nvPr/>
          </p:nvGrpSpPr>
          <p:grpSpPr bwMode="auto">
            <a:xfrm>
              <a:off x="3699" y="1752"/>
              <a:ext cx="216" cy="298"/>
              <a:chOff x="3625" y="1738"/>
              <a:chExt cx="203" cy="267"/>
            </a:xfrm>
          </p:grpSpPr>
          <p:pic>
            <p:nvPicPr>
              <p:cNvPr id="89488" name="Picture 23"/>
              <p:cNvPicPr>
                <a:picLocks noChangeAspect="1" noChangeArrowheads="1"/>
              </p:cNvPicPr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9" name="Rectangle 24"/>
              <p:cNvSpPr>
                <a:spLocks noChangeArrowheads="1"/>
              </p:cNvSpPr>
              <p:nvPr/>
            </p:nvSpPr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9" name="Group 25"/>
            <p:cNvGrpSpPr>
              <a:grpSpLocks/>
            </p:cNvGrpSpPr>
            <p:nvPr/>
          </p:nvGrpSpPr>
          <p:grpSpPr bwMode="auto">
            <a:xfrm>
              <a:off x="3697" y="2055"/>
              <a:ext cx="237" cy="306"/>
              <a:chOff x="3623" y="2010"/>
              <a:chExt cx="223" cy="274"/>
            </a:xfrm>
          </p:grpSpPr>
          <p:sp>
            <p:nvSpPr>
              <p:cNvPr id="89486" name="Rectangle 26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87" name="Rectangle 27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0" name="Group 28"/>
            <p:cNvGrpSpPr>
              <a:grpSpLocks/>
            </p:cNvGrpSpPr>
            <p:nvPr/>
          </p:nvGrpSpPr>
          <p:grpSpPr bwMode="auto">
            <a:xfrm>
              <a:off x="3697" y="2055"/>
              <a:ext cx="227" cy="304"/>
              <a:chOff x="3623" y="2010"/>
              <a:chExt cx="214" cy="272"/>
            </a:xfrm>
          </p:grpSpPr>
          <p:pic>
            <p:nvPicPr>
              <p:cNvPr id="89484" name="Picture 29"/>
              <p:cNvPicPr>
                <a:picLocks noChangeAspect="1" noChangeArrowheads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 bwMode="auto">
              <a:xfrm>
                <a:off x="3623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5" name="Rectangle 30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1" name="Group 31"/>
            <p:cNvGrpSpPr>
              <a:grpSpLocks/>
            </p:cNvGrpSpPr>
            <p:nvPr/>
          </p:nvGrpSpPr>
          <p:grpSpPr bwMode="auto">
            <a:xfrm>
              <a:off x="3699" y="2059"/>
              <a:ext cx="216" cy="297"/>
              <a:chOff x="3625" y="2013"/>
              <a:chExt cx="203" cy="266"/>
            </a:xfrm>
          </p:grpSpPr>
          <p:pic>
            <p:nvPicPr>
              <p:cNvPr id="89482" name="Picture 32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3" name="Rectangle 33"/>
              <p:cNvSpPr>
                <a:spLocks noChangeArrowheads="1"/>
              </p:cNvSpPr>
              <p:nvPr/>
            </p:nvSpPr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2" name="Group 34"/>
            <p:cNvGrpSpPr>
              <a:grpSpLocks/>
            </p:cNvGrpSpPr>
            <p:nvPr/>
          </p:nvGrpSpPr>
          <p:grpSpPr bwMode="auto">
            <a:xfrm>
              <a:off x="3697" y="2361"/>
              <a:ext cx="237" cy="305"/>
              <a:chOff x="3623" y="2284"/>
              <a:chExt cx="223" cy="273"/>
            </a:xfrm>
          </p:grpSpPr>
          <p:sp>
            <p:nvSpPr>
              <p:cNvPr id="89480" name="Rectangle 35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81" name="Rectangle 36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3" name="Group 37"/>
            <p:cNvGrpSpPr>
              <a:grpSpLocks/>
            </p:cNvGrpSpPr>
            <p:nvPr/>
          </p:nvGrpSpPr>
          <p:grpSpPr bwMode="auto">
            <a:xfrm>
              <a:off x="3697" y="2361"/>
              <a:ext cx="227" cy="304"/>
              <a:chOff x="3623" y="2284"/>
              <a:chExt cx="214" cy="272"/>
            </a:xfrm>
          </p:grpSpPr>
          <p:pic>
            <p:nvPicPr>
              <p:cNvPr id="89478" name="Picture 38"/>
              <p:cNvPicPr>
                <a:picLocks noChangeAspect="1" noChangeArrowheads="1"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 bwMode="auto">
              <a:xfrm>
                <a:off x="3623" y="2284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9" name="Rectangle 39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4" name="Group 40"/>
            <p:cNvGrpSpPr>
              <a:grpSpLocks/>
            </p:cNvGrpSpPr>
            <p:nvPr/>
          </p:nvGrpSpPr>
          <p:grpSpPr bwMode="auto">
            <a:xfrm>
              <a:off x="3699" y="2364"/>
              <a:ext cx="216" cy="298"/>
              <a:chOff x="3625" y="2286"/>
              <a:chExt cx="203" cy="267"/>
            </a:xfrm>
          </p:grpSpPr>
          <p:pic>
            <p:nvPicPr>
              <p:cNvPr id="89476" name="Picture 41"/>
              <p:cNvPicPr>
                <a:picLocks noChangeAspect="1" noChangeArrowheads="1"/>
              </p:cNvPicPr>
              <p:nvPr/>
            </p:nvPicPr>
            <p:blipFill>
              <a:blip r:embed="rId9" cstate="screen"/>
              <a:srcRect/>
              <a:stretch>
                <a:fillRect/>
              </a:stretch>
            </p:blipFill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7" name="Rectangle 42"/>
              <p:cNvSpPr>
                <a:spLocks noChangeArrowheads="1"/>
              </p:cNvSpPr>
              <p:nvPr/>
            </p:nvSpPr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5" name="Group 43"/>
            <p:cNvGrpSpPr>
              <a:grpSpLocks/>
            </p:cNvGrpSpPr>
            <p:nvPr/>
          </p:nvGrpSpPr>
          <p:grpSpPr bwMode="auto">
            <a:xfrm>
              <a:off x="3697" y="2666"/>
              <a:ext cx="237" cy="305"/>
              <a:chOff x="3623" y="2557"/>
              <a:chExt cx="223" cy="273"/>
            </a:xfrm>
          </p:grpSpPr>
          <p:sp>
            <p:nvSpPr>
              <p:cNvPr id="89474" name="Rectangle 44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75" name="Rectangle 45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6" name="Group 46"/>
            <p:cNvGrpSpPr>
              <a:grpSpLocks/>
            </p:cNvGrpSpPr>
            <p:nvPr/>
          </p:nvGrpSpPr>
          <p:grpSpPr bwMode="auto">
            <a:xfrm>
              <a:off x="3697" y="2666"/>
              <a:ext cx="227" cy="303"/>
              <a:chOff x="3623" y="2557"/>
              <a:chExt cx="214" cy="271"/>
            </a:xfrm>
          </p:grpSpPr>
          <p:pic>
            <p:nvPicPr>
              <p:cNvPr id="89472" name="Picture 47"/>
              <p:cNvPicPr>
                <a:picLocks noChangeAspect="1" noChangeArrowheads="1"/>
              </p:cNvPicPr>
              <p:nvPr/>
            </p:nvPicPr>
            <p:blipFill>
              <a:blip r:embed="rId10" cstate="screen"/>
              <a:srcRect/>
              <a:stretch>
                <a:fillRect/>
              </a:stretch>
            </p:blipFill>
            <p:spPr bwMode="auto">
              <a:xfrm>
                <a:off x="3623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3" name="Rectangle 48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7" name="Group 49"/>
            <p:cNvGrpSpPr>
              <a:grpSpLocks/>
            </p:cNvGrpSpPr>
            <p:nvPr/>
          </p:nvGrpSpPr>
          <p:grpSpPr bwMode="auto">
            <a:xfrm>
              <a:off x="3699" y="2669"/>
              <a:ext cx="216" cy="298"/>
              <a:chOff x="3625" y="2559"/>
              <a:chExt cx="203" cy="267"/>
            </a:xfrm>
          </p:grpSpPr>
          <p:pic>
            <p:nvPicPr>
              <p:cNvPr id="89470" name="Picture 50"/>
              <p:cNvPicPr>
                <a:picLocks noChangeAspect="1" noChangeArrowheads="1"/>
              </p:cNvPicPr>
              <p:nvPr/>
            </p:nvPicPr>
            <p:blipFill>
              <a:blip r:embed="rId11" cstate="screen"/>
              <a:srcRect/>
              <a:stretch>
                <a:fillRect/>
              </a:stretch>
            </p:blipFill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1" name="Rectangle 51"/>
              <p:cNvSpPr>
                <a:spLocks noChangeArrowheads="1"/>
              </p:cNvSpPr>
              <p:nvPr/>
            </p:nvSpPr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8" name="Group 52"/>
            <p:cNvGrpSpPr>
              <a:grpSpLocks/>
            </p:cNvGrpSpPr>
            <p:nvPr/>
          </p:nvGrpSpPr>
          <p:grpSpPr bwMode="auto">
            <a:xfrm>
              <a:off x="3697" y="2971"/>
              <a:ext cx="237" cy="306"/>
              <a:chOff x="3623" y="2830"/>
              <a:chExt cx="223" cy="274"/>
            </a:xfrm>
          </p:grpSpPr>
          <p:sp>
            <p:nvSpPr>
              <p:cNvPr id="89468" name="Rectangle 53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69" name="Rectangle 54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9" name="Group 55"/>
            <p:cNvGrpSpPr>
              <a:grpSpLocks/>
            </p:cNvGrpSpPr>
            <p:nvPr/>
          </p:nvGrpSpPr>
          <p:grpSpPr bwMode="auto">
            <a:xfrm>
              <a:off x="3697" y="2972"/>
              <a:ext cx="227" cy="304"/>
              <a:chOff x="3623" y="2831"/>
              <a:chExt cx="214" cy="272"/>
            </a:xfrm>
          </p:grpSpPr>
          <p:pic>
            <p:nvPicPr>
              <p:cNvPr id="89466" name="Picture 56"/>
              <p:cNvPicPr>
                <a:picLocks noChangeAspect="1" noChangeArrowheads="1"/>
              </p:cNvPicPr>
              <p:nvPr/>
            </p:nvPicPr>
            <p:blipFill>
              <a:blip r:embed="rId12" cstate="screen"/>
              <a:srcRect/>
              <a:stretch>
                <a:fillRect/>
              </a:stretch>
            </p:blipFill>
            <p:spPr bwMode="auto">
              <a:xfrm>
                <a:off x="3623" y="2831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7" name="Rectangle 57"/>
              <p:cNvSpPr>
                <a:spLocks noChangeArrowheads="1"/>
              </p:cNvSpPr>
              <p:nvPr/>
            </p:nvSpPr>
            <p:spPr bwMode="auto">
              <a:xfrm>
                <a:off x="3623" y="2831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0" name="Group 58"/>
            <p:cNvGrpSpPr>
              <a:grpSpLocks/>
            </p:cNvGrpSpPr>
            <p:nvPr/>
          </p:nvGrpSpPr>
          <p:grpSpPr bwMode="auto">
            <a:xfrm>
              <a:off x="3699" y="2974"/>
              <a:ext cx="216" cy="299"/>
              <a:chOff x="3625" y="2833"/>
              <a:chExt cx="203" cy="267"/>
            </a:xfrm>
          </p:grpSpPr>
          <p:pic>
            <p:nvPicPr>
              <p:cNvPr id="89464" name="Picture 59"/>
              <p:cNvPicPr>
                <a:picLocks noChangeAspect="1" noChangeArrowheads="1"/>
              </p:cNvPicPr>
              <p:nvPr/>
            </p:nvPicPr>
            <p:blipFill>
              <a:blip r:embed="rId13" cstate="screen"/>
              <a:srcRect/>
              <a:stretch>
                <a:fillRect/>
              </a:stretch>
            </p:blipFill>
            <p:spPr bwMode="auto">
              <a:xfrm>
                <a:off x="3625" y="2833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5" name="Rectangle 60"/>
              <p:cNvSpPr>
                <a:spLocks noChangeArrowheads="1"/>
              </p:cNvSpPr>
              <p:nvPr/>
            </p:nvSpPr>
            <p:spPr bwMode="auto">
              <a:xfrm>
                <a:off x="362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1" name="Group 61"/>
            <p:cNvGrpSpPr>
              <a:grpSpLocks/>
            </p:cNvGrpSpPr>
            <p:nvPr/>
          </p:nvGrpSpPr>
          <p:grpSpPr bwMode="auto">
            <a:xfrm>
              <a:off x="3697" y="1139"/>
              <a:ext cx="237" cy="305"/>
              <a:chOff x="3623" y="1189"/>
              <a:chExt cx="223" cy="273"/>
            </a:xfrm>
          </p:grpSpPr>
          <p:sp>
            <p:nvSpPr>
              <p:cNvPr id="89462" name="Rectangle 62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63" name="Rectangle 63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2" name="Group 64"/>
            <p:cNvGrpSpPr>
              <a:grpSpLocks/>
            </p:cNvGrpSpPr>
            <p:nvPr/>
          </p:nvGrpSpPr>
          <p:grpSpPr bwMode="auto">
            <a:xfrm>
              <a:off x="3697" y="1139"/>
              <a:ext cx="227" cy="303"/>
              <a:chOff x="3623" y="1189"/>
              <a:chExt cx="214" cy="272"/>
            </a:xfrm>
          </p:grpSpPr>
          <p:pic>
            <p:nvPicPr>
              <p:cNvPr id="89460" name="Picture 65"/>
              <p:cNvPicPr>
                <a:picLocks noChangeAspect="1" noChangeArrowheads="1"/>
              </p:cNvPicPr>
              <p:nvPr/>
            </p:nvPicPr>
            <p:blipFill>
              <a:blip r:embed="rId14" cstate="screen"/>
              <a:srcRect/>
              <a:stretch>
                <a:fillRect/>
              </a:stretch>
            </p:blipFill>
            <p:spPr bwMode="auto">
              <a:xfrm>
                <a:off x="3623" y="1189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1" name="Rectangle 66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3" name="Group 67"/>
            <p:cNvGrpSpPr>
              <a:grpSpLocks/>
            </p:cNvGrpSpPr>
            <p:nvPr/>
          </p:nvGrpSpPr>
          <p:grpSpPr bwMode="auto">
            <a:xfrm>
              <a:off x="3699" y="1141"/>
              <a:ext cx="216" cy="298"/>
              <a:chOff x="3625" y="1191"/>
              <a:chExt cx="203" cy="267"/>
            </a:xfrm>
          </p:grpSpPr>
          <p:pic>
            <p:nvPicPr>
              <p:cNvPr id="89458" name="Picture 68"/>
              <p:cNvPicPr>
                <a:picLocks noChangeAspect="1" noChangeArrowheads="1"/>
              </p:cNvPicPr>
              <p:nvPr/>
            </p:nvPicPr>
            <p:blipFill>
              <a:blip r:embed="rId15" cstate="screen"/>
              <a:srcRect/>
              <a:stretch>
                <a:fillRect/>
              </a:stretch>
            </p:blipFill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9" name="Rectangle 69"/>
              <p:cNvSpPr>
                <a:spLocks noChangeArrowheads="1"/>
              </p:cNvSpPr>
              <p:nvPr/>
            </p:nvSpPr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9394" name="Rectangle 70"/>
            <p:cNvSpPr>
              <a:spLocks noChangeArrowheads="1"/>
            </p:cNvSpPr>
            <p:nvPr/>
          </p:nvSpPr>
          <p:spPr bwMode="auto">
            <a:xfrm rot="5400000">
              <a:off x="3651" y="2153"/>
              <a:ext cx="721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Blue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395" name="Group 71"/>
            <p:cNvGrpSpPr>
              <a:grpSpLocks/>
            </p:cNvGrpSpPr>
            <p:nvPr/>
          </p:nvGrpSpPr>
          <p:grpSpPr bwMode="auto">
            <a:xfrm>
              <a:off x="3697" y="1444"/>
              <a:ext cx="237" cy="306"/>
              <a:chOff x="3623" y="1462"/>
              <a:chExt cx="223" cy="274"/>
            </a:xfrm>
          </p:grpSpPr>
          <p:sp>
            <p:nvSpPr>
              <p:cNvPr id="89456" name="Rectangle 72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57" name="Rectangle 73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6" name="Group 74"/>
            <p:cNvGrpSpPr>
              <a:grpSpLocks/>
            </p:cNvGrpSpPr>
            <p:nvPr/>
          </p:nvGrpSpPr>
          <p:grpSpPr bwMode="auto">
            <a:xfrm>
              <a:off x="3697" y="1444"/>
              <a:ext cx="227" cy="303"/>
              <a:chOff x="3623" y="1462"/>
              <a:chExt cx="214" cy="272"/>
            </a:xfrm>
          </p:grpSpPr>
          <p:pic>
            <p:nvPicPr>
              <p:cNvPr id="89454" name="Picture 75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623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5" name="Rectangle 76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7" name="Group 77"/>
            <p:cNvGrpSpPr>
              <a:grpSpLocks/>
            </p:cNvGrpSpPr>
            <p:nvPr/>
          </p:nvGrpSpPr>
          <p:grpSpPr bwMode="auto">
            <a:xfrm>
              <a:off x="3699" y="1447"/>
              <a:ext cx="216" cy="297"/>
              <a:chOff x="3625" y="1465"/>
              <a:chExt cx="203" cy="266"/>
            </a:xfrm>
          </p:grpSpPr>
          <p:pic>
            <p:nvPicPr>
              <p:cNvPr id="89452" name="Picture 78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3" name="Rectangle 79"/>
              <p:cNvSpPr>
                <a:spLocks noChangeArrowheads="1"/>
              </p:cNvSpPr>
              <p:nvPr/>
            </p:nvSpPr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8" name="Group 80"/>
            <p:cNvGrpSpPr>
              <a:grpSpLocks/>
            </p:cNvGrpSpPr>
            <p:nvPr/>
          </p:nvGrpSpPr>
          <p:grpSpPr bwMode="auto">
            <a:xfrm>
              <a:off x="3697" y="1750"/>
              <a:ext cx="237" cy="304"/>
              <a:chOff x="3623" y="1736"/>
              <a:chExt cx="223" cy="273"/>
            </a:xfrm>
          </p:grpSpPr>
          <p:sp>
            <p:nvSpPr>
              <p:cNvPr id="89450" name="Rectangle 81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51" name="Rectangle 82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9" name="Group 83"/>
            <p:cNvGrpSpPr>
              <a:grpSpLocks/>
            </p:cNvGrpSpPr>
            <p:nvPr/>
          </p:nvGrpSpPr>
          <p:grpSpPr bwMode="auto">
            <a:xfrm>
              <a:off x="3697" y="1750"/>
              <a:ext cx="227" cy="302"/>
              <a:chOff x="3623" y="1736"/>
              <a:chExt cx="214" cy="271"/>
            </a:xfrm>
          </p:grpSpPr>
          <p:pic>
            <p:nvPicPr>
              <p:cNvPr id="89448" name="Picture 84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9" name="Rectangle 85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0" name="Group 86"/>
            <p:cNvGrpSpPr>
              <a:grpSpLocks/>
            </p:cNvGrpSpPr>
            <p:nvPr/>
          </p:nvGrpSpPr>
          <p:grpSpPr bwMode="auto">
            <a:xfrm>
              <a:off x="3699" y="1752"/>
              <a:ext cx="216" cy="298"/>
              <a:chOff x="3625" y="1738"/>
              <a:chExt cx="203" cy="267"/>
            </a:xfrm>
          </p:grpSpPr>
          <p:pic>
            <p:nvPicPr>
              <p:cNvPr id="89446" name="Picture 87"/>
              <p:cNvPicPr>
                <a:picLocks noChangeAspect="1" noChangeArrowheads="1"/>
              </p:cNvPicPr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7" name="Rectangle 88"/>
              <p:cNvSpPr>
                <a:spLocks noChangeArrowheads="1"/>
              </p:cNvSpPr>
              <p:nvPr/>
            </p:nvSpPr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1" name="Group 89"/>
            <p:cNvGrpSpPr>
              <a:grpSpLocks/>
            </p:cNvGrpSpPr>
            <p:nvPr/>
          </p:nvGrpSpPr>
          <p:grpSpPr bwMode="auto">
            <a:xfrm>
              <a:off x="3697" y="2055"/>
              <a:ext cx="237" cy="306"/>
              <a:chOff x="3623" y="2010"/>
              <a:chExt cx="223" cy="274"/>
            </a:xfrm>
          </p:grpSpPr>
          <p:sp>
            <p:nvSpPr>
              <p:cNvPr id="89444" name="Rectangle 90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45" name="Rectangle 91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2" name="Group 92"/>
            <p:cNvGrpSpPr>
              <a:grpSpLocks/>
            </p:cNvGrpSpPr>
            <p:nvPr/>
          </p:nvGrpSpPr>
          <p:grpSpPr bwMode="auto">
            <a:xfrm>
              <a:off x="3697" y="2055"/>
              <a:ext cx="227" cy="304"/>
              <a:chOff x="3623" y="2010"/>
              <a:chExt cx="214" cy="272"/>
            </a:xfrm>
          </p:grpSpPr>
          <p:pic>
            <p:nvPicPr>
              <p:cNvPr id="89442" name="Picture 93"/>
              <p:cNvPicPr>
                <a:picLocks noChangeAspect="1" noChangeArrowheads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 bwMode="auto">
              <a:xfrm>
                <a:off x="3623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3" name="Rectangle 94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3" name="Group 95"/>
            <p:cNvGrpSpPr>
              <a:grpSpLocks/>
            </p:cNvGrpSpPr>
            <p:nvPr/>
          </p:nvGrpSpPr>
          <p:grpSpPr bwMode="auto">
            <a:xfrm>
              <a:off x="3699" y="2059"/>
              <a:ext cx="216" cy="297"/>
              <a:chOff x="3625" y="2013"/>
              <a:chExt cx="203" cy="266"/>
            </a:xfrm>
          </p:grpSpPr>
          <p:pic>
            <p:nvPicPr>
              <p:cNvPr id="89440" name="Picture 96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1" name="Rectangle 97"/>
              <p:cNvSpPr>
                <a:spLocks noChangeArrowheads="1"/>
              </p:cNvSpPr>
              <p:nvPr/>
            </p:nvSpPr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4" name="Group 98"/>
            <p:cNvGrpSpPr>
              <a:grpSpLocks/>
            </p:cNvGrpSpPr>
            <p:nvPr/>
          </p:nvGrpSpPr>
          <p:grpSpPr bwMode="auto">
            <a:xfrm>
              <a:off x="3697" y="2361"/>
              <a:ext cx="237" cy="305"/>
              <a:chOff x="3623" y="2284"/>
              <a:chExt cx="223" cy="273"/>
            </a:xfrm>
          </p:grpSpPr>
          <p:sp>
            <p:nvSpPr>
              <p:cNvPr id="89438" name="Rectangle 99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39" name="Rectangle 100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5" name="Group 101"/>
            <p:cNvGrpSpPr>
              <a:grpSpLocks/>
            </p:cNvGrpSpPr>
            <p:nvPr/>
          </p:nvGrpSpPr>
          <p:grpSpPr bwMode="auto">
            <a:xfrm>
              <a:off x="3697" y="2361"/>
              <a:ext cx="227" cy="304"/>
              <a:chOff x="3623" y="2284"/>
              <a:chExt cx="214" cy="272"/>
            </a:xfrm>
          </p:grpSpPr>
          <p:pic>
            <p:nvPicPr>
              <p:cNvPr id="89436" name="Picture 102"/>
              <p:cNvPicPr>
                <a:picLocks noChangeAspect="1" noChangeArrowheads="1"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 bwMode="auto">
              <a:xfrm>
                <a:off x="3623" y="2284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7" name="Rectangle 103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6" name="Group 104"/>
            <p:cNvGrpSpPr>
              <a:grpSpLocks/>
            </p:cNvGrpSpPr>
            <p:nvPr/>
          </p:nvGrpSpPr>
          <p:grpSpPr bwMode="auto">
            <a:xfrm>
              <a:off x="3699" y="2364"/>
              <a:ext cx="216" cy="298"/>
              <a:chOff x="3625" y="2286"/>
              <a:chExt cx="203" cy="267"/>
            </a:xfrm>
          </p:grpSpPr>
          <p:pic>
            <p:nvPicPr>
              <p:cNvPr id="89434" name="Picture 105"/>
              <p:cNvPicPr>
                <a:picLocks noChangeAspect="1" noChangeArrowheads="1"/>
              </p:cNvPicPr>
              <p:nvPr/>
            </p:nvPicPr>
            <p:blipFill>
              <a:blip r:embed="rId9" cstate="screen"/>
              <a:srcRect/>
              <a:stretch>
                <a:fillRect/>
              </a:stretch>
            </p:blipFill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5" name="Rectangle 106"/>
              <p:cNvSpPr>
                <a:spLocks noChangeArrowheads="1"/>
              </p:cNvSpPr>
              <p:nvPr/>
            </p:nvSpPr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7" name="Group 107"/>
            <p:cNvGrpSpPr>
              <a:grpSpLocks/>
            </p:cNvGrpSpPr>
            <p:nvPr/>
          </p:nvGrpSpPr>
          <p:grpSpPr bwMode="auto">
            <a:xfrm>
              <a:off x="3697" y="2666"/>
              <a:ext cx="237" cy="305"/>
              <a:chOff x="3623" y="2557"/>
              <a:chExt cx="223" cy="273"/>
            </a:xfrm>
          </p:grpSpPr>
          <p:sp>
            <p:nvSpPr>
              <p:cNvPr id="89432" name="Rectangle 108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33" name="Rectangle 109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8" name="Group 110"/>
            <p:cNvGrpSpPr>
              <a:grpSpLocks/>
            </p:cNvGrpSpPr>
            <p:nvPr/>
          </p:nvGrpSpPr>
          <p:grpSpPr bwMode="auto">
            <a:xfrm>
              <a:off x="3697" y="2666"/>
              <a:ext cx="227" cy="303"/>
              <a:chOff x="3623" y="2557"/>
              <a:chExt cx="214" cy="271"/>
            </a:xfrm>
          </p:grpSpPr>
          <p:pic>
            <p:nvPicPr>
              <p:cNvPr id="89430" name="Picture 111"/>
              <p:cNvPicPr>
                <a:picLocks noChangeAspect="1" noChangeArrowheads="1"/>
              </p:cNvPicPr>
              <p:nvPr/>
            </p:nvPicPr>
            <p:blipFill>
              <a:blip r:embed="rId10" cstate="screen"/>
              <a:srcRect/>
              <a:stretch>
                <a:fillRect/>
              </a:stretch>
            </p:blipFill>
            <p:spPr bwMode="auto">
              <a:xfrm>
                <a:off x="3623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1" name="Rectangle 112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9" name="Group 113"/>
            <p:cNvGrpSpPr>
              <a:grpSpLocks/>
            </p:cNvGrpSpPr>
            <p:nvPr/>
          </p:nvGrpSpPr>
          <p:grpSpPr bwMode="auto">
            <a:xfrm>
              <a:off x="3699" y="2669"/>
              <a:ext cx="216" cy="298"/>
              <a:chOff x="3625" y="2559"/>
              <a:chExt cx="203" cy="267"/>
            </a:xfrm>
          </p:grpSpPr>
          <p:pic>
            <p:nvPicPr>
              <p:cNvPr id="89428" name="Picture 114"/>
              <p:cNvPicPr>
                <a:picLocks noChangeAspect="1" noChangeArrowheads="1"/>
              </p:cNvPicPr>
              <p:nvPr/>
            </p:nvPicPr>
            <p:blipFill>
              <a:blip r:embed="rId11" cstate="screen"/>
              <a:srcRect/>
              <a:stretch>
                <a:fillRect/>
              </a:stretch>
            </p:blipFill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9" name="Rectangle 115"/>
              <p:cNvSpPr>
                <a:spLocks noChangeArrowheads="1"/>
              </p:cNvSpPr>
              <p:nvPr/>
            </p:nvSpPr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0" name="Group 116"/>
            <p:cNvGrpSpPr>
              <a:grpSpLocks/>
            </p:cNvGrpSpPr>
            <p:nvPr/>
          </p:nvGrpSpPr>
          <p:grpSpPr bwMode="auto">
            <a:xfrm>
              <a:off x="3697" y="2971"/>
              <a:ext cx="237" cy="306"/>
              <a:chOff x="3623" y="2830"/>
              <a:chExt cx="223" cy="274"/>
            </a:xfrm>
          </p:grpSpPr>
          <p:sp>
            <p:nvSpPr>
              <p:cNvPr id="89426" name="Rectangle 117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27" name="Rectangle 118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1" name="Group 119"/>
            <p:cNvGrpSpPr>
              <a:grpSpLocks/>
            </p:cNvGrpSpPr>
            <p:nvPr/>
          </p:nvGrpSpPr>
          <p:grpSpPr bwMode="auto">
            <a:xfrm>
              <a:off x="3697" y="2972"/>
              <a:ext cx="227" cy="304"/>
              <a:chOff x="3623" y="2831"/>
              <a:chExt cx="214" cy="272"/>
            </a:xfrm>
          </p:grpSpPr>
          <p:pic>
            <p:nvPicPr>
              <p:cNvPr id="89424" name="Picture 120"/>
              <p:cNvPicPr>
                <a:picLocks noChangeAspect="1" noChangeArrowheads="1"/>
              </p:cNvPicPr>
              <p:nvPr/>
            </p:nvPicPr>
            <p:blipFill>
              <a:blip r:embed="rId12" cstate="screen"/>
              <a:srcRect/>
              <a:stretch>
                <a:fillRect/>
              </a:stretch>
            </p:blipFill>
            <p:spPr bwMode="auto">
              <a:xfrm>
                <a:off x="3623" y="2831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5" name="Rectangle 121"/>
              <p:cNvSpPr>
                <a:spLocks noChangeArrowheads="1"/>
              </p:cNvSpPr>
              <p:nvPr/>
            </p:nvSpPr>
            <p:spPr bwMode="auto">
              <a:xfrm>
                <a:off x="3623" y="2831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2" name="Group 122"/>
            <p:cNvGrpSpPr>
              <a:grpSpLocks/>
            </p:cNvGrpSpPr>
            <p:nvPr/>
          </p:nvGrpSpPr>
          <p:grpSpPr bwMode="auto">
            <a:xfrm>
              <a:off x="3696" y="2976"/>
              <a:ext cx="216" cy="299"/>
              <a:chOff x="3625" y="2833"/>
              <a:chExt cx="203" cy="267"/>
            </a:xfrm>
          </p:grpSpPr>
          <p:pic>
            <p:nvPicPr>
              <p:cNvPr id="89422" name="Picture 123"/>
              <p:cNvPicPr>
                <a:picLocks noChangeAspect="1" noChangeArrowheads="1"/>
              </p:cNvPicPr>
              <p:nvPr/>
            </p:nvPicPr>
            <p:blipFill>
              <a:blip r:embed="rId13" cstate="screen"/>
              <a:srcRect/>
              <a:stretch>
                <a:fillRect/>
              </a:stretch>
            </p:blipFill>
            <p:spPr bwMode="auto">
              <a:xfrm>
                <a:off x="3625" y="2833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3" name="Rectangle 124"/>
              <p:cNvSpPr>
                <a:spLocks noChangeArrowheads="1"/>
              </p:cNvSpPr>
              <p:nvPr/>
            </p:nvSpPr>
            <p:spPr bwMode="auto">
              <a:xfrm>
                <a:off x="362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3" name="Group 125"/>
            <p:cNvGrpSpPr>
              <a:grpSpLocks/>
            </p:cNvGrpSpPr>
            <p:nvPr/>
          </p:nvGrpSpPr>
          <p:grpSpPr bwMode="auto">
            <a:xfrm>
              <a:off x="3697" y="1139"/>
              <a:ext cx="237" cy="305"/>
              <a:chOff x="3623" y="1189"/>
              <a:chExt cx="223" cy="273"/>
            </a:xfrm>
          </p:grpSpPr>
          <p:sp>
            <p:nvSpPr>
              <p:cNvPr id="89420" name="Rectangle 126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21" name="Rectangle 127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4" name="Group 128"/>
            <p:cNvGrpSpPr>
              <a:grpSpLocks/>
            </p:cNvGrpSpPr>
            <p:nvPr/>
          </p:nvGrpSpPr>
          <p:grpSpPr bwMode="auto">
            <a:xfrm>
              <a:off x="3697" y="1139"/>
              <a:ext cx="227" cy="303"/>
              <a:chOff x="3623" y="1189"/>
              <a:chExt cx="214" cy="272"/>
            </a:xfrm>
          </p:grpSpPr>
          <p:pic>
            <p:nvPicPr>
              <p:cNvPr id="89418" name="Picture 129"/>
              <p:cNvPicPr>
                <a:picLocks noChangeAspect="1" noChangeArrowheads="1"/>
              </p:cNvPicPr>
              <p:nvPr/>
            </p:nvPicPr>
            <p:blipFill>
              <a:blip r:embed="rId14" cstate="screen"/>
              <a:srcRect/>
              <a:stretch>
                <a:fillRect/>
              </a:stretch>
            </p:blipFill>
            <p:spPr bwMode="auto">
              <a:xfrm>
                <a:off x="3623" y="1189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19" name="Rectangle 130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5" name="Group 131"/>
            <p:cNvGrpSpPr>
              <a:grpSpLocks/>
            </p:cNvGrpSpPr>
            <p:nvPr/>
          </p:nvGrpSpPr>
          <p:grpSpPr bwMode="auto">
            <a:xfrm>
              <a:off x="3699" y="1141"/>
              <a:ext cx="216" cy="298"/>
              <a:chOff x="3625" y="1191"/>
              <a:chExt cx="203" cy="267"/>
            </a:xfrm>
          </p:grpSpPr>
          <p:pic>
            <p:nvPicPr>
              <p:cNvPr id="89416" name="Picture 132"/>
              <p:cNvPicPr>
                <a:picLocks noChangeAspect="1" noChangeArrowheads="1"/>
              </p:cNvPicPr>
              <p:nvPr/>
            </p:nvPicPr>
            <p:blipFill>
              <a:blip r:embed="rId15" cstate="screen"/>
              <a:srcRect/>
              <a:stretch>
                <a:fillRect/>
              </a:stretch>
            </p:blipFill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17" name="Rectangle 133"/>
              <p:cNvSpPr>
                <a:spLocks noChangeArrowheads="1"/>
              </p:cNvSpPr>
              <p:nvPr/>
            </p:nvSpPr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9091" name="Group 134"/>
          <p:cNvGrpSpPr>
            <a:grpSpLocks/>
          </p:cNvGrpSpPr>
          <p:nvPr/>
        </p:nvGrpSpPr>
        <p:grpSpPr bwMode="auto">
          <a:xfrm>
            <a:off x="6540500" y="2168525"/>
            <a:ext cx="576263" cy="3394075"/>
            <a:chOff x="4301" y="1139"/>
            <a:chExt cx="363" cy="2138"/>
          </a:xfrm>
        </p:grpSpPr>
        <p:grpSp>
          <p:nvGrpSpPr>
            <p:cNvPr id="89180" name="Group 135"/>
            <p:cNvGrpSpPr>
              <a:grpSpLocks/>
            </p:cNvGrpSpPr>
            <p:nvPr/>
          </p:nvGrpSpPr>
          <p:grpSpPr bwMode="auto">
            <a:xfrm>
              <a:off x="4301" y="1139"/>
              <a:ext cx="237" cy="2138"/>
              <a:chOff x="4192" y="1189"/>
              <a:chExt cx="224" cy="1915"/>
            </a:xfrm>
          </p:grpSpPr>
          <p:grpSp>
            <p:nvGrpSpPr>
              <p:cNvPr id="89309" name="Group 136"/>
              <p:cNvGrpSpPr>
                <a:grpSpLocks/>
              </p:cNvGrpSpPr>
              <p:nvPr/>
            </p:nvGrpSpPr>
            <p:grpSpPr bwMode="auto">
              <a:xfrm>
                <a:off x="4192" y="1462"/>
                <a:ext cx="224" cy="274"/>
                <a:chOff x="4192" y="1462"/>
                <a:chExt cx="224" cy="274"/>
              </a:xfrm>
            </p:grpSpPr>
            <p:sp>
              <p:nvSpPr>
                <p:cNvPr id="89370" name="Rectangle 137"/>
                <p:cNvSpPr>
                  <a:spLocks noChangeArrowheads="1"/>
                </p:cNvSpPr>
                <p:nvPr/>
              </p:nvSpPr>
              <p:spPr bwMode="auto">
                <a:xfrm>
                  <a:off x="4192" y="1462"/>
                  <a:ext cx="224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71" name="Rectangle 138"/>
                <p:cNvSpPr>
                  <a:spLocks noChangeArrowheads="1"/>
                </p:cNvSpPr>
                <p:nvPr/>
              </p:nvSpPr>
              <p:spPr bwMode="auto">
                <a:xfrm>
                  <a:off x="4192" y="1462"/>
                  <a:ext cx="224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0" name="Group 139"/>
              <p:cNvGrpSpPr>
                <a:grpSpLocks/>
              </p:cNvGrpSpPr>
              <p:nvPr/>
            </p:nvGrpSpPr>
            <p:grpSpPr bwMode="auto">
              <a:xfrm>
                <a:off x="4192" y="1462"/>
                <a:ext cx="214" cy="272"/>
                <a:chOff x="4192" y="1462"/>
                <a:chExt cx="214" cy="272"/>
              </a:xfrm>
            </p:grpSpPr>
            <p:pic>
              <p:nvPicPr>
                <p:cNvPr id="89368" name="Picture 140"/>
                <p:cNvPicPr>
                  <a:picLocks noChangeAspect="1" noChangeArrowheads="1"/>
                </p:cNvPicPr>
                <p:nvPr/>
              </p:nvPicPr>
              <p:blipFill>
                <a:blip r:embed="rId16" cstate="screen"/>
                <a:srcRect/>
                <a:stretch>
                  <a:fillRect/>
                </a:stretch>
              </p:blipFill>
              <p:spPr bwMode="auto">
                <a:xfrm>
                  <a:off x="4192" y="1462"/>
                  <a:ext cx="214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9" name="Rectangle 141"/>
                <p:cNvSpPr>
                  <a:spLocks noChangeArrowheads="1"/>
                </p:cNvSpPr>
                <p:nvPr/>
              </p:nvSpPr>
              <p:spPr bwMode="auto">
                <a:xfrm>
                  <a:off x="4193" y="1462"/>
                  <a:ext cx="213" cy="272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1" name="Group 142"/>
              <p:cNvGrpSpPr>
                <a:grpSpLocks/>
              </p:cNvGrpSpPr>
              <p:nvPr/>
            </p:nvGrpSpPr>
            <p:grpSpPr bwMode="auto">
              <a:xfrm>
                <a:off x="4194" y="1465"/>
                <a:ext cx="204" cy="266"/>
                <a:chOff x="4194" y="1465"/>
                <a:chExt cx="204" cy="266"/>
              </a:xfrm>
            </p:grpSpPr>
            <p:pic>
              <p:nvPicPr>
                <p:cNvPr id="89366" name="Picture 143"/>
                <p:cNvPicPr>
                  <a:picLocks noChangeAspect="1" noChangeArrowheads="1"/>
                </p:cNvPicPr>
                <p:nvPr/>
              </p:nvPicPr>
              <p:blipFill>
                <a:blip r:embed="rId17" cstate="screen"/>
                <a:srcRect/>
                <a:stretch>
                  <a:fillRect/>
                </a:stretch>
              </p:blipFill>
              <p:spPr bwMode="auto">
                <a:xfrm>
                  <a:off x="4194" y="1465"/>
                  <a:ext cx="204" cy="2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7" name="Rectangle 144"/>
                <p:cNvSpPr>
                  <a:spLocks noChangeArrowheads="1"/>
                </p:cNvSpPr>
                <p:nvPr/>
              </p:nvSpPr>
              <p:spPr bwMode="auto">
                <a:xfrm>
                  <a:off x="4194" y="1465"/>
                  <a:ext cx="204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2" name="Group 145"/>
              <p:cNvGrpSpPr>
                <a:grpSpLocks/>
              </p:cNvGrpSpPr>
              <p:nvPr/>
            </p:nvGrpSpPr>
            <p:grpSpPr bwMode="auto">
              <a:xfrm>
                <a:off x="4193" y="1736"/>
                <a:ext cx="223" cy="273"/>
                <a:chOff x="4193" y="1736"/>
                <a:chExt cx="223" cy="273"/>
              </a:xfrm>
            </p:grpSpPr>
            <p:sp>
              <p:nvSpPr>
                <p:cNvPr id="89364" name="Rectangle 146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65" name="Rectangle 147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3" name="Group 148"/>
              <p:cNvGrpSpPr>
                <a:grpSpLocks/>
              </p:cNvGrpSpPr>
              <p:nvPr/>
            </p:nvGrpSpPr>
            <p:grpSpPr bwMode="auto">
              <a:xfrm>
                <a:off x="4193" y="1736"/>
                <a:ext cx="213" cy="271"/>
                <a:chOff x="4193" y="1736"/>
                <a:chExt cx="213" cy="271"/>
              </a:xfrm>
            </p:grpSpPr>
            <p:pic>
              <p:nvPicPr>
                <p:cNvPr id="89362" name="Picture 149"/>
                <p:cNvPicPr>
                  <a:picLocks noChangeAspect="1" noChangeArrowheads="1"/>
                </p:cNvPicPr>
                <p:nvPr/>
              </p:nvPicPr>
              <p:blipFill>
                <a:blip r:embed="rId18" cstate="screen"/>
                <a:srcRect/>
                <a:stretch>
                  <a:fillRect/>
                </a:stretch>
              </p:blipFill>
              <p:spPr bwMode="auto">
                <a:xfrm>
                  <a:off x="4193" y="1736"/>
                  <a:ext cx="213" cy="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3" name="Rectangle 150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4" name="Group 151"/>
              <p:cNvGrpSpPr>
                <a:grpSpLocks/>
              </p:cNvGrpSpPr>
              <p:nvPr/>
            </p:nvGrpSpPr>
            <p:grpSpPr bwMode="auto">
              <a:xfrm>
                <a:off x="4194" y="1738"/>
                <a:ext cx="204" cy="267"/>
                <a:chOff x="4194" y="1738"/>
                <a:chExt cx="204" cy="267"/>
              </a:xfrm>
            </p:grpSpPr>
            <p:pic>
              <p:nvPicPr>
                <p:cNvPr id="89360" name="Picture 152"/>
                <p:cNvPicPr>
                  <a:picLocks noChangeAspect="1" noChangeArrowheads="1"/>
                </p:cNvPicPr>
                <p:nvPr/>
              </p:nvPicPr>
              <p:blipFill>
                <a:blip r:embed="rId19" cstate="screen"/>
                <a:srcRect/>
                <a:stretch>
                  <a:fillRect/>
                </a:stretch>
              </p:blipFill>
              <p:spPr bwMode="auto">
                <a:xfrm>
                  <a:off x="4194" y="1738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1" name="Rectangle 153"/>
                <p:cNvSpPr>
                  <a:spLocks noChangeArrowheads="1"/>
                </p:cNvSpPr>
                <p:nvPr/>
              </p:nvSpPr>
              <p:spPr bwMode="auto">
                <a:xfrm>
                  <a:off x="4195" y="1738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5" name="Group 154"/>
              <p:cNvGrpSpPr>
                <a:grpSpLocks/>
              </p:cNvGrpSpPr>
              <p:nvPr/>
            </p:nvGrpSpPr>
            <p:grpSpPr bwMode="auto">
              <a:xfrm>
                <a:off x="4192" y="2010"/>
                <a:ext cx="224" cy="274"/>
                <a:chOff x="4192" y="2010"/>
                <a:chExt cx="224" cy="274"/>
              </a:xfrm>
            </p:grpSpPr>
            <p:sp>
              <p:nvSpPr>
                <p:cNvPr id="89358" name="Rectangle 155"/>
                <p:cNvSpPr>
                  <a:spLocks noChangeArrowheads="1"/>
                </p:cNvSpPr>
                <p:nvPr/>
              </p:nvSpPr>
              <p:spPr bwMode="auto">
                <a:xfrm>
                  <a:off x="4192" y="2010"/>
                  <a:ext cx="224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59" name="Rectangle 156"/>
                <p:cNvSpPr>
                  <a:spLocks noChangeArrowheads="1"/>
                </p:cNvSpPr>
                <p:nvPr/>
              </p:nvSpPr>
              <p:spPr bwMode="auto">
                <a:xfrm>
                  <a:off x="4192" y="2010"/>
                  <a:ext cx="224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6" name="Group 157"/>
              <p:cNvGrpSpPr>
                <a:grpSpLocks/>
              </p:cNvGrpSpPr>
              <p:nvPr/>
            </p:nvGrpSpPr>
            <p:grpSpPr bwMode="auto">
              <a:xfrm>
                <a:off x="4192" y="2010"/>
                <a:ext cx="214" cy="272"/>
                <a:chOff x="4192" y="2010"/>
                <a:chExt cx="214" cy="272"/>
              </a:xfrm>
            </p:grpSpPr>
            <p:pic>
              <p:nvPicPr>
                <p:cNvPr id="89356" name="Picture 158"/>
                <p:cNvPicPr>
                  <a:picLocks noChangeAspect="1" noChangeArrowheads="1"/>
                </p:cNvPicPr>
                <p:nvPr/>
              </p:nvPicPr>
              <p:blipFill>
                <a:blip r:embed="rId20" cstate="screen"/>
                <a:srcRect/>
                <a:stretch>
                  <a:fillRect/>
                </a:stretch>
              </p:blipFill>
              <p:spPr bwMode="auto">
                <a:xfrm>
                  <a:off x="4192" y="2010"/>
                  <a:ext cx="214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7" name="Rectangle 159"/>
                <p:cNvSpPr>
                  <a:spLocks noChangeArrowheads="1"/>
                </p:cNvSpPr>
                <p:nvPr/>
              </p:nvSpPr>
              <p:spPr bwMode="auto">
                <a:xfrm>
                  <a:off x="4193" y="2010"/>
                  <a:ext cx="213" cy="272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7" name="Group 160"/>
              <p:cNvGrpSpPr>
                <a:grpSpLocks/>
              </p:cNvGrpSpPr>
              <p:nvPr/>
            </p:nvGrpSpPr>
            <p:grpSpPr bwMode="auto">
              <a:xfrm>
                <a:off x="4194" y="2013"/>
                <a:ext cx="204" cy="266"/>
                <a:chOff x="4194" y="2013"/>
                <a:chExt cx="204" cy="266"/>
              </a:xfrm>
            </p:grpSpPr>
            <p:pic>
              <p:nvPicPr>
                <p:cNvPr id="89354" name="Picture 161"/>
                <p:cNvPicPr>
                  <a:picLocks noChangeAspect="1" noChangeArrowheads="1"/>
                </p:cNvPicPr>
                <p:nvPr/>
              </p:nvPicPr>
              <p:blipFill>
                <a:blip r:embed="rId21" cstate="screen"/>
                <a:srcRect/>
                <a:stretch>
                  <a:fillRect/>
                </a:stretch>
              </p:blipFill>
              <p:spPr bwMode="auto">
                <a:xfrm>
                  <a:off x="4194" y="2013"/>
                  <a:ext cx="204" cy="2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5" name="Rectangle 162"/>
                <p:cNvSpPr>
                  <a:spLocks noChangeArrowheads="1"/>
                </p:cNvSpPr>
                <p:nvPr/>
              </p:nvSpPr>
              <p:spPr bwMode="auto">
                <a:xfrm>
                  <a:off x="4194" y="2013"/>
                  <a:ext cx="204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8" name="Group 163"/>
              <p:cNvGrpSpPr>
                <a:grpSpLocks/>
              </p:cNvGrpSpPr>
              <p:nvPr/>
            </p:nvGrpSpPr>
            <p:grpSpPr bwMode="auto">
              <a:xfrm>
                <a:off x="4193" y="2284"/>
                <a:ext cx="223" cy="273"/>
                <a:chOff x="4193" y="2284"/>
                <a:chExt cx="223" cy="273"/>
              </a:xfrm>
            </p:grpSpPr>
            <p:sp>
              <p:nvSpPr>
                <p:cNvPr id="89352" name="Rectangle 164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53" name="Rectangle 165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9" name="Group 166"/>
              <p:cNvGrpSpPr>
                <a:grpSpLocks/>
              </p:cNvGrpSpPr>
              <p:nvPr/>
            </p:nvGrpSpPr>
            <p:grpSpPr bwMode="auto">
              <a:xfrm>
                <a:off x="4193" y="2284"/>
                <a:ext cx="213" cy="272"/>
                <a:chOff x="4193" y="2284"/>
                <a:chExt cx="213" cy="272"/>
              </a:xfrm>
            </p:grpSpPr>
            <p:pic>
              <p:nvPicPr>
                <p:cNvPr id="89350" name="Picture 167"/>
                <p:cNvPicPr>
                  <a:picLocks noChangeAspect="1" noChangeArrowheads="1"/>
                </p:cNvPicPr>
                <p:nvPr/>
              </p:nvPicPr>
              <p:blipFill>
                <a:blip r:embed="rId22" cstate="screen"/>
                <a:srcRect/>
                <a:stretch>
                  <a:fillRect/>
                </a:stretch>
              </p:blipFill>
              <p:spPr bwMode="auto">
                <a:xfrm>
                  <a:off x="4193" y="2284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1" name="Rectangle 168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0" name="Group 169"/>
              <p:cNvGrpSpPr>
                <a:grpSpLocks/>
              </p:cNvGrpSpPr>
              <p:nvPr/>
            </p:nvGrpSpPr>
            <p:grpSpPr bwMode="auto">
              <a:xfrm>
                <a:off x="4194" y="2286"/>
                <a:ext cx="204" cy="267"/>
                <a:chOff x="4194" y="2286"/>
                <a:chExt cx="204" cy="267"/>
              </a:xfrm>
            </p:grpSpPr>
            <p:pic>
              <p:nvPicPr>
                <p:cNvPr id="89348" name="Picture 170"/>
                <p:cNvPicPr>
                  <a:picLocks noChangeAspect="1" noChangeArrowheads="1"/>
                </p:cNvPicPr>
                <p:nvPr/>
              </p:nvPicPr>
              <p:blipFill>
                <a:blip r:embed="rId23" cstate="screen"/>
                <a:srcRect/>
                <a:stretch>
                  <a:fillRect/>
                </a:stretch>
              </p:blipFill>
              <p:spPr bwMode="auto">
                <a:xfrm>
                  <a:off x="4194" y="2286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9" name="Rectangle 171"/>
                <p:cNvSpPr>
                  <a:spLocks noChangeArrowheads="1"/>
                </p:cNvSpPr>
                <p:nvPr/>
              </p:nvSpPr>
              <p:spPr bwMode="auto">
                <a:xfrm>
                  <a:off x="4195" y="2286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1" name="Group 172"/>
              <p:cNvGrpSpPr>
                <a:grpSpLocks/>
              </p:cNvGrpSpPr>
              <p:nvPr/>
            </p:nvGrpSpPr>
            <p:grpSpPr bwMode="auto">
              <a:xfrm>
                <a:off x="4192" y="2557"/>
                <a:ext cx="224" cy="273"/>
                <a:chOff x="4192" y="2557"/>
                <a:chExt cx="224" cy="273"/>
              </a:xfrm>
            </p:grpSpPr>
            <p:sp>
              <p:nvSpPr>
                <p:cNvPr id="89346" name="Rectangle 173"/>
                <p:cNvSpPr>
                  <a:spLocks noChangeArrowheads="1"/>
                </p:cNvSpPr>
                <p:nvPr/>
              </p:nvSpPr>
              <p:spPr bwMode="auto">
                <a:xfrm>
                  <a:off x="4192" y="2557"/>
                  <a:ext cx="224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47" name="Rectangle 174"/>
                <p:cNvSpPr>
                  <a:spLocks noChangeArrowheads="1"/>
                </p:cNvSpPr>
                <p:nvPr/>
              </p:nvSpPr>
              <p:spPr bwMode="auto">
                <a:xfrm>
                  <a:off x="4192" y="2557"/>
                  <a:ext cx="224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2" name="Group 175"/>
              <p:cNvGrpSpPr>
                <a:grpSpLocks/>
              </p:cNvGrpSpPr>
              <p:nvPr/>
            </p:nvGrpSpPr>
            <p:grpSpPr bwMode="auto">
              <a:xfrm>
                <a:off x="4192" y="2557"/>
                <a:ext cx="214" cy="271"/>
                <a:chOff x="4192" y="2557"/>
                <a:chExt cx="214" cy="271"/>
              </a:xfrm>
            </p:grpSpPr>
            <p:pic>
              <p:nvPicPr>
                <p:cNvPr id="89344" name="Picture 176"/>
                <p:cNvPicPr>
                  <a:picLocks noChangeAspect="1" noChangeArrowheads="1"/>
                </p:cNvPicPr>
                <p:nvPr/>
              </p:nvPicPr>
              <p:blipFill>
                <a:blip r:embed="rId24" cstate="screen"/>
                <a:srcRect/>
                <a:stretch>
                  <a:fillRect/>
                </a:stretch>
              </p:blipFill>
              <p:spPr bwMode="auto">
                <a:xfrm>
                  <a:off x="4192" y="2557"/>
                  <a:ext cx="214" cy="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5" name="Rectangle 177"/>
                <p:cNvSpPr>
                  <a:spLocks noChangeArrowheads="1"/>
                </p:cNvSpPr>
                <p:nvPr/>
              </p:nvSpPr>
              <p:spPr bwMode="auto">
                <a:xfrm>
                  <a:off x="4193" y="2557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3" name="Group 178"/>
              <p:cNvGrpSpPr>
                <a:grpSpLocks/>
              </p:cNvGrpSpPr>
              <p:nvPr/>
            </p:nvGrpSpPr>
            <p:grpSpPr bwMode="auto">
              <a:xfrm>
                <a:off x="4194" y="2559"/>
                <a:ext cx="204" cy="267"/>
                <a:chOff x="4194" y="2559"/>
                <a:chExt cx="204" cy="267"/>
              </a:xfrm>
            </p:grpSpPr>
            <p:pic>
              <p:nvPicPr>
                <p:cNvPr id="89342" name="Picture 179"/>
                <p:cNvPicPr>
                  <a:picLocks noChangeAspect="1" noChangeArrowheads="1"/>
                </p:cNvPicPr>
                <p:nvPr/>
              </p:nvPicPr>
              <p:blipFill>
                <a:blip r:embed="rId25" cstate="screen"/>
                <a:srcRect/>
                <a:stretch>
                  <a:fillRect/>
                </a:stretch>
              </p:blipFill>
              <p:spPr bwMode="auto">
                <a:xfrm>
                  <a:off x="4194" y="2559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3" name="Rectangle 180"/>
                <p:cNvSpPr>
                  <a:spLocks noChangeArrowheads="1"/>
                </p:cNvSpPr>
                <p:nvPr/>
              </p:nvSpPr>
              <p:spPr bwMode="auto">
                <a:xfrm>
                  <a:off x="4194" y="2559"/>
                  <a:ext cx="204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4" name="Group 181"/>
              <p:cNvGrpSpPr>
                <a:grpSpLocks/>
              </p:cNvGrpSpPr>
              <p:nvPr/>
            </p:nvGrpSpPr>
            <p:grpSpPr bwMode="auto">
              <a:xfrm>
                <a:off x="4193" y="2830"/>
                <a:ext cx="223" cy="274"/>
                <a:chOff x="4193" y="2830"/>
                <a:chExt cx="223" cy="274"/>
              </a:xfrm>
            </p:grpSpPr>
            <p:sp>
              <p:nvSpPr>
                <p:cNvPr id="89340" name="Rectangle 182"/>
                <p:cNvSpPr>
                  <a:spLocks noChangeArrowheads="1"/>
                </p:cNvSpPr>
                <p:nvPr/>
              </p:nvSpPr>
              <p:spPr bwMode="auto">
                <a:xfrm>
                  <a:off x="4193" y="2830"/>
                  <a:ext cx="223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41" name="Rectangle 183"/>
                <p:cNvSpPr>
                  <a:spLocks noChangeArrowheads="1"/>
                </p:cNvSpPr>
                <p:nvPr/>
              </p:nvSpPr>
              <p:spPr bwMode="auto">
                <a:xfrm>
                  <a:off x="4193" y="2830"/>
                  <a:ext cx="223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5" name="Group 184"/>
              <p:cNvGrpSpPr>
                <a:grpSpLocks/>
              </p:cNvGrpSpPr>
              <p:nvPr/>
            </p:nvGrpSpPr>
            <p:grpSpPr bwMode="auto">
              <a:xfrm>
                <a:off x="4193" y="2831"/>
                <a:ext cx="213" cy="272"/>
                <a:chOff x="4193" y="2831"/>
                <a:chExt cx="213" cy="272"/>
              </a:xfrm>
            </p:grpSpPr>
            <p:pic>
              <p:nvPicPr>
                <p:cNvPr id="89338" name="Picture 185"/>
                <p:cNvPicPr>
                  <a:picLocks noChangeAspect="1" noChangeArrowheads="1"/>
                </p:cNvPicPr>
                <p:nvPr/>
              </p:nvPicPr>
              <p:blipFill>
                <a:blip r:embed="rId26" cstate="screen"/>
                <a:srcRect/>
                <a:stretch>
                  <a:fillRect/>
                </a:stretch>
              </p:blipFill>
              <p:spPr bwMode="auto">
                <a:xfrm>
                  <a:off x="4193" y="2831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9" name="Rectangle 186"/>
                <p:cNvSpPr>
                  <a:spLocks noChangeArrowheads="1"/>
                </p:cNvSpPr>
                <p:nvPr/>
              </p:nvSpPr>
              <p:spPr bwMode="auto">
                <a:xfrm>
                  <a:off x="4193" y="2831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6" name="Group 187"/>
              <p:cNvGrpSpPr>
                <a:grpSpLocks/>
              </p:cNvGrpSpPr>
              <p:nvPr/>
            </p:nvGrpSpPr>
            <p:grpSpPr bwMode="auto">
              <a:xfrm>
                <a:off x="4194" y="2833"/>
                <a:ext cx="204" cy="267"/>
                <a:chOff x="4194" y="2833"/>
                <a:chExt cx="204" cy="267"/>
              </a:xfrm>
            </p:grpSpPr>
            <p:pic>
              <p:nvPicPr>
                <p:cNvPr id="89336" name="Picture 188"/>
                <p:cNvPicPr>
                  <a:picLocks noChangeAspect="1" noChangeArrowheads="1"/>
                </p:cNvPicPr>
                <p:nvPr/>
              </p:nvPicPr>
              <p:blipFill>
                <a:blip r:embed="rId27" cstate="screen"/>
                <a:srcRect/>
                <a:stretch>
                  <a:fillRect/>
                </a:stretch>
              </p:blipFill>
              <p:spPr bwMode="auto">
                <a:xfrm>
                  <a:off x="4194" y="2833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7" name="Rectangle 189"/>
                <p:cNvSpPr>
                  <a:spLocks noChangeArrowheads="1"/>
                </p:cNvSpPr>
                <p:nvPr/>
              </p:nvSpPr>
              <p:spPr bwMode="auto">
                <a:xfrm>
                  <a:off x="4195" y="2833"/>
                  <a:ext cx="203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7" name="Group 190"/>
              <p:cNvGrpSpPr>
                <a:grpSpLocks/>
              </p:cNvGrpSpPr>
              <p:nvPr/>
            </p:nvGrpSpPr>
            <p:grpSpPr bwMode="auto">
              <a:xfrm>
                <a:off x="4193" y="1189"/>
                <a:ext cx="223" cy="273"/>
                <a:chOff x="4193" y="1189"/>
                <a:chExt cx="223" cy="273"/>
              </a:xfrm>
            </p:grpSpPr>
            <p:sp>
              <p:nvSpPr>
                <p:cNvPr id="89334" name="Rectangle 191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35" name="Rectangle 192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8" name="Group 193"/>
              <p:cNvGrpSpPr>
                <a:grpSpLocks/>
              </p:cNvGrpSpPr>
              <p:nvPr/>
            </p:nvGrpSpPr>
            <p:grpSpPr bwMode="auto">
              <a:xfrm>
                <a:off x="4193" y="1189"/>
                <a:ext cx="213" cy="272"/>
                <a:chOff x="4193" y="1189"/>
                <a:chExt cx="213" cy="272"/>
              </a:xfrm>
            </p:grpSpPr>
            <p:pic>
              <p:nvPicPr>
                <p:cNvPr id="89332" name="Picture 194"/>
                <p:cNvPicPr>
                  <a:picLocks noChangeAspect="1" noChangeArrowheads="1"/>
                </p:cNvPicPr>
                <p:nvPr/>
              </p:nvPicPr>
              <p:blipFill>
                <a:blip r:embed="rId28" cstate="screen"/>
                <a:srcRect/>
                <a:stretch>
                  <a:fillRect/>
                </a:stretch>
              </p:blipFill>
              <p:spPr bwMode="auto">
                <a:xfrm>
                  <a:off x="4193" y="1189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3" name="Rectangle 195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9" name="Group 196"/>
              <p:cNvGrpSpPr>
                <a:grpSpLocks/>
              </p:cNvGrpSpPr>
              <p:nvPr/>
            </p:nvGrpSpPr>
            <p:grpSpPr bwMode="auto">
              <a:xfrm>
                <a:off x="4194" y="1191"/>
                <a:ext cx="204" cy="267"/>
                <a:chOff x="4194" y="1191"/>
                <a:chExt cx="204" cy="267"/>
              </a:xfrm>
            </p:grpSpPr>
            <p:pic>
              <p:nvPicPr>
                <p:cNvPr id="89330" name="Picture 197"/>
                <p:cNvPicPr>
                  <a:picLocks noChangeAspect="1" noChangeArrowheads="1"/>
                </p:cNvPicPr>
                <p:nvPr/>
              </p:nvPicPr>
              <p:blipFill>
                <a:blip r:embed="rId29" cstate="screen"/>
                <a:srcRect/>
                <a:stretch>
                  <a:fillRect/>
                </a:stretch>
              </p:blipFill>
              <p:spPr bwMode="auto">
                <a:xfrm>
                  <a:off x="4194" y="1191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1" name="Rectangle 198"/>
                <p:cNvSpPr>
                  <a:spLocks noChangeArrowheads="1"/>
                </p:cNvSpPr>
                <p:nvPr/>
              </p:nvSpPr>
              <p:spPr bwMode="auto">
                <a:xfrm>
                  <a:off x="4195" y="1191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89181" name="Rectangle 199"/>
            <p:cNvSpPr>
              <a:spLocks noChangeArrowheads="1"/>
            </p:cNvSpPr>
            <p:nvPr/>
          </p:nvSpPr>
          <p:spPr bwMode="auto">
            <a:xfrm rot="5400000">
              <a:off x="4270" y="2146"/>
              <a:ext cx="704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Red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182" name="Group 200"/>
            <p:cNvGrpSpPr>
              <a:grpSpLocks/>
            </p:cNvGrpSpPr>
            <p:nvPr/>
          </p:nvGrpSpPr>
          <p:grpSpPr bwMode="auto">
            <a:xfrm>
              <a:off x="4301" y="1444"/>
              <a:ext cx="237" cy="306"/>
              <a:chOff x="4192" y="1462"/>
              <a:chExt cx="224" cy="274"/>
            </a:xfrm>
          </p:grpSpPr>
          <p:sp>
            <p:nvSpPr>
              <p:cNvPr id="89307" name="Rectangle 201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308" name="Rectangle 202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3" name="Group 203"/>
            <p:cNvGrpSpPr>
              <a:grpSpLocks/>
            </p:cNvGrpSpPr>
            <p:nvPr/>
          </p:nvGrpSpPr>
          <p:grpSpPr bwMode="auto">
            <a:xfrm>
              <a:off x="4301" y="1444"/>
              <a:ext cx="227" cy="303"/>
              <a:chOff x="4192" y="1462"/>
              <a:chExt cx="214" cy="272"/>
            </a:xfrm>
          </p:grpSpPr>
          <p:pic>
            <p:nvPicPr>
              <p:cNvPr id="89305" name="Picture 204"/>
              <p:cNvPicPr>
                <a:picLocks noChangeAspect="1" noChangeArrowheads="1"/>
              </p:cNvPicPr>
              <p:nvPr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4192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6" name="Rectangle 205"/>
              <p:cNvSpPr>
                <a:spLocks noChangeArrowheads="1"/>
              </p:cNvSpPr>
              <p:nvPr/>
            </p:nvSpPr>
            <p:spPr bwMode="auto">
              <a:xfrm>
                <a:off x="419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4" name="Group 206"/>
            <p:cNvGrpSpPr>
              <a:grpSpLocks/>
            </p:cNvGrpSpPr>
            <p:nvPr/>
          </p:nvGrpSpPr>
          <p:grpSpPr bwMode="auto">
            <a:xfrm>
              <a:off x="4303" y="1447"/>
              <a:ext cx="216" cy="297"/>
              <a:chOff x="4194" y="1465"/>
              <a:chExt cx="204" cy="266"/>
            </a:xfrm>
          </p:grpSpPr>
          <p:pic>
            <p:nvPicPr>
              <p:cNvPr id="89303" name="Picture 207"/>
              <p:cNvPicPr>
                <a:picLocks noChangeAspect="1" noChangeArrowheads="1"/>
              </p:cNvPicPr>
              <p:nvPr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4" name="Rectangle 208"/>
              <p:cNvSpPr>
                <a:spLocks noChangeArrowheads="1"/>
              </p:cNvSpPr>
              <p:nvPr/>
            </p:nvSpPr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5" name="Group 209"/>
            <p:cNvGrpSpPr>
              <a:grpSpLocks/>
            </p:cNvGrpSpPr>
            <p:nvPr/>
          </p:nvGrpSpPr>
          <p:grpSpPr bwMode="auto">
            <a:xfrm>
              <a:off x="4302" y="1750"/>
              <a:ext cx="236" cy="304"/>
              <a:chOff x="4193" y="1736"/>
              <a:chExt cx="223" cy="273"/>
            </a:xfrm>
          </p:grpSpPr>
          <p:sp>
            <p:nvSpPr>
              <p:cNvPr id="89301" name="Rectangle 210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302" name="Rectangle 211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6" name="Group 212"/>
            <p:cNvGrpSpPr>
              <a:grpSpLocks/>
            </p:cNvGrpSpPr>
            <p:nvPr/>
          </p:nvGrpSpPr>
          <p:grpSpPr bwMode="auto">
            <a:xfrm>
              <a:off x="4302" y="1750"/>
              <a:ext cx="226" cy="302"/>
              <a:chOff x="4193" y="1736"/>
              <a:chExt cx="213" cy="271"/>
            </a:xfrm>
          </p:grpSpPr>
          <p:pic>
            <p:nvPicPr>
              <p:cNvPr id="89299" name="Picture 213"/>
              <p:cNvPicPr>
                <a:picLocks noChangeAspect="1" noChangeArrowheads="1"/>
              </p:cNvPicPr>
              <p:nvPr/>
            </p:nvPicPr>
            <p:blipFill>
              <a:blip r:embed="rId18" cstate="screen"/>
              <a:srcRect/>
              <a:stretch>
                <a:fillRect/>
              </a:stretch>
            </p:blipFill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0" name="Rectangle 214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7" name="Group 215"/>
            <p:cNvGrpSpPr>
              <a:grpSpLocks/>
            </p:cNvGrpSpPr>
            <p:nvPr/>
          </p:nvGrpSpPr>
          <p:grpSpPr bwMode="auto">
            <a:xfrm>
              <a:off x="4303" y="1752"/>
              <a:ext cx="216" cy="298"/>
              <a:chOff x="4194" y="1738"/>
              <a:chExt cx="204" cy="267"/>
            </a:xfrm>
          </p:grpSpPr>
          <p:pic>
            <p:nvPicPr>
              <p:cNvPr id="89297" name="Picture 216"/>
              <p:cNvPicPr>
                <a:picLocks noChangeAspect="1" noChangeArrowheads="1"/>
              </p:cNvPicPr>
              <p:nvPr/>
            </p:nvPicPr>
            <p:blipFill>
              <a:blip r:embed="rId19" cstate="screen"/>
              <a:srcRect/>
              <a:stretch>
                <a:fillRect/>
              </a:stretch>
            </p:blipFill>
            <p:spPr bwMode="auto">
              <a:xfrm>
                <a:off x="4194" y="1738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8" name="Rectangle 217"/>
              <p:cNvSpPr>
                <a:spLocks noChangeArrowheads="1"/>
              </p:cNvSpPr>
              <p:nvPr/>
            </p:nvSpPr>
            <p:spPr bwMode="auto">
              <a:xfrm>
                <a:off x="419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8" name="Group 218"/>
            <p:cNvGrpSpPr>
              <a:grpSpLocks/>
            </p:cNvGrpSpPr>
            <p:nvPr/>
          </p:nvGrpSpPr>
          <p:grpSpPr bwMode="auto">
            <a:xfrm>
              <a:off x="4301" y="2055"/>
              <a:ext cx="237" cy="306"/>
              <a:chOff x="4192" y="2010"/>
              <a:chExt cx="224" cy="274"/>
            </a:xfrm>
          </p:grpSpPr>
          <p:sp>
            <p:nvSpPr>
              <p:cNvPr id="89295" name="Rectangle 219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96" name="Rectangle 220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9" name="Group 221"/>
            <p:cNvGrpSpPr>
              <a:grpSpLocks/>
            </p:cNvGrpSpPr>
            <p:nvPr/>
          </p:nvGrpSpPr>
          <p:grpSpPr bwMode="auto">
            <a:xfrm>
              <a:off x="4301" y="2055"/>
              <a:ext cx="227" cy="304"/>
              <a:chOff x="4192" y="2010"/>
              <a:chExt cx="214" cy="272"/>
            </a:xfrm>
          </p:grpSpPr>
          <p:pic>
            <p:nvPicPr>
              <p:cNvPr id="89293" name="Picture 222"/>
              <p:cNvPicPr>
                <a:picLocks noChangeAspect="1" noChangeArrowheads="1"/>
              </p:cNvPicPr>
              <p:nvPr/>
            </p:nvPicPr>
            <p:blipFill>
              <a:blip r:embed="rId20" cstate="screen"/>
              <a:srcRect/>
              <a:stretch>
                <a:fillRect/>
              </a:stretch>
            </p:blipFill>
            <p:spPr bwMode="auto">
              <a:xfrm>
                <a:off x="4192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4" name="Rectangle 223"/>
              <p:cNvSpPr>
                <a:spLocks noChangeArrowheads="1"/>
              </p:cNvSpPr>
              <p:nvPr/>
            </p:nvSpPr>
            <p:spPr bwMode="auto">
              <a:xfrm>
                <a:off x="419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0" name="Group 224"/>
            <p:cNvGrpSpPr>
              <a:grpSpLocks/>
            </p:cNvGrpSpPr>
            <p:nvPr/>
          </p:nvGrpSpPr>
          <p:grpSpPr bwMode="auto">
            <a:xfrm>
              <a:off x="4303" y="2059"/>
              <a:ext cx="216" cy="297"/>
              <a:chOff x="4194" y="2013"/>
              <a:chExt cx="204" cy="266"/>
            </a:xfrm>
          </p:grpSpPr>
          <p:pic>
            <p:nvPicPr>
              <p:cNvPr id="89291" name="Picture 225"/>
              <p:cNvPicPr>
                <a:picLocks noChangeAspect="1" noChangeArrowheads="1"/>
              </p:cNvPicPr>
              <p:nvPr/>
            </p:nvPicPr>
            <p:blipFill>
              <a:blip r:embed="rId21" cstate="screen"/>
              <a:srcRect/>
              <a:stretch>
                <a:fillRect/>
              </a:stretch>
            </p:blipFill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2" name="Rectangle 226"/>
              <p:cNvSpPr>
                <a:spLocks noChangeArrowheads="1"/>
              </p:cNvSpPr>
              <p:nvPr/>
            </p:nvSpPr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1" name="Group 227"/>
            <p:cNvGrpSpPr>
              <a:grpSpLocks/>
            </p:cNvGrpSpPr>
            <p:nvPr/>
          </p:nvGrpSpPr>
          <p:grpSpPr bwMode="auto">
            <a:xfrm>
              <a:off x="4302" y="2361"/>
              <a:ext cx="236" cy="305"/>
              <a:chOff x="4193" y="2284"/>
              <a:chExt cx="223" cy="273"/>
            </a:xfrm>
          </p:grpSpPr>
          <p:sp>
            <p:nvSpPr>
              <p:cNvPr id="89289" name="Rectangle 228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90" name="Rectangle 229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2" name="Group 230"/>
            <p:cNvGrpSpPr>
              <a:grpSpLocks/>
            </p:cNvGrpSpPr>
            <p:nvPr/>
          </p:nvGrpSpPr>
          <p:grpSpPr bwMode="auto">
            <a:xfrm>
              <a:off x="4302" y="2361"/>
              <a:ext cx="226" cy="304"/>
              <a:chOff x="4193" y="2284"/>
              <a:chExt cx="213" cy="272"/>
            </a:xfrm>
          </p:grpSpPr>
          <p:pic>
            <p:nvPicPr>
              <p:cNvPr id="89287" name="Picture 231"/>
              <p:cNvPicPr>
                <a:picLocks noChangeAspect="1" noChangeArrowheads="1"/>
              </p:cNvPicPr>
              <p:nvPr/>
            </p:nvPicPr>
            <p:blipFill>
              <a:blip r:embed="rId22" cstate="screen"/>
              <a:srcRect/>
              <a:stretch>
                <a:fillRect/>
              </a:stretch>
            </p:blipFill>
            <p:spPr bwMode="auto">
              <a:xfrm>
                <a:off x="4193" y="2284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8" name="Rectangle 232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3" name="Group 233"/>
            <p:cNvGrpSpPr>
              <a:grpSpLocks/>
            </p:cNvGrpSpPr>
            <p:nvPr/>
          </p:nvGrpSpPr>
          <p:grpSpPr bwMode="auto">
            <a:xfrm>
              <a:off x="4303" y="2364"/>
              <a:ext cx="216" cy="298"/>
              <a:chOff x="4194" y="2286"/>
              <a:chExt cx="204" cy="267"/>
            </a:xfrm>
          </p:grpSpPr>
          <p:pic>
            <p:nvPicPr>
              <p:cNvPr id="89285" name="Picture 234"/>
              <p:cNvPicPr>
                <a:picLocks noChangeAspect="1" noChangeArrowheads="1"/>
              </p:cNvPicPr>
              <p:nvPr/>
            </p:nvPicPr>
            <p:blipFill>
              <a:blip r:embed="rId23" cstate="screen"/>
              <a:srcRect/>
              <a:stretch>
                <a:fillRect/>
              </a:stretch>
            </p:blipFill>
            <p:spPr bwMode="auto">
              <a:xfrm>
                <a:off x="4194" y="2286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6" name="Rectangle 235"/>
              <p:cNvSpPr>
                <a:spLocks noChangeArrowheads="1"/>
              </p:cNvSpPr>
              <p:nvPr/>
            </p:nvSpPr>
            <p:spPr bwMode="auto">
              <a:xfrm>
                <a:off x="419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4" name="Group 236"/>
            <p:cNvGrpSpPr>
              <a:grpSpLocks/>
            </p:cNvGrpSpPr>
            <p:nvPr/>
          </p:nvGrpSpPr>
          <p:grpSpPr bwMode="auto">
            <a:xfrm>
              <a:off x="4301" y="2666"/>
              <a:ext cx="237" cy="305"/>
              <a:chOff x="4192" y="2557"/>
              <a:chExt cx="224" cy="273"/>
            </a:xfrm>
          </p:grpSpPr>
          <p:sp>
            <p:nvSpPr>
              <p:cNvPr id="89283" name="Rectangle 237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84" name="Rectangle 238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5" name="Group 239"/>
            <p:cNvGrpSpPr>
              <a:grpSpLocks/>
            </p:cNvGrpSpPr>
            <p:nvPr/>
          </p:nvGrpSpPr>
          <p:grpSpPr bwMode="auto">
            <a:xfrm>
              <a:off x="4301" y="2666"/>
              <a:ext cx="227" cy="303"/>
              <a:chOff x="4192" y="2557"/>
              <a:chExt cx="214" cy="271"/>
            </a:xfrm>
          </p:grpSpPr>
          <p:pic>
            <p:nvPicPr>
              <p:cNvPr id="89281" name="Picture 240"/>
              <p:cNvPicPr>
                <a:picLocks noChangeAspect="1" noChangeArrowheads="1"/>
              </p:cNvPicPr>
              <p:nvPr/>
            </p:nvPicPr>
            <p:blipFill>
              <a:blip r:embed="rId24" cstate="screen"/>
              <a:srcRect/>
              <a:stretch>
                <a:fillRect/>
              </a:stretch>
            </p:blipFill>
            <p:spPr bwMode="auto">
              <a:xfrm>
                <a:off x="4192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2" name="Rectangle 241"/>
              <p:cNvSpPr>
                <a:spLocks noChangeArrowheads="1"/>
              </p:cNvSpPr>
              <p:nvPr/>
            </p:nvSpPr>
            <p:spPr bwMode="auto">
              <a:xfrm>
                <a:off x="419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6" name="Group 242"/>
            <p:cNvGrpSpPr>
              <a:grpSpLocks/>
            </p:cNvGrpSpPr>
            <p:nvPr/>
          </p:nvGrpSpPr>
          <p:grpSpPr bwMode="auto">
            <a:xfrm>
              <a:off x="4303" y="2669"/>
              <a:ext cx="216" cy="298"/>
              <a:chOff x="4194" y="2559"/>
              <a:chExt cx="204" cy="267"/>
            </a:xfrm>
          </p:grpSpPr>
          <p:pic>
            <p:nvPicPr>
              <p:cNvPr id="89279" name="Picture 243"/>
              <p:cNvPicPr>
                <a:picLocks noChangeAspect="1" noChangeArrowheads="1"/>
              </p:cNvPicPr>
              <p:nvPr/>
            </p:nvPicPr>
            <p:blipFill>
              <a:blip r:embed="rId25" cstate="screen"/>
              <a:srcRect/>
              <a:stretch>
                <a:fillRect/>
              </a:stretch>
            </p:blipFill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0" name="Rectangle 244"/>
              <p:cNvSpPr>
                <a:spLocks noChangeArrowheads="1"/>
              </p:cNvSpPr>
              <p:nvPr/>
            </p:nvSpPr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7" name="Group 245"/>
            <p:cNvGrpSpPr>
              <a:grpSpLocks/>
            </p:cNvGrpSpPr>
            <p:nvPr/>
          </p:nvGrpSpPr>
          <p:grpSpPr bwMode="auto">
            <a:xfrm>
              <a:off x="4302" y="2971"/>
              <a:ext cx="236" cy="306"/>
              <a:chOff x="4193" y="2830"/>
              <a:chExt cx="223" cy="274"/>
            </a:xfrm>
          </p:grpSpPr>
          <p:sp>
            <p:nvSpPr>
              <p:cNvPr id="89277" name="Rectangle 246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78" name="Rectangle 247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8" name="Group 248"/>
            <p:cNvGrpSpPr>
              <a:grpSpLocks/>
            </p:cNvGrpSpPr>
            <p:nvPr/>
          </p:nvGrpSpPr>
          <p:grpSpPr bwMode="auto">
            <a:xfrm>
              <a:off x="4302" y="2972"/>
              <a:ext cx="226" cy="304"/>
              <a:chOff x="4193" y="2831"/>
              <a:chExt cx="213" cy="272"/>
            </a:xfrm>
          </p:grpSpPr>
          <p:pic>
            <p:nvPicPr>
              <p:cNvPr id="89275" name="Picture 249"/>
              <p:cNvPicPr>
                <a:picLocks noChangeAspect="1" noChangeArrowheads="1"/>
              </p:cNvPicPr>
              <p:nvPr/>
            </p:nvPicPr>
            <p:blipFill>
              <a:blip r:embed="rId26" cstate="screen"/>
              <a:srcRect/>
              <a:stretch>
                <a:fillRect/>
              </a:stretch>
            </p:blipFill>
            <p:spPr bwMode="auto">
              <a:xfrm>
                <a:off x="4193" y="2831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6" name="Rectangle 250"/>
              <p:cNvSpPr>
                <a:spLocks noChangeArrowheads="1"/>
              </p:cNvSpPr>
              <p:nvPr/>
            </p:nvSpPr>
            <p:spPr bwMode="auto">
              <a:xfrm>
                <a:off x="4193" y="2831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9" name="Group 251"/>
            <p:cNvGrpSpPr>
              <a:grpSpLocks/>
            </p:cNvGrpSpPr>
            <p:nvPr/>
          </p:nvGrpSpPr>
          <p:grpSpPr bwMode="auto">
            <a:xfrm>
              <a:off x="4303" y="2974"/>
              <a:ext cx="216" cy="299"/>
              <a:chOff x="4194" y="2833"/>
              <a:chExt cx="204" cy="267"/>
            </a:xfrm>
          </p:grpSpPr>
          <p:pic>
            <p:nvPicPr>
              <p:cNvPr id="89273" name="Picture 252"/>
              <p:cNvPicPr>
                <a:picLocks noChangeAspect="1" noChangeArrowheads="1"/>
              </p:cNvPicPr>
              <p:nvPr/>
            </p:nvPicPr>
            <p:blipFill>
              <a:blip r:embed="rId27" cstate="screen"/>
              <a:srcRect/>
              <a:stretch>
                <a:fillRect/>
              </a:stretch>
            </p:blipFill>
            <p:spPr bwMode="auto">
              <a:xfrm>
                <a:off x="4194" y="2833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4" name="Rectangle 253"/>
              <p:cNvSpPr>
                <a:spLocks noChangeArrowheads="1"/>
              </p:cNvSpPr>
              <p:nvPr/>
            </p:nvSpPr>
            <p:spPr bwMode="auto">
              <a:xfrm>
                <a:off x="419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0" name="Group 254"/>
            <p:cNvGrpSpPr>
              <a:grpSpLocks/>
            </p:cNvGrpSpPr>
            <p:nvPr/>
          </p:nvGrpSpPr>
          <p:grpSpPr bwMode="auto">
            <a:xfrm>
              <a:off x="4302" y="1139"/>
              <a:ext cx="236" cy="305"/>
              <a:chOff x="4193" y="1189"/>
              <a:chExt cx="223" cy="273"/>
            </a:xfrm>
          </p:grpSpPr>
          <p:sp>
            <p:nvSpPr>
              <p:cNvPr id="89271" name="Rectangle 255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72" name="Rectangle 256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1" name="Group 257"/>
            <p:cNvGrpSpPr>
              <a:grpSpLocks/>
            </p:cNvGrpSpPr>
            <p:nvPr/>
          </p:nvGrpSpPr>
          <p:grpSpPr bwMode="auto">
            <a:xfrm>
              <a:off x="4302" y="1139"/>
              <a:ext cx="226" cy="303"/>
              <a:chOff x="4193" y="1189"/>
              <a:chExt cx="213" cy="272"/>
            </a:xfrm>
          </p:grpSpPr>
          <p:pic>
            <p:nvPicPr>
              <p:cNvPr id="89269" name="Picture 258"/>
              <p:cNvPicPr>
                <a:picLocks noChangeAspect="1" noChangeArrowheads="1"/>
              </p:cNvPicPr>
              <p:nvPr/>
            </p:nvPicPr>
            <p:blipFill>
              <a:blip r:embed="rId28" cstate="screen"/>
              <a:srcRect/>
              <a:stretch>
                <a:fillRect/>
              </a:stretch>
            </p:blipFill>
            <p:spPr bwMode="auto">
              <a:xfrm>
                <a:off x="4193" y="1189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0" name="Rectangle 259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2" name="Group 260"/>
            <p:cNvGrpSpPr>
              <a:grpSpLocks/>
            </p:cNvGrpSpPr>
            <p:nvPr/>
          </p:nvGrpSpPr>
          <p:grpSpPr bwMode="auto">
            <a:xfrm>
              <a:off x="4303" y="1141"/>
              <a:ext cx="216" cy="298"/>
              <a:chOff x="4194" y="1191"/>
              <a:chExt cx="204" cy="267"/>
            </a:xfrm>
          </p:grpSpPr>
          <p:pic>
            <p:nvPicPr>
              <p:cNvPr id="89267" name="Picture 261"/>
              <p:cNvPicPr>
                <a:picLocks noChangeAspect="1" noChangeArrowheads="1"/>
              </p:cNvPicPr>
              <p:nvPr/>
            </p:nvPicPr>
            <p:blipFill>
              <a:blip r:embed="rId29" cstate="screen"/>
              <a:srcRect/>
              <a:stretch>
                <a:fillRect/>
              </a:stretch>
            </p:blipFill>
            <p:spPr bwMode="auto">
              <a:xfrm>
                <a:off x="4194" y="1191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8" name="Rectangle 262"/>
              <p:cNvSpPr>
                <a:spLocks noChangeArrowheads="1"/>
              </p:cNvSpPr>
              <p:nvPr/>
            </p:nvSpPr>
            <p:spPr bwMode="auto">
              <a:xfrm>
                <a:off x="419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3" name="Group 263"/>
            <p:cNvGrpSpPr>
              <a:grpSpLocks/>
            </p:cNvGrpSpPr>
            <p:nvPr/>
          </p:nvGrpSpPr>
          <p:grpSpPr bwMode="auto">
            <a:xfrm>
              <a:off x="4301" y="1444"/>
              <a:ext cx="237" cy="306"/>
              <a:chOff x="4192" y="1462"/>
              <a:chExt cx="224" cy="274"/>
            </a:xfrm>
          </p:grpSpPr>
          <p:sp>
            <p:nvSpPr>
              <p:cNvPr id="89265" name="Rectangle 264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66" name="Rectangle 265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4" name="Group 266"/>
            <p:cNvGrpSpPr>
              <a:grpSpLocks/>
            </p:cNvGrpSpPr>
            <p:nvPr/>
          </p:nvGrpSpPr>
          <p:grpSpPr bwMode="auto">
            <a:xfrm>
              <a:off x="4301" y="1444"/>
              <a:ext cx="227" cy="303"/>
              <a:chOff x="4192" y="1462"/>
              <a:chExt cx="214" cy="272"/>
            </a:xfrm>
          </p:grpSpPr>
          <p:pic>
            <p:nvPicPr>
              <p:cNvPr id="89263" name="Picture 267"/>
              <p:cNvPicPr>
                <a:picLocks noChangeAspect="1" noChangeArrowheads="1"/>
              </p:cNvPicPr>
              <p:nvPr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4192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4" name="Rectangle 268"/>
              <p:cNvSpPr>
                <a:spLocks noChangeArrowheads="1"/>
              </p:cNvSpPr>
              <p:nvPr/>
            </p:nvSpPr>
            <p:spPr bwMode="auto">
              <a:xfrm>
                <a:off x="419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5" name="Group 269"/>
            <p:cNvGrpSpPr>
              <a:grpSpLocks/>
            </p:cNvGrpSpPr>
            <p:nvPr/>
          </p:nvGrpSpPr>
          <p:grpSpPr bwMode="auto">
            <a:xfrm>
              <a:off x="4303" y="1447"/>
              <a:ext cx="216" cy="297"/>
              <a:chOff x="4194" y="1465"/>
              <a:chExt cx="204" cy="266"/>
            </a:xfrm>
          </p:grpSpPr>
          <p:pic>
            <p:nvPicPr>
              <p:cNvPr id="89261" name="Picture 270"/>
              <p:cNvPicPr>
                <a:picLocks noChangeAspect="1" noChangeArrowheads="1"/>
              </p:cNvPicPr>
              <p:nvPr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2" name="Rectangle 271"/>
              <p:cNvSpPr>
                <a:spLocks noChangeArrowheads="1"/>
              </p:cNvSpPr>
              <p:nvPr/>
            </p:nvSpPr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6" name="Group 272"/>
            <p:cNvGrpSpPr>
              <a:grpSpLocks/>
            </p:cNvGrpSpPr>
            <p:nvPr/>
          </p:nvGrpSpPr>
          <p:grpSpPr bwMode="auto">
            <a:xfrm>
              <a:off x="4302" y="1750"/>
              <a:ext cx="236" cy="304"/>
              <a:chOff x="4193" y="1736"/>
              <a:chExt cx="223" cy="273"/>
            </a:xfrm>
          </p:grpSpPr>
          <p:sp>
            <p:nvSpPr>
              <p:cNvPr id="89259" name="Rectangle 273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60" name="Rectangle 274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7" name="Group 275"/>
            <p:cNvGrpSpPr>
              <a:grpSpLocks/>
            </p:cNvGrpSpPr>
            <p:nvPr/>
          </p:nvGrpSpPr>
          <p:grpSpPr bwMode="auto">
            <a:xfrm>
              <a:off x="4302" y="1750"/>
              <a:ext cx="226" cy="302"/>
              <a:chOff x="4193" y="1736"/>
              <a:chExt cx="213" cy="271"/>
            </a:xfrm>
          </p:grpSpPr>
          <p:pic>
            <p:nvPicPr>
              <p:cNvPr id="89257" name="Picture 276"/>
              <p:cNvPicPr>
                <a:picLocks noChangeAspect="1" noChangeArrowheads="1"/>
              </p:cNvPicPr>
              <p:nvPr/>
            </p:nvPicPr>
            <p:blipFill>
              <a:blip r:embed="rId18" cstate="screen"/>
              <a:srcRect/>
              <a:stretch>
                <a:fillRect/>
              </a:stretch>
            </p:blipFill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8" name="Rectangle 277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8" name="Group 278"/>
            <p:cNvGrpSpPr>
              <a:grpSpLocks/>
            </p:cNvGrpSpPr>
            <p:nvPr/>
          </p:nvGrpSpPr>
          <p:grpSpPr bwMode="auto">
            <a:xfrm>
              <a:off x="4303" y="1752"/>
              <a:ext cx="216" cy="298"/>
              <a:chOff x="4194" y="1738"/>
              <a:chExt cx="204" cy="267"/>
            </a:xfrm>
          </p:grpSpPr>
          <p:pic>
            <p:nvPicPr>
              <p:cNvPr id="89255" name="Picture 279"/>
              <p:cNvPicPr>
                <a:picLocks noChangeAspect="1" noChangeArrowheads="1"/>
              </p:cNvPicPr>
              <p:nvPr/>
            </p:nvPicPr>
            <p:blipFill>
              <a:blip r:embed="rId19" cstate="screen"/>
              <a:srcRect/>
              <a:stretch>
                <a:fillRect/>
              </a:stretch>
            </p:blipFill>
            <p:spPr bwMode="auto">
              <a:xfrm>
                <a:off x="4194" y="1738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6" name="Rectangle 280"/>
              <p:cNvSpPr>
                <a:spLocks noChangeArrowheads="1"/>
              </p:cNvSpPr>
              <p:nvPr/>
            </p:nvSpPr>
            <p:spPr bwMode="auto">
              <a:xfrm>
                <a:off x="419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9" name="Group 281"/>
            <p:cNvGrpSpPr>
              <a:grpSpLocks/>
            </p:cNvGrpSpPr>
            <p:nvPr/>
          </p:nvGrpSpPr>
          <p:grpSpPr bwMode="auto">
            <a:xfrm>
              <a:off x="4301" y="2055"/>
              <a:ext cx="237" cy="306"/>
              <a:chOff x="4192" y="2010"/>
              <a:chExt cx="224" cy="274"/>
            </a:xfrm>
          </p:grpSpPr>
          <p:sp>
            <p:nvSpPr>
              <p:cNvPr id="89253" name="Rectangle 282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54" name="Rectangle 283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0" name="Group 284"/>
            <p:cNvGrpSpPr>
              <a:grpSpLocks/>
            </p:cNvGrpSpPr>
            <p:nvPr/>
          </p:nvGrpSpPr>
          <p:grpSpPr bwMode="auto">
            <a:xfrm>
              <a:off x="4301" y="2055"/>
              <a:ext cx="227" cy="304"/>
              <a:chOff x="4192" y="2010"/>
              <a:chExt cx="214" cy="272"/>
            </a:xfrm>
          </p:grpSpPr>
          <p:pic>
            <p:nvPicPr>
              <p:cNvPr id="89251" name="Picture 285"/>
              <p:cNvPicPr>
                <a:picLocks noChangeAspect="1" noChangeArrowheads="1"/>
              </p:cNvPicPr>
              <p:nvPr/>
            </p:nvPicPr>
            <p:blipFill>
              <a:blip r:embed="rId20" cstate="screen"/>
              <a:srcRect/>
              <a:stretch>
                <a:fillRect/>
              </a:stretch>
            </p:blipFill>
            <p:spPr bwMode="auto">
              <a:xfrm>
                <a:off x="4192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2" name="Rectangle 286"/>
              <p:cNvSpPr>
                <a:spLocks noChangeArrowheads="1"/>
              </p:cNvSpPr>
              <p:nvPr/>
            </p:nvSpPr>
            <p:spPr bwMode="auto">
              <a:xfrm>
                <a:off x="419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1" name="Group 287"/>
            <p:cNvGrpSpPr>
              <a:grpSpLocks/>
            </p:cNvGrpSpPr>
            <p:nvPr/>
          </p:nvGrpSpPr>
          <p:grpSpPr bwMode="auto">
            <a:xfrm>
              <a:off x="4303" y="2059"/>
              <a:ext cx="216" cy="297"/>
              <a:chOff x="4194" y="2013"/>
              <a:chExt cx="204" cy="266"/>
            </a:xfrm>
          </p:grpSpPr>
          <p:pic>
            <p:nvPicPr>
              <p:cNvPr id="89249" name="Picture 288"/>
              <p:cNvPicPr>
                <a:picLocks noChangeAspect="1" noChangeArrowheads="1"/>
              </p:cNvPicPr>
              <p:nvPr/>
            </p:nvPicPr>
            <p:blipFill>
              <a:blip r:embed="rId21" cstate="screen"/>
              <a:srcRect/>
              <a:stretch>
                <a:fillRect/>
              </a:stretch>
            </p:blipFill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0" name="Rectangle 289"/>
              <p:cNvSpPr>
                <a:spLocks noChangeArrowheads="1"/>
              </p:cNvSpPr>
              <p:nvPr/>
            </p:nvSpPr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2" name="Group 290"/>
            <p:cNvGrpSpPr>
              <a:grpSpLocks/>
            </p:cNvGrpSpPr>
            <p:nvPr/>
          </p:nvGrpSpPr>
          <p:grpSpPr bwMode="auto">
            <a:xfrm>
              <a:off x="4302" y="2361"/>
              <a:ext cx="236" cy="305"/>
              <a:chOff x="4193" y="2284"/>
              <a:chExt cx="223" cy="273"/>
            </a:xfrm>
          </p:grpSpPr>
          <p:sp>
            <p:nvSpPr>
              <p:cNvPr id="89247" name="Rectangle 291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48" name="Rectangle 292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3" name="Group 293"/>
            <p:cNvGrpSpPr>
              <a:grpSpLocks/>
            </p:cNvGrpSpPr>
            <p:nvPr/>
          </p:nvGrpSpPr>
          <p:grpSpPr bwMode="auto">
            <a:xfrm>
              <a:off x="4302" y="2361"/>
              <a:ext cx="226" cy="304"/>
              <a:chOff x="4193" y="2284"/>
              <a:chExt cx="213" cy="272"/>
            </a:xfrm>
          </p:grpSpPr>
          <p:pic>
            <p:nvPicPr>
              <p:cNvPr id="89245" name="Picture 294"/>
              <p:cNvPicPr>
                <a:picLocks noChangeAspect="1" noChangeArrowheads="1"/>
              </p:cNvPicPr>
              <p:nvPr/>
            </p:nvPicPr>
            <p:blipFill>
              <a:blip r:embed="rId22" cstate="screen"/>
              <a:srcRect/>
              <a:stretch>
                <a:fillRect/>
              </a:stretch>
            </p:blipFill>
            <p:spPr bwMode="auto">
              <a:xfrm>
                <a:off x="4193" y="2284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6" name="Rectangle 295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4" name="Group 296"/>
            <p:cNvGrpSpPr>
              <a:grpSpLocks/>
            </p:cNvGrpSpPr>
            <p:nvPr/>
          </p:nvGrpSpPr>
          <p:grpSpPr bwMode="auto">
            <a:xfrm>
              <a:off x="4303" y="2364"/>
              <a:ext cx="216" cy="298"/>
              <a:chOff x="4194" y="2286"/>
              <a:chExt cx="204" cy="267"/>
            </a:xfrm>
          </p:grpSpPr>
          <p:pic>
            <p:nvPicPr>
              <p:cNvPr id="89243" name="Picture 297"/>
              <p:cNvPicPr>
                <a:picLocks noChangeAspect="1" noChangeArrowheads="1"/>
              </p:cNvPicPr>
              <p:nvPr/>
            </p:nvPicPr>
            <p:blipFill>
              <a:blip r:embed="rId23" cstate="screen"/>
              <a:srcRect/>
              <a:stretch>
                <a:fillRect/>
              </a:stretch>
            </p:blipFill>
            <p:spPr bwMode="auto">
              <a:xfrm>
                <a:off x="4194" y="2286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4" name="Rectangle 298"/>
              <p:cNvSpPr>
                <a:spLocks noChangeArrowheads="1"/>
              </p:cNvSpPr>
              <p:nvPr/>
            </p:nvSpPr>
            <p:spPr bwMode="auto">
              <a:xfrm>
                <a:off x="419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5" name="Group 299"/>
            <p:cNvGrpSpPr>
              <a:grpSpLocks/>
            </p:cNvGrpSpPr>
            <p:nvPr/>
          </p:nvGrpSpPr>
          <p:grpSpPr bwMode="auto">
            <a:xfrm>
              <a:off x="4301" y="2666"/>
              <a:ext cx="237" cy="305"/>
              <a:chOff x="4192" y="2557"/>
              <a:chExt cx="224" cy="273"/>
            </a:xfrm>
          </p:grpSpPr>
          <p:sp>
            <p:nvSpPr>
              <p:cNvPr id="89241" name="Rectangle 300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42" name="Rectangle 301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6" name="Group 302"/>
            <p:cNvGrpSpPr>
              <a:grpSpLocks/>
            </p:cNvGrpSpPr>
            <p:nvPr/>
          </p:nvGrpSpPr>
          <p:grpSpPr bwMode="auto">
            <a:xfrm>
              <a:off x="4301" y="2666"/>
              <a:ext cx="227" cy="303"/>
              <a:chOff x="4192" y="2557"/>
              <a:chExt cx="214" cy="271"/>
            </a:xfrm>
          </p:grpSpPr>
          <p:pic>
            <p:nvPicPr>
              <p:cNvPr id="89239" name="Picture 303"/>
              <p:cNvPicPr>
                <a:picLocks noChangeAspect="1" noChangeArrowheads="1"/>
              </p:cNvPicPr>
              <p:nvPr/>
            </p:nvPicPr>
            <p:blipFill>
              <a:blip r:embed="rId24" cstate="screen"/>
              <a:srcRect/>
              <a:stretch>
                <a:fillRect/>
              </a:stretch>
            </p:blipFill>
            <p:spPr bwMode="auto">
              <a:xfrm>
                <a:off x="4192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0" name="Rectangle 304"/>
              <p:cNvSpPr>
                <a:spLocks noChangeArrowheads="1"/>
              </p:cNvSpPr>
              <p:nvPr/>
            </p:nvSpPr>
            <p:spPr bwMode="auto">
              <a:xfrm>
                <a:off x="419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7" name="Group 305"/>
            <p:cNvGrpSpPr>
              <a:grpSpLocks/>
            </p:cNvGrpSpPr>
            <p:nvPr/>
          </p:nvGrpSpPr>
          <p:grpSpPr bwMode="auto">
            <a:xfrm>
              <a:off x="4303" y="2669"/>
              <a:ext cx="216" cy="298"/>
              <a:chOff x="4194" y="2559"/>
              <a:chExt cx="204" cy="267"/>
            </a:xfrm>
          </p:grpSpPr>
          <p:pic>
            <p:nvPicPr>
              <p:cNvPr id="89237" name="Picture 306"/>
              <p:cNvPicPr>
                <a:picLocks noChangeAspect="1" noChangeArrowheads="1"/>
              </p:cNvPicPr>
              <p:nvPr/>
            </p:nvPicPr>
            <p:blipFill>
              <a:blip r:embed="rId25" cstate="screen"/>
              <a:srcRect/>
              <a:stretch>
                <a:fillRect/>
              </a:stretch>
            </p:blipFill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8" name="Rectangle 307"/>
              <p:cNvSpPr>
                <a:spLocks noChangeArrowheads="1"/>
              </p:cNvSpPr>
              <p:nvPr/>
            </p:nvSpPr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8" name="Group 308"/>
            <p:cNvGrpSpPr>
              <a:grpSpLocks/>
            </p:cNvGrpSpPr>
            <p:nvPr/>
          </p:nvGrpSpPr>
          <p:grpSpPr bwMode="auto">
            <a:xfrm>
              <a:off x="4302" y="2971"/>
              <a:ext cx="236" cy="306"/>
              <a:chOff x="4193" y="2830"/>
              <a:chExt cx="223" cy="274"/>
            </a:xfrm>
          </p:grpSpPr>
          <p:sp>
            <p:nvSpPr>
              <p:cNvPr id="89235" name="Rectangle 309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36" name="Rectangle 310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9" name="Group 311"/>
            <p:cNvGrpSpPr>
              <a:grpSpLocks/>
            </p:cNvGrpSpPr>
            <p:nvPr/>
          </p:nvGrpSpPr>
          <p:grpSpPr bwMode="auto">
            <a:xfrm>
              <a:off x="4302" y="2972"/>
              <a:ext cx="226" cy="304"/>
              <a:chOff x="4193" y="2831"/>
              <a:chExt cx="213" cy="272"/>
            </a:xfrm>
          </p:grpSpPr>
          <p:pic>
            <p:nvPicPr>
              <p:cNvPr id="89233" name="Picture 312"/>
              <p:cNvPicPr>
                <a:picLocks noChangeAspect="1" noChangeArrowheads="1"/>
              </p:cNvPicPr>
              <p:nvPr/>
            </p:nvPicPr>
            <p:blipFill>
              <a:blip r:embed="rId26" cstate="screen"/>
              <a:srcRect/>
              <a:stretch>
                <a:fillRect/>
              </a:stretch>
            </p:blipFill>
            <p:spPr bwMode="auto">
              <a:xfrm>
                <a:off x="4193" y="2831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4" name="Rectangle 313"/>
              <p:cNvSpPr>
                <a:spLocks noChangeArrowheads="1"/>
              </p:cNvSpPr>
              <p:nvPr/>
            </p:nvSpPr>
            <p:spPr bwMode="auto">
              <a:xfrm>
                <a:off x="4193" y="2831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0" name="Group 314"/>
            <p:cNvGrpSpPr>
              <a:grpSpLocks/>
            </p:cNvGrpSpPr>
            <p:nvPr/>
          </p:nvGrpSpPr>
          <p:grpSpPr bwMode="auto">
            <a:xfrm>
              <a:off x="4303" y="2974"/>
              <a:ext cx="216" cy="299"/>
              <a:chOff x="4194" y="2833"/>
              <a:chExt cx="204" cy="267"/>
            </a:xfrm>
          </p:grpSpPr>
          <p:pic>
            <p:nvPicPr>
              <p:cNvPr id="89231" name="Picture 315"/>
              <p:cNvPicPr>
                <a:picLocks noChangeAspect="1" noChangeArrowheads="1"/>
              </p:cNvPicPr>
              <p:nvPr/>
            </p:nvPicPr>
            <p:blipFill>
              <a:blip r:embed="rId27" cstate="screen"/>
              <a:srcRect/>
              <a:stretch>
                <a:fillRect/>
              </a:stretch>
            </p:blipFill>
            <p:spPr bwMode="auto">
              <a:xfrm>
                <a:off x="4194" y="2833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2" name="Rectangle 316"/>
              <p:cNvSpPr>
                <a:spLocks noChangeArrowheads="1"/>
              </p:cNvSpPr>
              <p:nvPr/>
            </p:nvSpPr>
            <p:spPr bwMode="auto">
              <a:xfrm>
                <a:off x="419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1" name="Group 317"/>
            <p:cNvGrpSpPr>
              <a:grpSpLocks/>
            </p:cNvGrpSpPr>
            <p:nvPr/>
          </p:nvGrpSpPr>
          <p:grpSpPr bwMode="auto">
            <a:xfrm>
              <a:off x="4302" y="1139"/>
              <a:ext cx="236" cy="305"/>
              <a:chOff x="4193" y="1189"/>
              <a:chExt cx="223" cy="273"/>
            </a:xfrm>
          </p:grpSpPr>
          <p:sp>
            <p:nvSpPr>
              <p:cNvPr id="89229" name="Rectangle 318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30" name="Rectangle 319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2" name="Group 320"/>
            <p:cNvGrpSpPr>
              <a:grpSpLocks/>
            </p:cNvGrpSpPr>
            <p:nvPr/>
          </p:nvGrpSpPr>
          <p:grpSpPr bwMode="auto">
            <a:xfrm>
              <a:off x="4302" y="1139"/>
              <a:ext cx="226" cy="303"/>
              <a:chOff x="4193" y="1189"/>
              <a:chExt cx="213" cy="272"/>
            </a:xfrm>
          </p:grpSpPr>
          <p:pic>
            <p:nvPicPr>
              <p:cNvPr id="89227" name="Picture 321"/>
              <p:cNvPicPr>
                <a:picLocks noChangeAspect="1" noChangeArrowheads="1"/>
              </p:cNvPicPr>
              <p:nvPr/>
            </p:nvPicPr>
            <p:blipFill>
              <a:blip r:embed="rId28" cstate="screen"/>
              <a:srcRect/>
              <a:stretch>
                <a:fillRect/>
              </a:stretch>
            </p:blipFill>
            <p:spPr bwMode="auto">
              <a:xfrm>
                <a:off x="4193" y="1189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28" name="Rectangle 322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3" name="Group 323"/>
            <p:cNvGrpSpPr>
              <a:grpSpLocks/>
            </p:cNvGrpSpPr>
            <p:nvPr/>
          </p:nvGrpSpPr>
          <p:grpSpPr bwMode="auto">
            <a:xfrm>
              <a:off x="4303" y="1141"/>
              <a:ext cx="216" cy="298"/>
              <a:chOff x="4194" y="1191"/>
              <a:chExt cx="204" cy="267"/>
            </a:xfrm>
          </p:grpSpPr>
          <p:pic>
            <p:nvPicPr>
              <p:cNvPr id="89225" name="Picture 324"/>
              <p:cNvPicPr>
                <a:picLocks noChangeAspect="1" noChangeArrowheads="1"/>
              </p:cNvPicPr>
              <p:nvPr/>
            </p:nvPicPr>
            <p:blipFill>
              <a:blip r:embed="rId29" cstate="screen"/>
              <a:srcRect/>
              <a:stretch>
                <a:fillRect/>
              </a:stretch>
            </p:blipFill>
            <p:spPr bwMode="auto">
              <a:xfrm>
                <a:off x="4194" y="1191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26" name="Rectangle 325"/>
              <p:cNvSpPr>
                <a:spLocks noChangeArrowheads="1"/>
              </p:cNvSpPr>
              <p:nvPr/>
            </p:nvSpPr>
            <p:spPr bwMode="auto">
              <a:xfrm>
                <a:off x="419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9224" name="Rectangle 326"/>
            <p:cNvSpPr>
              <a:spLocks noChangeArrowheads="1"/>
            </p:cNvSpPr>
            <p:nvPr/>
          </p:nvSpPr>
          <p:spPr bwMode="auto">
            <a:xfrm rot="5400000">
              <a:off x="4270" y="2146"/>
              <a:ext cx="704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Red Photometer CCDs</a:t>
              </a:r>
              <a:endParaRPr lang="en-IE" sz="1800">
                <a:latin typeface="Times New Roman" pitchFamily="18" charset="0"/>
              </a:endParaRPr>
            </a:p>
          </p:txBody>
        </p:sp>
      </p:grpSp>
      <p:pic>
        <p:nvPicPr>
          <p:cNvPr id="89092" name="Picture 327"/>
          <p:cNvPicPr>
            <a:picLocks noChangeAspect="1" noChangeArrowheads="1"/>
          </p:cNvPicPr>
          <p:nvPr/>
        </p:nvPicPr>
        <p:blipFill>
          <a:blip r:embed="rId30" cstate="screen"/>
          <a:srcRect/>
          <a:stretch>
            <a:fillRect/>
          </a:stretch>
        </p:blipFill>
        <p:spPr bwMode="auto">
          <a:xfrm>
            <a:off x="7380288" y="2133600"/>
            <a:ext cx="12382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2" name="Group 328"/>
          <p:cNvGrpSpPr>
            <a:grpSpLocks/>
          </p:cNvGrpSpPr>
          <p:nvPr/>
        </p:nvGrpSpPr>
        <p:grpSpPr bwMode="auto">
          <a:xfrm>
            <a:off x="4357688" y="2493963"/>
            <a:ext cx="6767512" cy="2519362"/>
            <a:chOff x="2926" y="1344"/>
            <a:chExt cx="4263" cy="1587"/>
          </a:xfrm>
        </p:grpSpPr>
        <p:sp>
          <p:nvSpPr>
            <p:cNvPr id="89161" name="Rectangle 329"/>
            <p:cNvSpPr>
              <a:spLocks noChangeArrowheads="1"/>
            </p:cNvSpPr>
            <p:nvPr/>
          </p:nvSpPr>
          <p:spPr bwMode="auto">
            <a:xfrm rot="16200000" flipH="1">
              <a:off x="6872" y="1797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2" name="Rectangle 330"/>
            <p:cNvSpPr>
              <a:spLocks noChangeArrowheads="1"/>
            </p:cNvSpPr>
            <p:nvPr/>
          </p:nvSpPr>
          <p:spPr bwMode="auto">
            <a:xfrm rot="16200000" flipH="1">
              <a:off x="6827" y="2387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3" name="Rectangle 331"/>
            <p:cNvSpPr>
              <a:spLocks noChangeArrowheads="1"/>
            </p:cNvSpPr>
            <p:nvPr/>
          </p:nvSpPr>
          <p:spPr bwMode="auto">
            <a:xfrm rot="16200000" flipH="1">
              <a:off x="6464" y="2523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4" name="Rectangle 332"/>
            <p:cNvSpPr>
              <a:spLocks noChangeArrowheads="1"/>
            </p:cNvSpPr>
            <p:nvPr/>
          </p:nvSpPr>
          <p:spPr bwMode="auto">
            <a:xfrm rot="16200000" flipH="1">
              <a:off x="5738" y="1978"/>
              <a:ext cx="90" cy="725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5" name="Rectangle 333"/>
            <p:cNvSpPr>
              <a:spLocks noChangeArrowheads="1"/>
            </p:cNvSpPr>
            <p:nvPr/>
          </p:nvSpPr>
          <p:spPr bwMode="auto">
            <a:xfrm rot="16200000" flipH="1">
              <a:off x="6509" y="1934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6" name="Rectangle 334"/>
            <p:cNvSpPr>
              <a:spLocks noChangeArrowheads="1"/>
            </p:cNvSpPr>
            <p:nvPr/>
          </p:nvSpPr>
          <p:spPr bwMode="auto">
            <a:xfrm rot="16200000" flipH="1">
              <a:off x="6010" y="1344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7" name="Rectangle 335"/>
            <p:cNvSpPr>
              <a:spLocks noChangeArrowheads="1"/>
            </p:cNvSpPr>
            <p:nvPr/>
          </p:nvSpPr>
          <p:spPr bwMode="auto">
            <a:xfrm rot="16200000" flipH="1">
              <a:off x="4396" y="1352"/>
              <a:ext cx="126" cy="653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8" name="Rectangle 336"/>
            <p:cNvSpPr>
              <a:spLocks noChangeArrowheads="1"/>
            </p:cNvSpPr>
            <p:nvPr/>
          </p:nvSpPr>
          <p:spPr bwMode="auto">
            <a:xfrm rot="16200000" flipH="1">
              <a:off x="5148" y="166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9" name="Rectangle 337"/>
            <p:cNvSpPr>
              <a:spLocks noChangeArrowheads="1"/>
            </p:cNvSpPr>
            <p:nvPr/>
          </p:nvSpPr>
          <p:spPr bwMode="auto">
            <a:xfrm rot="16200000" flipH="1">
              <a:off x="5466" y="1843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0" name="Rectangle 338"/>
            <p:cNvSpPr>
              <a:spLocks noChangeArrowheads="1"/>
            </p:cNvSpPr>
            <p:nvPr/>
          </p:nvSpPr>
          <p:spPr bwMode="auto">
            <a:xfrm rot="16200000" flipH="1">
              <a:off x="5284" y="2478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1" name="Rectangle 339"/>
            <p:cNvSpPr>
              <a:spLocks noChangeArrowheads="1"/>
            </p:cNvSpPr>
            <p:nvPr/>
          </p:nvSpPr>
          <p:spPr bwMode="auto">
            <a:xfrm rot="16200000" flipH="1">
              <a:off x="4876" y="2297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2" name="Rectangle 340"/>
            <p:cNvSpPr>
              <a:spLocks noChangeArrowheads="1"/>
            </p:cNvSpPr>
            <p:nvPr/>
          </p:nvSpPr>
          <p:spPr bwMode="auto">
            <a:xfrm rot="16200000" flipH="1">
              <a:off x="4695" y="2615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3" name="Rectangle 341"/>
            <p:cNvSpPr>
              <a:spLocks noChangeArrowheads="1"/>
            </p:cNvSpPr>
            <p:nvPr/>
          </p:nvSpPr>
          <p:spPr bwMode="auto">
            <a:xfrm rot="16200000" flipH="1">
              <a:off x="3923" y="1706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4" name="Rectangle 342"/>
            <p:cNvSpPr>
              <a:spLocks noChangeArrowheads="1"/>
            </p:cNvSpPr>
            <p:nvPr/>
          </p:nvSpPr>
          <p:spPr bwMode="auto">
            <a:xfrm rot="16200000" flipH="1">
              <a:off x="3719" y="2637"/>
              <a:ext cx="91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5" name="Rectangle 343"/>
            <p:cNvSpPr>
              <a:spLocks noChangeArrowheads="1"/>
            </p:cNvSpPr>
            <p:nvPr/>
          </p:nvSpPr>
          <p:spPr bwMode="auto">
            <a:xfrm rot="16200000" flipH="1">
              <a:off x="3424" y="243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6" name="Rectangle 344"/>
            <p:cNvSpPr>
              <a:spLocks noChangeArrowheads="1"/>
            </p:cNvSpPr>
            <p:nvPr/>
          </p:nvSpPr>
          <p:spPr bwMode="auto">
            <a:xfrm rot="16200000" flipH="1">
              <a:off x="3424" y="1254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7" name="Rectangle 345"/>
            <p:cNvSpPr>
              <a:spLocks noChangeArrowheads="1"/>
            </p:cNvSpPr>
            <p:nvPr/>
          </p:nvSpPr>
          <p:spPr bwMode="auto">
            <a:xfrm rot="16200000" flipH="1">
              <a:off x="3334" y="1118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8" name="Rectangle 346"/>
            <p:cNvSpPr>
              <a:spLocks noChangeArrowheads="1"/>
            </p:cNvSpPr>
            <p:nvPr/>
          </p:nvSpPr>
          <p:spPr bwMode="auto">
            <a:xfrm rot="16200000" flipH="1">
              <a:off x="3152" y="1435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9" name="Rectangle 347"/>
            <p:cNvSpPr>
              <a:spLocks noChangeArrowheads="1"/>
            </p:cNvSpPr>
            <p:nvPr/>
          </p:nvSpPr>
          <p:spPr bwMode="auto">
            <a:xfrm rot="16200000" flipH="1">
              <a:off x="3606" y="184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9094" name="Group 349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grpSp>
          <p:nvGrpSpPr>
            <p:cNvPr id="89152" name="Group 350"/>
            <p:cNvGrpSpPr>
              <a:grpSpLocks/>
            </p:cNvGrpSpPr>
            <p:nvPr/>
          </p:nvGrpSpPr>
          <p:grpSpPr bwMode="auto">
            <a:xfrm>
              <a:off x="3392" y="2013"/>
              <a:ext cx="224" cy="274"/>
              <a:chOff x="3392" y="2013"/>
              <a:chExt cx="224" cy="274"/>
            </a:xfrm>
          </p:grpSpPr>
          <p:sp>
            <p:nvSpPr>
              <p:cNvPr id="89159" name="Rectangle 351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160" name="Rectangle 352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53" name="Group 353"/>
            <p:cNvGrpSpPr>
              <a:grpSpLocks/>
            </p:cNvGrpSpPr>
            <p:nvPr/>
          </p:nvGrpSpPr>
          <p:grpSpPr bwMode="auto">
            <a:xfrm>
              <a:off x="3392" y="2013"/>
              <a:ext cx="214" cy="271"/>
              <a:chOff x="3392" y="2013"/>
              <a:chExt cx="214" cy="271"/>
            </a:xfrm>
          </p:grpSpPr>
          <p:pic>
            <p:nvPicPr>
              <p:cNvPr id="89157" name="Picture 354"/>
              <p:cNvPicPr>
                <a:picLocks noChangeAspect="1" noChangeArrowheads="1"/>
              </p:cNvPicPr>
              <p:nvPr/>
            </p:nvPicPr>
            <p:blipFill>
              <a:blip r:embed="rId31" cstate="screen"/>
              <a:srcRect/>
              <a:stretch>
                <a:fillRect/>
              </a:stretch>
            </p:blipFill>
            <p:spPr bwMode="auto">
              <a:xfrm>
                <a:off x="3392" y="2013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158" name="Rectangle 355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54" name="Group 356"/>
            <p:cNvGrpSpPr>
              <a:grpSpLocks/>
            </p:cNvGrpSpPr>
            <p:nvPr/>
          </p:nvGrpSpPr>
          <p:grpSpPr bwMode="auto">
            <a:xfrm>
              <a:off x="3394" y="2015"/>
              <a:ext cx="204" cy="267"/>
              <a:chOff x="3394" y="2015"/>
              <a:chExt cx="204" cy="267"/>
            </a:xfrm>
          </p:grpSpPr>
          <p:pic>
            <p:nvPicPr>
              <p:cNvPr id="89155" name="Picture 357"/>
              <p:cNvPicPr>
                <a:picLocks noChangeAspect="1" noChangeArrowheads="1"/>
              </p:cNvPicPr>
              <p:nvPr/>
            </p:nvPicPr>
            <p:blipFill>
              <a:blip r:embed="rId32" cstate="screen"/>
              <a:srcRect/>
              <a:stretch>
                <a:fillRect/>
              </a:stretch>
            </p:blipFill>
            <p:spPr bwMode="auto">
              <a:xfrm>
                <a:off x="3394" y="2015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156" name="Rectangle 358"/>
              <p:cNvSpPr>
                <a:spLocks noChangeArrowheads="1"/>
              </p:cNvSpPr>
              <p:nvPr/>
            </p:nvSpPr>
            <p:spPr bwMode="auto">
              <a:xfrm>
                <a:off x="3394" y="2015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9095" name="Freeform 359"/>
          <p:cNvSpPr>
            <a:spLocks noEditPoints="1"/>
          </p:cNvSpPr>
          <p:nvPr/>
        </p:nvSpPr>
        <p:spPr bwMode="auto">
          <a:xfrm>
            <a:off x="744538" y="2052638"/>
            <a:ext cx="7940675" cy="53975"/>
          </a:xfrm>
          <a:custGeom>
            <a:avLst/>
            <a:gdLst>
              <a:gd name="T0" fmla="*/ 2147483647 w 16415"/>
              <a:gd name="T1" fmla="*/ 2147483647 h 102"/>
              <a:gd name="T2" fmla="*/ 2147483647 w 16415"/>
              <a:gd name="T3" fmla="*/ 2147483647 h 102"/>
              <a:gd name="T4" fmla="*/ 2147483647 w 16415"/>
              <a:gd name="T5" fmla="*/ 2147483647 h 102"/>
              <a:gd name="T6" fmla="*/ 2147483647 w 16415"/>
              <a:gd name="T7" fmla="*/ 2147483647 h 102"/>
              <a:gd name="T8" fmla="*/ 2147483647 w 16415"/>
              <a:gd name="T9" fmla="*/ 2147483647 h 102"/>
              <a:gd name="T10" fmla="*/ 2147483647 w 16415"/>
              <a:gd name="T11" fmla="*/ 2147483647 h 102"/>
              <a:gd name="T12" fmla="*/ 0 w 16415"/>
              <a:gd name="T13" fmla="*/ 2147483647 h 102"/>
              <a:gd name="T14" fmla="*/ 2147483647 w 16415"/>
              <a:gd name="T15" fmla="*/ 2147483647 h 102"/>
              <a:gd name="T16" fmla="*/ 2147483647 w 16415"/>
              <a:gd name="T17" fmla="*/ 2147483647 h 102"/>
              <a:gd name="T18" fmla="*/ 2147483647 w 16415"/>
              <a:gd name="T19" fmla="*/ 2147483647 h 102"/>
              <a:gd name="T20" fmla="*/ 2147483647 w 16415"/>
              <a:gd name="T21" fmla="*/ 2147483647 h 102"/>
              <a:gd name="T22" fmla="*/ 2147483647 w 16415"/>
              <a:gd name="T23" fmla="*/ 2147483647 h 102"/>
              <a:gd name="T24" fmla="*/ 2147483647 w 16415"/>
              <a:gd name="T25" fmla="*/ 2147483647 h 102"/>
              <a:gd name="T26" fmla="*/ 2147483647 w 16415"/>
              <a:gd name="T27" fmla="*/ 2147483647 h 102"/>
              <a:gd name="T28" fmla="*/ 2147483647 w 16415"/>
              <a:gd name="T29" fmla="*/ 2147483647 h 102"/>
              <a:gd name="T30" fmla="*/ 2147483647 w 16415"/>
              <a:gd name="T31" fmla="*/ 2147483647 h 102"/>
              <a:gd name="T32" fmla="*/ 2147483647 w 16415"/>
              <a:gd name="T33" fmla="*/ 2147483647 h 102"/>
              <a:gd name="T34" fmla="*/ 2147483647 w 16415"/>
              <a:gd name="T35" fmla="*/ 2147483647 h 102"/>
              <a:gd name="T36" fmla="*/ 2147483647 w 16415"/>
              <a:gd name="T37" fmla="*/ 2147483647 h 102"/>
              <a:gd name="T38" fmla="*/ 2147483647 w 16415"/>
              <a:gd name="T39" fmla="*/ 2147483647 h 102"/>
              <a:gd name="T40" fmla="*/ 2147483647 w 16415"/>
              <a:gd name="T41" fmla="*/ 2147483647 h 102"/>
              <a:gd name="T42" fmla="*/ 2147483647 w 16415"/>
              <a:gd name="T43" fmla="*/ 2147483647 h 102"/>
              <a:gd name="T44" fmla="*/ 2147483647 w 16415"/>
              <a:gd name="T45" fmla="*/ 2147483647 h 102"/>
              <a:gd name="T46" fmla="*/ 2147483647 w 16415"/>
              <a:gd name="T47" fmla="*/ 2147483647 h 102"/>
              <a:gd name="T48" fmla="*/ 2147483647 w 16415"/>
              <a:gd name="T49" fmla="*/ 2147483647 h 1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6415"/>
              <a:gd name="T76" fmla="*/ 0 h 102"/>
              <a:gd name="T77" fmla="*/ 16415 w 16415"/>
              <a:gd name="T78" fmla="*/ 102 h 10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6415" h="102">
                <a:moveTo>
                  <a:pt x="18" y="43"/>
                </a:moveTo>
                <a:lnTo>
                  <a:pt x="16399" y="43"/>
                </a:lnTo>
                <a:lnTo>
                  <a:pt x="16399" y="60"/>
                </a:lnTo>
                <a:lnTo>
                  <a:pt x="18" y="60"/>
                </a:lnTo>
                <a:lnTo>
                  <a:pt x="18" y="43"/>
                </a:lnTo>
                <a:close/>
                <a:moveTo>
                  <a:pt x="88" y="100"/>
                </a:moveTo>
                <a:lnTo>
                  <a:pt x="0" y="51"/>
                </a:lnTo>
                <a:lnTo>
                  <a:pt x="88" y="2"/>
                </a:lnTo>
                <a:cubicBezTo>
                  <a:pt x="92" y="0"/>
                  <a:pt x="97" y="1"/>
                  <a:pt x="100" y="6"/>
                </a:cubicBezTo>
                <a:cubicBezTo>
                  <a:pt x="102" y="10"/>
                  <a:pt x="100" y="15"/>
                  <a:pt x="96" y="17"/>
                </a:cubicBezTo>
                <a:lnTo>
                  <a:pt x="21" y="59"/>
                </a:lnTo>
                <a:lnTo>
                  <a:pt x="21" y="44"/>
                </a:lnTo>
                <a:lnTo>
                  <a:pt x="96" y="86"/>
                </a:lnTo>
                <a:cubicBezTo>
                  <a:pt x="100" y="88"/>
                  <a:pt x="102" y="93"/>
                  <a:pt x="100" y="97"/>
                </a:cubicBezTo>
                <a:cubicBezTo>
                  <a:pt x="97" y="101"/>
                  <a:pt x="92" y="102"/>
                  <a:pt x="88" y="100"/>
                </a:cubicBezTo>
                <a:close/>
                <a:moveTo>
                  <a:pt x="16327" y="2"/>
                </a:moveTo>
                <a:lnTo>
                  <a:pt x="16415" y="51"/>
                </a:lnTo>
                <a:lnTo>
                  <a:pt x="16327" y="100"/>
                </a:lnTo>
                <a:cubicBezTo>
                  <a:pt x="16323" y="102"/>
                  <a:pt x="16318" y="101"/>
                  <a:pt x="16316" y="97"/>
                </a:cubicBezTo>
                <a:cubicBezTo>
                  <a:pt x="16313" y="93"/>
                  <a:pt x="16315" y="88"/>
                  <a:pt x="16319" y="86"/>
                </a:cubicBezTo>
                <a:lnTo>
                  <a:pt x="16394" y="44"/>
                </a:lnTo>
                <a:lnTo>
                  <a:pt x="16394" y="59"/>
                </a:lnTo>
                <a:lnTo>
                  <a:pt x="16319" y="17"/>
                </a:lnTo>
                <a:cubicBezTo>
                  <a:pt x="16315" y="15"/>
                  <a:pt x="16313" y="10"/>
                  <a:pt x="16316" y="6"/>
                </a:cubicBezTo>
                <a:cubicBezTo>
                  <a:pt x="16318" y="1"/>
                  <a:pt x="16323" y="0"/>
                  <a:pt x="16327" y="2"/>
                </a:cubicBezTo>
                <a:close/>
              </a:path>
            </a:pathLst>
          </a:custGeom>
          <a:solidFill>
            <a:srgbClr val="FFFFFF"/>
          </a:solidFill>
          <a:ln w="1588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9096" name="Group 360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sp>
          <p:nvSpPr>
            <p:cNvPr id="89150" name="Rectangle 361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solidFill>
              <a:srgbClr val="BBE0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1" name="Rectangle 362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097" name="Group 363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sp>
          <p:nvSpPr>
            <p:cNvPr id="89148" name="Rectangle 364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solidFill>
              <a:srgbClr val="BBE0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49" name="Rectangle 365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098" name="Freeform 366"/>
          <p:cNvSpPr>
            <a:spLocks noEditPoints="1"/>
          </p:cNvSpPr>
          <p:nvPr/>
        </p:nvSpPr>
        <p:spPr bwMode="auto">
          <a:xfrm>
            <a:off x="744538" y="2052638"/>
            <a:ext cx="7940675" cy="53975"/>
          </a:xfrm>
          <a:custGeom>
            <a:avLst/>
            <a:gdLst>
              <a:gd name="T0" fmla="*/ 2147483647 w 16415"/>
              <a:gd name="T1" fmla="*/ 2147483647 h 102"/>
              <a:gd name="T2" fmla="*/ 2147483647 w 16415"/>
              <a:gd name="T3" fmla="*/ 2147483647 h 102"/>
              <a:gd name="T4" fmla="*/ 2147483647 w 16415"/>
              <a:gd name="T5" fmla="*/ 2147483647 h 102"/>
              <a:gd name="T6" fmla="*/ 2147483647 w 16415"/>
              <a:gd name="T7" fmla="*/ 2147483647 h 102"/>
              <a:gd name="T8" fmla="*/ 2147483647 w 16415"/>
              <a:gd name="T9" fmla="*/ 2147483647 h 102"/>
              <a:gd name="T10" fmla="*/ 2147483647 w 16415"/>
              <a:gd name="T11" fmla="*/ 2147483647 h 102"/>
              <a:gd name="T12" fmla="*/ 0 w 16415"/>
              <a:gd name="T13" fmla="*/ 2147483647 h 102"/>
              <a:gd name="T14" fmla="*/ 2147483647 w 16415"/>
              <a:gd name="T15" fmla="*/ 2147483647 h 102"/>
              <a:gd name="T16" fmla="*/ 2147483647 w 16415"/>
              <a:gd name="T17" fmla="*/ 2147483647 h 102"/>
              <a:gd name="T18" fmla="*/ 2147483647 w 16415"/>
              <a:gd name="T19" fmla="*/ 2147483647 h 102"/>
              <a:gd name="T20" fmla="*/ 2147483647 w 16415"/>
              <a:gd name="T21" fmla="*/ 2147483647 h 102"/>
              <a:gd name="T22" fmla="*/ 2147483647 w 16415"/>
              <a:gd name="T23" fmla="*/ 2147483647 h 102"/>
              <a:gd name="T24" fmla="*/ 2147483647 w 16415"/>
              <a:gd name="T25" fmla="*/ 2147483647 h 102"/>
              <a:gd name="T26" fmla="*/ 2147483647 w 16415"/>
              <a:gd name="T27" fmla="*/ 2147483647 h 102"/>
              <a:gd name="T28" fmla="*/ 2147483647 w 16415"/>
              <a:gd name="T29" fmla="*/ 2147483647 h 102"/>
              <a:gd name="T30" fmla="*/ 2147483647 w 16415"/>
              <a:gd name="T31" fmla="*/ 2147483647 h 102"/>
              <a:gd name="T32" fmla="*/ 2147483647 w 16415"/>
              <a:gd name="T33" fmla="*/ 2147483647 h 102"/>
              <a:gd name="T34" fmla="*/ 2147483647 w 16415"/>
              <a:gd name="T35" fmla="*/ 2147483647 h 102"/>
              <a:gd name="T36" fmla="*/ 2147483647 w 16415"/>
              <a:gd name="T37" fmla="*/ 2147483647 h 102"/>
              <a:gd name="T38" fmla="*/ 2147483647 w 16415"/>
              <a:gd name="T39" fmla="*/ 2147483647 h 102"/>
              <a:gd name="T40" fmla="*/ 2147483647 w 16415"/>
              <a:gd name="T41" fmla="*/ 2147483647 h 102"/>
              <a:gd name="T42" fmla="*/ 2147483647 w 16415"/>
              <a:gd name="T43" fmla="*/ 2147483647 h 102"/>
              <a:gd name="T44" fmla="*/ 2147483647 w 16415"/>
              <a:gd name="T45" fmla="*/ 2147483647 h 102"/>
              <a:gd name="T46" fmla="*/ 2147483647 w 16415"/>
              <a:gd name="T47" fmla="*/ 2147483647 h 102"/>
              <a:gd name="T48" fmla="*/ 2147483647 w 16415"/>
              <a:gd name="T49" fmla="*/ 2147483647 h 1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6415"/>
              <a:gd name="T76" fmla="*/ 0 h 102"/>
              <a:gd name="T77" fmla="*/ 16415 w 16415"/>
              <a:gd name="T78" fmla="*/ 102 h 10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6415" h="102">
                <a:moveTo>
                  <a:pt x="18" y="43"/>
                </a:moveTo>
                <a:lnTo>
                  <a:pt x="16399" y="43"/>
                </a:lnTo>
                <a:lnTo>
                  <a:pt x="16399" y="60"/>
                </a:lnTo>
                <a:lnTo>
                  <a:pt x="18" y="60"/>
                </a:lnTo>
                <a:lnTo>
                  <a:pt x="18" y="43"/>
                </a:lnTo>
                <a:close/>
                <a:moveTo>
                  <a:pt x="88" y="100"/>
                </a:moveTo>
                <a:lnTo>
                  <a:pt x="0" y="51"/>
                </a:lnTo>
                <a:lnTo>
                  <a:pt x="88" y="2"/>
                </a:lnTo>
                <a:cubicBezTo>
                  <a:pt x="92" y="0"/>
                  <a:pt x="97" y="1"/>
                  <a:pt x="100" y="6"/>
                </a:cubicBezTo>
                <a:cubicBezTo>
                  <a:pt x="102" y="10"/>
                  <a:pt x="100" y="15"/>
                  <a:pt x="96" y="17"/>
                </a:cubicBezTo>
                <a:lnTo>
                  <a:pt x="21" y="59"/>
                </a:lnTo>
                <a:lnTo>
                  <a:pt x="21" y="44"/>
                </a:lnTo>
                <a:lnTo>
                  <a:pt x="96" y="86"/>
                </a:lnTo>
                <a:cubicBezTo>
                  <a:pt x="100" y="88"/>
                  <a:pt x="102" y="93"/>
                  <a:pt x="100" y="97"/>
                </a:cubicBezTo>
                <a:cubicBezTo>
                  <a:pt x="97" y="101"/>
                  <a:pt x="92" y="102"/>
                  <a:pt x="88" y="100"/>
                </a:cubicBezTo>
                <a:close/>
                <a:moveTo>
                  <a:pt x="16327" y="2"/>
                </a:moveTo>
                <a:lnTo>
                  <a:pt x="16415" y="51"/>
                </a:lnTo>
                <a:lnTo>
                  <a:pt x="16327" y="100"/>
                </a:lnTo>
                <a:cubicBezTo>
                  <a:pt x="16323" y="102"/>
                  <a:pt x="16318" y="101"/>
                  <a:pt x="16316" y="97"/>
                </a:cubicBezTo>
                <a:cubicBezTo>
                  <a:pt x="16313" y="93"/>
                  <a:pt x="16315" y="88"/>
                  <a:pt x="16319" y="86"/>
                </a:cubicBezTo>
                <a:lnTo>
                  <a:pt x="16394" y="44"/>
                </a:lnTo>
                <a:lnTo>
                  <a:pt x="16394" y="59"/>
                </a:lnTo>
                <a:lnTo>
                  <a:pt x="16319" y="17"/>
                </a:lnTo>
                <a:cubicBezTo>
                  <a:pt x="16315" y="15"/>
                  <a:pt x="16313" y="10"/>
                  <a:pt x="16316" y="6"/>
                </a:cubicBezTo>
                <a:cubicBezTo>
                  <a:pt x="16318" y="1"/>
                  <a:pt x="16323" y="0"/>
                  <a:pt x="16327" y="2"/>
                </a:cubicBezTo>
                <a:close/>
              </a:path>
            </a:pathLst>
          </a:custGeom>
          <a:solidFill>
            <a:srgbClr val="FFFFFF"/>
          </a:solidFill>
          <a:ln w="1588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099" name="Line 367"/>
          <p:cNvSpPr>
            <a:spLocks noChangeShapeType="1"/>
          </p:cNvSpPr>
          <p:nvPr/>
        </p:nvSpPr>
        <p:spPr bwMode="auto">
          <a:xfrm>
            <a:off x="1260475" y="6381750"/>
            <a:ext cx="6553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0" name="Text Box 368"/>
          <p:cNvSpPr txBox="1">
            <a:spLocks noChangeArrowheads="1"/>
          </p:cNvSpPr>
          <p:nvPr/>
        </p:nvSpPr>
        <p:spPr bwMode="auto">
          <a:xfrm>
            <a:off x="2989263" y="6381750"/>
            <a:ext cx="1460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hlink"/>
                </a:solidFill>
                <a:latin typeface="Times New Roman" pitchFamily="18" charset="0"/>
              </a:rPr>
              <a:t>Image</a:t>
            </a: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800">
                <a:solidFill>
                  <a:schemeClr val="hlink"/>
                </a:solidFill>
                <a:latin typeface="Times New Roman" pitchFamily="18" charset="0"/>
              </a:rPr>
              <a:t>motion</a:t>
            </a:r>
          </a:p>
        </p:txBody>
      </p:sp>
      <p:sp>
        <p:nvSpPr>
          <p:cNvPr id="89101" name="Rectangle 369"/>
          <p:cNvSpPr>
            <a:spLocks noChangeArrowheads="1"/>
          </p:cNvSpPr>
          <p:nvPr/>
        </p:nvSpPr>
        <p:spPr bwMode="auto">
          <a:xfrm>
            <a:off x="6111875" y="1655763"/>
            <a:ext cx="4445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700" b="1">
                <a:latin typeface="Times New Roman" pitchFamily="18" charset="0"/>
              </a:rPr>
              <a:t>2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2" name="Rectangle 370"/>
          <p:cNvSpPr>
            <a:spLocks noChangeArrowheads="1"/>
          </p:cNvSpPr>
          <p:nvPr/>
        </p:nvSpPr>
        <p:spPr bwMode="auto">
          <a:xfrm>
            <a:off x="7742238" y="4335463"/>
            <a:ext cx="7810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Radial Velocity 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3" name="Rectangle 371"/>
          <p:cNvSpPr>
            <a:spLocks noChangeArrowheads="1"/>
          </p:cNvSpPr>
          <p:nvPr/>
        </p:nvSpPr>
        <p:spPr bwMode="auto">
          <a:xfrm>
            <a:off x="7624763" y="4486275"/>
            <a:ext cx="9810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Spectrometer CCDs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4" name="Rectangle 372"/>
          <p:cNvSpPr>
            <a:spLocks noChangeArrowheads="1"/>
          </p:cNvSpPr>
          <p:nvPr/>
        </p:nvSpPr>
        <p:spPr bwMode="auto">
          <a:xfrm>
            <a:off x="6111875" y="1655763"/>
            <a:ext cx="4445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700" b="1">
                <a:latin typeface="Times New Roman" pitchFamily="18" charset="0"/>
              </a:rPr>
              <a:t>2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5" name="Rectangle 373"/>
          <p:cNvSpPr>
            <a:spLocks noChangeArrowheads="1"/>
          </p:cNvSpPr>
          <p:nvPr/>
        </p:nvSpPr>
        <p:spPr bwMode="auto">
          <a:xfrm>
            <a:off x="7742238" y="4335463"/>
            <a:ext cx="7810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Radial Velocity 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6" name="Rectangle 374"/>
          <p:cNvSpPr>
            <a:spLocks noChangeArrowheads="1"/>
          </p:cNvSpPr>
          <p:nvPr/>
        </p:nvSpPr>
        <p:spPr bwMode="auto">
          <a:xfrm>
            <a:off x="7624763" y="4486275"/>
            <a:ext cx="9810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Spectrometer CCDs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7" name="Rectangle 375"/>
          <p:cNvSpPr>
            <a:spLocks noChangeArrowheads="1"/>
          </p:cNvSpPr>
          <p:nvPr/>
        </p:nvSpPr>
        <p:spPr bwMode="auto">
          <a:xfrm>
            <a:off x="2905125" y="5884863"/>
            <a:ext cx="14922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200">
                <a:latin typeface="Times New Roman" pitchFamily="18" charset="0"/>
              </a:rPr>
              <a:t>Astrometric Field CCDs</a:t>
            </a:r>
            <a:endParaRPr lang="en-IE" sz="2400">
              <a:latin typeface="Times New Roman" pitchFamily="18" charset="0"/>
            </a:endParaRPr>
          </a:p>
        </p:txBody>
      </p:sp>
      <p:sp>
        <p:nvSpPr>
          <p:cNvPr id="89108" name="Rectangle 376"/>
          <p:cNvSpPr>
            <a:spLocks noChangeArrowheads="1"/>
          </p:cNvSpPr>
          <p:nvPr/>
        </p:nvSpPr>
        <p:spPr bwMode="auto">
          <a:xfrm>
            <a:off x="2844800" y="1268413"/>
            <a:ext cx="46450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900" b="1">
                <a:latin typeface="Arial" charset="0"/>
              </a:rPr>
              <a:t>106 CCDs , 938 million pixels,  2800 cm</a:t>
            </a:r>
            <a:r>
              <a:rPr lang="en-IE" sz="1900" b="1" baseline="30000">
                <a:latin typeface="Arial" charset="0"/>
              </a:rPr>
              <a:t>2</a:t>
            </a:r>
            <a:r>
              <a:rPr lang="en-IE" sz="1900" b="1">
                <a:latin typeface="Arial" charset="0"/>
              </a:rPr>
              <a:t> </a:t>
            </a:r>
            <a:endParaRPr lang="en-IE" sz="3200" b="1">
              <a:latin typeface="Arial" charset="0"/>
            </a:endParaRPr>
          </a:p>
        </p:txBody>
      </p:sp>
      <p:grpSp>
        <p:nvGrpSpPr>
          <p:cNvPr id="89109" name="Group 377"/>
          <p:cNvGrpSpPr>
            <a:grpSpLocks/>
          </p:cNvGrpSpPr>
          <p:nvPr/>
        </p:nvGrpSpPr>
        <p:grpSpPr bwMode="auto">
          <a:xfrm>
            <a:off x="5192713" y="3629025"/>
            <a:ext cx="360362" cy="479425"/>
            <a:chOff x="3392" y="2013"/>
            <a:chExt cx="214" cy="271"/>
          </a:xfrm>
        </p:grpSpPr>
        <p:pic>
          <p:nvPicPr>
            <p:cNvPr id="89146" name="Picture 378"/>
            <p:cNvPicPr>
              <a:picLocks noChangeAspect="1" noChangeArrowheads="1"/>
            </p:cNvPicPr>
            <p:nvPr/>
          </p:nvPicPr>
          <p:blipFill>
            <a:blip r:embed="rId31" cstate="screen"/>
            <a:srcRect/>
            <a:stretch>
              <a:fillRect/>
            </a:stretch>
          </p:blipFill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7" name="Rectangle 379"/>
            <p:cNvSpPr>
              <a:spLocks noChangeArrowheads="1"/>
            </p:cNvSpPr>
            <p:nvPr/>
          </p:nvSpPr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10" name="Group 380"/>
          <p:cNvGrpSpPr>
            <a:grpSpLocks/>
          </p:cNvGrpSpPr>
          <p:nvPr/>
        </p:nvGrpSpPr>
        <p:grpSpPr bwMode="auto">
          <a:xfrm>
            <a:off x="5195888" y="3632200"/>
            <a:ext cx="344487" cy="473075"/>
            <a:chOff x="3394" y="2015"/>
            <a:chExt cx="204" cy="267"/>
          </a:xfrm>
        </p:grpSpPr>
        <p:pic>
          <p:nvPicPr>
            <p:cNvPr id="89144" name="Picture 381"/>
            <p:cNvPicPr>
              <a:picLocks noChangeAspect="1" noChangeArrowheads="1"/>
            </p:cNvPicPr>
            <p:nvPr/>
          </p:nvPicPr>
          <p:blipFill>
            <a:blip r:embed="rId32" cstate="screen"/>
            <a:srcRect/>
            <a:stretch>
              <a:fillRect/>
            </a:stretch>
          </p:blipFill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5" name="Rectangle 382"/>
            <p:cNvSpPr>
              <a:spLocks noChangeArrowheads="1"/>
            </p:cNvSpPr>
            <p:nvPr/>
          </p:nvSpPr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11" name="Group 383"/>
          <p:cNvGrpSpPr>
            <a:grpSpLocks/>
          </p:cNvGrpSpPr>
          <p:nvPr/>
        </p:nvGrpSpPr>
        <p:grpSpPr bwMode="auto">
          <a:xfrm>
            <a:off x="5192713" y="3629025"/>
            <a:ext cx="360362" cy="479425"/>
            <a:chOff x="3392" y="2013"/>
            <a:chExt cx="214" cy="271"/>
          </a:xfrm>
        </p:grpSpPr>
        <p:pic>
          <p:nvPicPr>
            <p:cNvPr id="89142" name="Picture 384"/>
            <p:cNvPicPr>
              <a:picLocks noChangeAspect="1" noChangeArrowheads="1"/>
            </p:cNvPicPr>
            <p:nvPr/>
          </p:nvPicPr>
          <p:blipFill>
            <a:blip r:embed="rId31" cstate="screen"/>
            <a:srcRect/>
            <a:stretch>
              <a:fillRect/>
            </a:stretch>
          </p:blipFill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3" name="Rectangle 385"/>
            <p:cNvSpPr>
              <a:spLocks noChangeArrowheads="1"/>
            </p:cNvSpPr>
            <p:nvPr/>
          </p:nvSpPr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112" name="Rectangle 386"/>
          <p:cNvSpPr>
            <a:spLocks noChangeArrowheads="1"/>
          </p:cNvSpPr>
          <p:nvPr/>
        </p:nvSpPr>
        <p:spPr bwMode="auto">
          <a:xfrm>
            <a:off x="-287338" y="2060575"/>
            <a:ext cx="5795963" cy="36004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9113" name="Picture 387"/>
          <p:cNvPicPr>
            <a:picLocks noChangeAspect="1" noChangeArrowheads="1"/>
          </p:cNvPicPr>
          <p:nvPr/>
        </p:nvPicPr>
        <p:blipFill>
          <a:blip r:embed="rId33" cstate="screen"/>
          <a:srcRect/>
          <a:stretch>
            <a:fillRect/>
          </a:stretch>
        </p:blipFill>
        <p:spPr bwMode="auto">
          <a:xfrm>
            <a:off x="755650" y="2060575"/>
            <a:ext cx="47529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9114" name="Group 388"/>
          <p:cNvGrpSpPr>
            <a:grpSpLocks/>
          </p:cNvGrpSpPr>
          <p:nvPr/>
        </p:nvGrpSpPr>
        <p:grpSpPr bwMode="auto">
          <a:xfrm>
            <a:off x="5195888" y="3632200"/>
            <a:ext cx="344487" cy="473075"/>
            <a:chOff x="3394" y="2015"/>
            <a:chExt cx="204" cy="267"/>
          </a:xfrm>
        </p:grpSpPr>
        <p:pic>
          <p:nvPicPr>
            <p:cNvPr id="89140" name="Picture 389"/>
            <p:cNvPicPr>
              <a:picLocks noChangeAspect="1" noChangeArrowheads="1"/>
            </p:cNvPicPr>
            <p:nvPr/>
          </p:nvPicPr>
          <p:blipFill>
            <a:blip r:embed="rId32" cstate="screen"/>
            <a:srcRect/>
            <a:stretch>
              <a:fillRect/>
            </a:stretch>
          </p:blipFill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1" name="Rectangle 390"/>
            <p:cNvSpPr>
              <a:spLocks noChangeArrowheads="1"/>
            </p:cNvSpPr>
            <p:nvPr/>
          </p:nvSpPr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38" name="Group 391"/>
          <p:cNvGrpSpPr>
            <a:grpSpLocks/>
          </p:cNvGrpSpPr>
          <p:nvPr/>
        </p:nvGrpSpPr>
        <p:grpSpPr bwMode="auto">
          <a:xfrm>
            <a:off x="4716463" y="2493963"/>
            <a:ext cx="6048375" cy="2520950"/>
            <a:chOff x="975" y="890"/>
            <a:chExt cx="3810" cy="1588"/>
          </a:xfrm>
        </p:grpSpPr>
        <p:sp>
          <p:nvSpPr>
            <p:cNvPr id="89119" name="Oval 392"/>
            <p:cNvSpPr>
              <a:spLocks noChangeArrowheads="1"/>
            </p:cNvSpPr>
            <p:nvPr/>
          </p:nvSpPr>
          <p:spPr bwMode="auto">
            <a:xfrm>
              <a:off x="1156" y="89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0" name="Oval 393"/>
            <p:cNvSpPr>
              <a:spLocks noChangeArrowheads="1"/>
            </p:cNvSpPr>
            <p:nvPr/>
          </p:nvSpPr>
          <p:spPr bwMode="auto">
            <a:xfrm>
              <a:off x="1292" y="102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1" name="Oval 394"/>
            <p:cNvSpPr>
              <a:spLocks noChangeArrowheads="1"/>
            </p:cNvSpPr>
            <p:nvPr/>
          </p:nvSpPr>
          <p:spPr bwMode="auto">
            <a:xfrm>
              <a:off x="975" y="1208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2" name="Oval 395"/>
            <p:cNvSpPr>
              <a:spLocks noChangeArrowheads="1"/>
            </p:cNvSpPr>
            <p:nvPr/>
          </p:nvSpPr>
          <p:spPr bwMode="auto">
            <a:xfrm>
              <a:off x="1428" y="1299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3" name="Oval 396"/>
            <p:cNvSpPr>
              <a:spLocks noChangeArrowheads="1"/>
            </p:cNvSpPr>
            <p:nvPr/>
          </p:nvSpPr>
          <p:spPr bwMode="auto">
            <a:xfrm>
              <a:off x="3877" y="1117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4" name="Oval 397"/>
            <p:cNvSpPr>
              <a:spLocks noChangeArrowheads="1"/>
            </p:cNvSpPr>
            <p:nvPr/>
          </p:nvSpPr>
          <p:spPr bwMode="auto">
            <a:xfrm>
              <a:off x="1428" y="161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5" name="Oval 398"/>
            <p:cNvSpPr>
              <a:spLocks noChangeArrowheads="1"/>
            </p:cNvSpPr>
            <p:nvPr/>
          </p:nvSpPr>
          <p:spPr bwMode="auto">
            <a:xfrm>
              <a:off x="2244" y="1162"/>
              <a:ext cx="137" cy="136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6" name="Oval 399"/>
            <p:cNvSpPr>
              <a:spLocks noChangeArrowheads="1"/>
            </p:cNvSpPr>
            <p:nvPr/>
          </p:nvSpPr>
          <p:spPr bwMode="auto">
            <a:xfrm>
              <a:off x="1791" y="148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7" name="Oval 400"/>
            <p:cNvSpPr>
              <a:spLocks noChangeArrowheads="1"/>
            </p:cNvSpPr>
            <p:nvPr/>
          </p:nvSpPr>
          <p:spPr bwMode="auto">
            <a:xfrm flipV="1">
              <a:off x="1247" y="220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8" name="Oval 401"/>
            <p:cNvSpPr>
              <a:spLocks noChangeArrowheads="1"/>
            </p:cNvSpPr>
            <p:nvPr/>
          </p:nvSpPr>
          <p:spPr bwMode="auto">
            <a:xfrm>
              <a:off x="1564" y="2388"/>
              <a:ext cx="91" cy="90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9" name="Oval 402"/>
            <p:cNvSpPr>
              <a:spLocks noChangeArrowheads="1"/>
            </p:cNvSpPr>
            <p:nvPr/>
          </p:nvSpPr>
          <p:spPr bwMode="auto">
            <a:xfrm>
              <a:off x="3605" y="1842"/>
              <a:ext cx="91" cy="90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0" name="Oval 403"/>
            <p:cNvSpPr>
              <a:spLocks noChangeArrowheads="1"/>
            </p:cNvSpPr>
            <p:nvPr/>
          </p:nvSpPr>
          <p:spPr bwMode="auto">
            <a:xfrm>
              <a:off x="2971" y="1434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1" name="Oval 404"/>
            <p:cNvSpPr>
              <a:spLocks noChangeArrowheads="1"/>
            </p:cNvSpPr>
            <p:nvPr/>
          </p:nvSpPr>
          <p:spPr bwMode="auto">
            <a:xfrm>
              <a:off x="2971" y="1751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2" name="Oval 405"/>
            <p:cNvSpPr>
              <a:spLocks noChangeArrowheads="1"/>
            </p:cNvSpPr>
            <p:nvPr/>
          </p:nvSpPr>
          <p:spPr bwMode="auto">
            <a:xfrm>
              <a:off x="3334" y="1615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3" name="Oval 406"/>
            <p:cNvSpPr>
              <a:spLocks noChangeArrowheads="1"/>
            </p:cNvSpPr>
            <p:nvPr/>
          </p:nvSpPr>
          <p:spPr bwMode="auto">
            <a:xfrm>
              <a:off x="2744" y="207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4" name="Oval 407"/>
            <p:cNvSpPr>
              <a:spLocks noChangeArrowheads="1"/>
            </p:cNvSpPr>
            <p:nvPr/>
          </p:nvSpPr>
          <p:spPr bwMode="auto">
            <a:xfrm>
              <a:off x="2562" y="2387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5" name="Oval 408"/>
            <p:cNvSpPr>
              <a:spLocks noChangeArrowheads="1"/>
            </p:cNvSpPr>
            <p:nvPr/>
          </p:nvSpPr>
          <p:spPr bwMode="auto">
            <a:xfrm>
              <a:off x="3107" y="2251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6" name="Oval 409"/>
            <p:cNvSpPr>
              <a:spLocks noChangeArrowheads="1"/>
            </p:cNvSpPr>
            <p:nvPr/>
          </p:nvSpPr>
          <p:spPr bwMode="auto">
            <a:xfrm>
              <a:off x="4376" y="1752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7" name="Oval 410"/>
            <p:cNvSpPr>
              <a:spLocks noChangeArrowheads="1"/>
            </p:cNvSpPr>
            <p:nvPr/>
          </p:nvSpPr>
          <p:spPr bwMode="auto">
            <a:xfrm>
              <a:off x="4739" y="161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8" name="Oval 411"/>
            <p:cNvSpPr>
              <a:spLocks noChangeArrowheads="1"/>
            </p:cNvSpPr>
            <p:nvPr/>
          </p:nvSpPr>
          <p:spPr bwMode="auto">
            <a:xfrm>
              <a:off x="4332" y="2342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9" name="Oval 412"/>
            <p:cNvSpPr>
              <a:spLocks noChangeArrowheads="1"/>
            </p:cNvSpPr>
            <p:nvPr/>
          </p:nvSpPr>
          <p:spPr bwMode="auto">
            <a:xfrm>
              <a:off x="4695" y="220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89116" name="Text Box 413"/>
          <p:cNvSpPr txBox="1">
            <a:spLocks noChangeArrowheads="1"/>
          </p:cNvSpPr>
          <p:nvPr/>
        </p:nvSpPr>
        <p:spPr bwMode="auto">
          <a:xfrm>
            <a:off x="4213225" y="1844675"/>
            <a:ext cx="1223963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Times New Roman" pitchFamily="18" charset="0"/>
              </a:rPr>
              <a:t>104.26cm</a:t>
            </a:r>
          </a:p>
        </p:txBody>
      </p:sp>
      <p:sp>
        <p:nvSpPr>
          <p:cNvPr id="89117" name="Text Box 414"/>
          <p:cNvSpPr txBox="1">
            <a:spLocks noChangeArrowheads="1"/>
          </p:cNvSpPr>
          <p:nvPr/>
        </p:nvSpPr>
        <p:spPr bwMode="auto">
          <a:xfrm rot="-5400000">
            <a:off x="226219" y="3607594"/>
            <a:ext cx="890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sz="1600">
                <a:latin typeface="Times New Roman" pitchFamily="18" charset="0"/>
              </a:rPr>
              <a:t>42.35cm</a:t>
            </a:r>
            <a:endParaRPr lang="en-US" sz="1600">
              <a:latin typeface="Times New Roman" pitchFamily="18" charset="0"/>
            </a:endParaRPr>
          </a:p>
        </p:txBody>
      </p:sp>
      <p:sp>
        <p:nvSpPr>
          <p:cNvPr id="89118" name="Rectangle 415"/>
          <p:cNvSpPr>
            <a:spLocks noChangeArrowheads="1"/>
          </p:cNvSpPr>
          <p:nvPr/>
        </p:nvSpPr>
        <p:spPr bwMode="auto">
          <a:xfrm>
            <a:off x="1231900" y="5656263"/>
            <a:ext cx="749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200">
                <a:latin typeface="Times New Roman" pitchFamily="18" charset="0"/>
              </a:rPr>
              <a:t>Sky Mapper</a:t>
            </a:r>
          </a:p>
          <a:p>
            <a:r>
              <a:rPr lang="en-IE" sz="1200">
                <a:latin typeface="Times New Roman" pitchFamily="18" charset="0"/>
              </a:rPr>
              <a:t> CCDs</a:t>
            </a:r>
            <a:endParaRPr lang="en-IE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16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6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GB" smtClean="0"/>
              <a:t> </a:t>
            </a:r>
          </a:p>
        </p:txBody>
      </p:sp>
      <p:pic>
        <p:nvPicPr>
          <p:cNvPr id="19458" name="Picture 2" descr="http://www.rssd.esa.int/SA/GAIA/images/image_gallery/20120213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980727"/>
            <a:ext cx="7776864" cy="532715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0" descr="FP copia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968500"/>
            <a:ext cx="9144000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sm1_7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06475" y="1200150"/>
            <a:ext cx="7129463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sm1_7win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06475" y="1208088"/>
            <a:ext cx="7129463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Windowing system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4013" y="1309688"/>
            <a:ext cx="8435975" cy="5111750"/>
          </a:xfrm>
          <a:solidFill>
            <a:schemeClr val="bg1">
              <a:alpha val="2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GB" smtClean="0"/>
              <a:t> </a:t>
            </a:r>
          </a:p>
        </p:txBody>
      </p:sp>
      <p:pic>
        <p:nvPicPr>
          <p:cNvPr id="95234" name="Picture 10" descr="Fig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63" y="1543050"/>
            <a:ext cx="8143875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1138238" y="1901825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25575" y="1873250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1712913" y="185420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1990725" y="1825625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2287588" y="1806575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574925" y="1787525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2871788" y="175895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3168650" y="1739900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3455988" y="172085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3743325" y="1692275"/>
            <a:ext cx="3444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6038850" y="2152650"/>
            <a:ext cx="803275" cy="363538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6430963" y="1931988"/>
            <a:ext cx="803275" cy="36353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7515225" y="2179638"/>
            <a:ext cx="762000" cy="32543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>
            <a:off x="2009775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>
            <a:off x="6697663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>
            <a:off x="8056563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>
            <a:off x="3121025" y="3203575"/>
            <a:ext cx="0" cy="2619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>
            <a:off x="2016125" y="3203575"/>
            <a:ext cx="1104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0" name="Line 32"/>
          <p:cNvSpPr>
            <a:spLocks noChangeShapeType="1"/>
          </p:cNvSpPr>
          <p:nvPr/>
        </p:nvSpPr>
        <p:spPr bwMode="auto">
          <a:xfrm>
            <a:off x="3101975" y="3203575"/>
            <a:ext cx="49545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2857500" y="3486150"/>
            <a:ext cx="1524000" cy="2762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>
            <a:off x="4391025" y="3619500"/>
            <a:ext cx="973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5364163" y="3486150"/>
            <a:ext cx="950912" cy="82867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4" name="Line 36"/>
          <p:cNvSpPr>
            <a:spLocks noChangeShapeType="1"/>
          </p:cNvSpPr>
          <p:nvPr/>
        </p:nvSpPr>
        <p:spPr bwMode="auto">
          <a:xfrm>
            <a:off x="6315075" y="3619500"/>
            <a:ext cx="6905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5" name="Line 37"/>
          <p:cNvSpPr>
            <a:spLocks noChangeShapeType="1"/>
          </p:cNvSpPr>
          <p:nvPr/>
        </p:nvSpPr>
        <p:spPr bwMode="auto">
          <a:xfrm>
            <a:off x="6315075" y="3924300"/>
            <a:ext cx="6905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7038975" y="3533775"/>
            <a:ext cx="893763" cy="204788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7038975" y="3792538"/>
            <a:ext cx="760413" cy="20478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8" name="Line 40"/>
          <p:cNvSpPr>
            <a:spLocks noChangeShapeType="1"/>
          </p:cNvSpPr>
          <p:nvPr/>
        </p:nvSpPr>
        <p:spPr bwMode="auto">
          <a:xfrm>
            <a:off x="7799388" y="3895725"/>
            <a:ext cx="1333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0" name="Line 42"/>
          <p:cNvSpPr>
            <a:spLocks noChangeShapeType="1"/>
          </p:cNvSpPr>
          <p:nvPr/>
        </p:nvSpPr>
        <p:spPr bwMode="auto">
          <a:xfrm>
            <a:off x="8056563" y="3619500"/>
            <a:ext cx="0" cy="4127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1" name="Line 43"/>
          <p:cNvSpPr>
            <a:spLocks noChangeShapeType="1"/>
          </p:cNvSpPr>
          <p:nvPr/>
        </p:nvSpPr>
        <p:spPr bwMode="auto">
          <a:xfrm>
            <a:off x="7923213" y="3895725"/>
            <a:ext cx="0" cy="136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2" name="Line 44"/>
          <p:cNvSpPr>
            <a:spLocks noChangeShapeType="1"/>
          </p:cNvSpPr>
          <p:nvPr/>
        </p:nvSpPr>
        <p:spPr bwMode="auto">
          <a:xfrm>
            <a:off x="7923213" y="3629025"/>
            <a:ext cx="1333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3" name="Line 45"/>
          <p:cNvSpPr>
            <a:spLocks noChangeShapeType="1"/>
          </p:cNvSpPr>
          <p:nvPr/>
        </p:nvSpPr>
        <p:spPr bwMode="auto">
          <a:xfrm>
            <a:off x="7997825" y="4041775"/>
            <a:ext cx="0" cy="12588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7534275" y="5319713"/>
            <a:ext cx="531813" cy="271462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21" name="Picture 13" descr="Fig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69950" y="1057275"/>
            <a:ext cx="3454400" cy="5441950"/>
          </a:xfrm>
          <a:prstGeom prst="rect">
            <a:avLst/>
          </a:prstGeom>
          <a:noFill/>
          <a:ln w="19050">
            <a:solidFill>
              <a:schemeClr val="bg2"/>
            </a:solidFill>
            <a:prstDash val="dash"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xit" presetSubtype="1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3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300"/>
                            </p:stCondLst>
                            <p:childTnLst>
                              <p:par>
                                <p:cTn id="129" presetID="14" presetClass="exit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13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000"/>
                            </p:stCondLst>
                            <p:childTnLst>
                              <p:par>
                                <p:cTn id="13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700"/>
                            </p:stCondLst>
                            <p:childTnLst>
                              <p:par>
                                <p:cTn id="143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4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200"/>
                            </p:stCondLst>
                            <p:childTnLst>
                              <p:par>
                                <p:cTn id="153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4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7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900"/>
                            </p:stCondLst>
                            <p:childTnLst>
                              <p:par>
                                <p:cTn id="166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7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0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700"/>
                            </p:stCondLst>
                            <p:childTnLst>
                              <p:par>
                                <p:cTn id="1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8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7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0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700"/>
                            </p:stCondLst>
                            <p:childTnLst>
                              <p:par>
                                <p:cTn id="19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4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1400"/>
                            </p:stCondLst>
                            <p:childTnLst>
                              <p:par>
                                <p:cTn id="20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4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8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0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700"/>
                            </p:stCondLst>
                            <p:childTnLst>
                              <p:par>
                                <p:cTn id="2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 animBg="1"/>
      <p:bldP spid="17426" grpId="1" animBg="1"/>
      <p:bldP spid="17427" grpId="0" animBg="1"/>
      <p:bldP spid="17427" grpId="1" animBg="1"/>
      <p:bldP spid="17428" grpId="0" animBg="1"/>
      <p:bldP spid="17428" grpId="1" animBg="1"/>
      <p:bldP spid="17429" grpId="0" animBg="1"/>
      <p:bldP spid="17429" grpId="1" animBg="1"/>
      <p:bldP spid="17430" grpId="0" animBg="1"/>
      <p:bldP spid="17430" grpId="1" animBg="1"/>
      <p:bldP spid="17431" grpId="0" animBg="1"/>
      <p:bldP spid="17431" grpId="1" animBg="1"/>
      <p:bldP spid="17432" grpId="0" animBg="1"/>
      <p:bldP spid="17432" grpId="1" animBg="1"/>
      <p:bldP spid="17433" grpId="0" animBg="1"/>
      <p:bldP spid="17433" grpId="1" animBg="1"/>
      <p:bldP spid="17434" grpId="0" animBg="1"/>
      <p:bldP spid="17434" grpId="1" animBg="1"/>
      <p:bldP spid="17435" grpId="0" animBg="1"/>
      <p:bldP spid="17435" grpId="1" animBg="1"/>
      <p:bldP spid="17436" grpId="0" animBg="1"/>
      <p:bldP spid="17436" grpId="1" animBg="1"/>
      <p:bldP spid="17437" grpId="0" animBg="1"/>
      <p:bldP spid="17437" grpId="1" animBg="1"/>
      <p:bldP spid="17438" grpId="0" animBg="1"/>
      <p:bldP spid="17438" grpId="1" animBg="1"/>
      <p:bldP spid="17439" grpId="0" animBg="1"/>
      <p:bldP spid="17439" grpId="1" animBg="1"/>
      <p:bldP spid="17440" grpId="0" animBg="1"/>
      <p:bldP spid="17440" grpId="1" animBg="1"/>
      <p:bldP spid="17441" grpId="0" animBg="1"/>
      <p:bldP spid="17441" grpId="1" animBg="1"/>
      <p:bldP spid="17442" grpId="0" animBg="1"/>
      <p:bldP spid="17442" grpId="1" animBg="1"/>
      <p:bldP spid="17443" grpId="0" animBg="1"/>
      <p:bldP spid="17443" grpId="1" animBg="1"/>
      <p:bldP spid="17444" grpId="0" animBg="1"/>
      <p:bldP spid="17444" grpId="1" animBg="1"/>
      <p:bldP spid="17445" grpId="0" animBg="1"/>
      <p:bldP spid="17445" grpId="1" animBg="1"/>
      <p:bldP spid="17446" grpId="0" animBg="1"/>
      <p:bldP spid="17446" grpId="1" animBg="1"/>
      <p:bldP spid="17447" grpId="0" animBg="1"/>
      <p:bldP spid="17447" grpId="1" animBg="1"/>
      <p:bldP spid="17448" grpId="0" animBg="1"/>
      <p:bldP spid="17448" grpId="1" animBg="1"/>
      <p:bldP spid="17450" grpId="0" animBg="1"/>
      <p:bldP spid="17450" grpId="1" animBg="1"/>
      <p:bldP spid="17451" grpId="0" animBg="1"/>
      <p:bldP spid="17451" grpId="1" animBg="1"/>
      <p:bldP spid="17452" grpId="0" animBg="1"/>
      <p:bldP spid="17452" grpId="1" animBg="1"/>
      <p:bldP spid="17453" grpId="0" animBg="1"/>
      <p:bldP spid="17453" grpId="1" animBg="1"/>
      <p:bldP spid="17454" grpId="0" animBg="1"/>
      <p:bldP spid="17454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71750" y="3143250"/>
            <a:ext cx="2500313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 cstate="screen"/>
          <a:srcRect l="54475"/>
          <a:stretch>
            <a:fillRect/>
          </a:stretch>
        </p:blipFill>
        <p:spPr bwMode="auto">
          <a:xfrm>
            <a:off x="5357813" y="1438275"/>
            <a:ext cx="363378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4" cstate="screen"/>
          <a:srcRect l="61775"/>
          <a:stretch>
            <a:fillRect/>
          </a:stretch>
        </p:blipFill>
        <p:spPr bwMode="auto">
          <a:xfrm>
            <a:off x="285750" y="857250"/>
            <a:ext cx="223361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9" descr="Maxwell-FX750-PPC-Computer-Board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43250" y="785813"/>
            <a:ext cx="28352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7 Rectángulo"/>
          <p:cNvSpPr>
            <a:spLocks noChangeArrowheads="1"/>
          </p:cNvSpPr>
          <p:nvPr/>
        </p:nvSpPr>
        <p:spPr bwMode="auto">
          <a:xfrm>
            <a:off x="2643188" y="2000250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rgbClr val="3366CC"/>
                </a:solidFill>
                <a:latin typeface="Arial" charset="0"/>
              </a:rPr>
              <a:t>VPU</a:t>
            </a:r>
            <a:endParaRPr lang="es-ES" sz="1200"/>
          </a:p>
        </p:txBody>
      </p:sp>
      <p:sp>
        <p:nvSpPr>
          <p:cNvPr id="97286" name="8 Rectángulo"/>
          <p:cNvSpPr>
            <a:spLocks noChangeArrowheads="1"/>
          </p:cNvSpPr>
          <p:nvPr/>
        </p:nvSpPr>
        <p:spPr bwMode="auto">
          <a:xfrm>
            <a:off x="6357938" y="5857875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rgbClr val="3366CC"/>
                </a:solidFill>
                <a:latin typeface="Arial" charset="0"/>
              </a:rPr>
              <a:t>Interconnection module</a:t>
            </a:r>
            <a:endParaRPr lang="es-ES" sz="1200"/>
          </a:p>
        </p:txBody>
      </p:sp>
      <p:sp>
        <p:nvSpPr>
          <p:cNvPr id="97287" name="9 Rectángulo"/>
          <p:cNvSpPr>
            <a:spLocks noChangeArrowheads="1"/>
          </p:cNvSpPr>
          <p:nvPr/>
        </p:nvSpPr>
        <p:spPr bwMode="auto">
          <a:xfrm>
            <a:off x="6357938" y="1214438"/>
            <a:ext cx="23574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3366CC"/>
                </a:solidFill>
                <a:latin typeface="Arial" charset="0"/>
              </a:rPr>
              <a:t>Proximity Electronic Module)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066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s-ES"/>
          </a:p>
        </p:txBody>
      </p: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1579563"/>
            <a:ext cx="6096000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06" name="Text Box 6"/>
          <p:cNvSpPr txBox="1">
            <a:spLocks noChangeArrowheads="1"/>
          </p:cNvSpPr>
          <p:nvPr/>
        </p:nvSpPr>
        <p:spPr bwMode="auto">
          <a:xfrm>
            <a:off x="395288" y="333375"/>
            <a:ext cx="84978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El procesado de los datos de Gaia</a:t>
            </a:r>
            <a:endParaRPr lang="es-ES" sz="2400" b="1" i="1">
              <a:latin typeface="Arial Narrow" pitchFamily="34" charset="0"/>
            </a:endParaRPr>
          </a:p>
        </p:txBody>
      </p:sp>
      <p:pic>
        <p:nvPicPr>
          <p:cNvPr id="98310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850" y="981075"/>
            <a:ext cx="32131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06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4"/>
          <p:cNvSpPr>
            <a:spLocks noChangeArrowheads="1"/>
          </p:cNvSpPr>
          <p:nvPr/>
        </p:nvSpPr>
        <p:spPr bwMode="auto">
          <a:xfrm>
            <a:off x="468313" y="2060848"/>
            <a:ext cx="82089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Formado para preparar el procesado de los datos de </a:t>
            </a:r>
            <a:r>
              <a:rPr lang="es-ES" dirty="0" err="1" smtClean="0">
                <a:solidFill>
                  <a:srgbClr val="3366CC"/>
                </a:solidFill>
                <a:latin typeface="Arial" charset="0"/>
              </a:rPr>
              <a:t>Gaia</a:t>
            </a:r>
            <a:endParaRPr lang="es-ES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s-ES" dirty="0" smtClean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Constituido por un gran número de centros europeos (&gt;400 científicos e ingenieros)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s-ES" dirty="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ES" dirty="0">
                <a:solidFill>
                  <a:srgbClr val="3366CC"/>
                </a:solidFill>
                <a:latin typeface="Arial" charset="0"/>
              </a:rPr>
              <a:t>La </a:t>
            </a:r>
            <a:r>
              <a:rPr lang="es-ES" dirty="0" err="1">
                <a:solidFill>
                  <a:srgbClr val="3366CC"/>
                </a:solidFill>
                <a:latin typeface="Arial" charset="0"/>
              </a:rPr>
              <a:t>Universitat</a:t>
            </a:r>
            <a:r>
              <a:rPr lang="es-ES" dirty="0">
                <a:solidFill>
                  <a:srgbClr val="3366CC"/>
                </a:solidFill>
                <a:latin typeface="Arial" charset="0"/>
              </a:rPr>
              <a:t> de Barcelona 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es </a:t>
            </a:r>
            <a:r>
              <a:rPr lang="es-ES" dirty="0">
                <a:solidFill>
                  <a:srgbClr val="3366CC"/>
                </a:solidFill>
                <a:latin typeface="Arial" charset="0"/>
              </a:rPr>
              <a:t>un </a:t>
            </a:r>
            <a:r>
              <a:rPr lang="es-ES" dirty="0" smtClean="0">
                <a:solidFill>
                  <a:srgbClr val="3366CC"/>
                </a:solidFill>
                <a:latin typeface="Arial" charset="0"/>
              </a:rPr>
              <a:t>miembro destacado</a:t>
            </a:r>
            <a:endParaRPr lang="es-ES" dirty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616453" name="Text Box 5"/>
          <p:cNvSpPr txBox="1">
            <a:spLocks noChangeArrowheads="1"/>
          </p:cNvSpPr>
          <p:nvPr/>
        </p:nvSpPr>
        <p:spPr bwMode="auto">
          <a:xfrm>
            <a:off x="107950" y="1125538"/>
            <a:ext cx="90725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s-ES" sz="3000" b="1" i="1" smtClean="0">
                <a:solidFill>
                  <a:schemeClr val="hlink"/>
                </a:solidFill>
                <a:latin typeface="Arial Black" pitchFamily="34" charset="0"/>
              </a:rPr>
              <a:t>Data Processing and Analysis Consortium</a:t>
            </a:r>
            <a:endParaRPr lang="es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53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1 Marcador de fecha"/>
          <p:cNvSpPr txBox="1">
            <a:spLocks noGrp="1"/>
          </p:cNvSpPr>
          <p:nvPr/>
        </p:nvSpPr>
        <p:spPr bwMode="auto">
          <a:xfrm>
            <a:off x="0" y="6548438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s-ES_tradnl" sz="1400">
                <a:solidFill>
                  <a:srgbClr val="6666FF"/>
                </a:solidFill>
                <a:latin typeface="Arial" charset="0"/>
              </a:rPr>
              <a:t>ICCUB Mar. 2009</a:t>
            </a:r>
            <a:endParaRPr lang="es-ES_tradnl" sz="1400">
              <a:solidFill>
                <a:srgbClr val="6666FF"/>
              </a:solidFill>
              <a:latin typeface="Times New Roman" pitchFamily="18" charset="0"/>
            </a:endParaRPr>
          </a:p>
        </p:txBody>
      </p:sp>
      <p:sp>
        <p:nvSpPr>
          <p:cNvPr id="8" name="2 Marcador de número de diapositiva"/>
          <p:cNvSpPr txBox="1">
            <a:spLocks noGrp="1"/>
          </p:cNvSpPr>
          <p:nvPr/>
        </p:nvSpPr>
        <p:spPr bwMode="auto">
          <a:xfrm>
            <a:off x="7239000" y="6548438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D8A38899-F00F-4DF7-A4C3-17087E38C64A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68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sp>
        <p:nvSpPr>
          <p:cNvPr id="100355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8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pic>
        <p:nvPicPr>
          <p:cNvPr id="100356" name="Picture 8"/>
          <p:cNvPicPr>
            <a:picLocks noChangeAspect="1" noChangeArrowheads="1"/>
          </p:cNvPicPr>
          <p:nvPr/>
        </p:nvPicPr>
        <p:blipFill>
          <a:blip r:embed="rId2" cstate="screen"/>
          <a:srcRect l="4608"/>
          <a:stretch>
            <a:fillRect/>
          </a:stretch>
        </p:blipFill>
        <p:spPr bwMode="auto">
          <a:xfrm rot="5400000">
            <a:off x="5828507" y="1415256"/>
            <a:ext cx="29575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</a:blip>
          <a:srcRect r="50000"/>
          <a:stretch>
            <a:fillRect/>
          </a:stretch>
        </p:blipFill>
        <p:spPr bwMode="auto">
          <a:xfrm>
            <a:off x="250825" y="1628775"/>
            <a:ext cx="254000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538" y="3933825"/>
            <a:ext cx="38798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2602" name="Text Box 10"/>
          <p:cNvSpPr txBox="1">
            <a:spLocks noChangeArrowheads="1"/>
          </p:cNvSpPr>
          <p:nvPr/>
        </p:nvSpPr>
        <p:spPr bwMode="auto">
          <a:xfrm>
            <a:off x="395288" y="333375"/>
            <a:ext cx="84978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El simulador de Gaia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602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4" descr="gaia1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450" y="4422775"/>
            <a:ext cx="25146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5" descr="histo_asm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18250" y="1755775"/>
            <a:ext cx="22860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Text Box 6"/>
          <p:cNvSpPr txBox="1">
            <a:spLocks noChangeArrowheads="1"/>
          </p:cNvSpPr>
          <p:nvPr/>
        </p:nvSpPr>
        <p:spPr bwMode="auto">
          <a:xfrm>
            <a:off x="7232650" y="3889375"/>
            <a:ext cx="74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" sz="1800" b="1">
                <a:latin typeface="Arial Unicode MS" pitchFamily="34" charset="-128"/>
              </a:rPr>
              <a:t>ASM </a:t>
            </a:r>
          </a:p>
        </p:txBody>
      </p:sp>
      <p:pic>
        <p:nvPicPr>
          <p:cNvPr id="101380" name="Picture 7" descr="histo1_a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75250" y="4665663"/>
            <a:ext cx="23622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1" name="Rectangle 8"/>
          <p:cNvSpPr>
            <a:spLocks noChangeArrowheads="1"/>
          </p:cNvSpPr>
          <p:nvPr/>
        </p:nvSpPr>
        <p:spPr bwMode="auto">
          <a:xfrm>
            <a:off x="5327650" y="6113463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1800" b="1">
                <a:latin typeface="Arial" charset="0"/>
                <a:ea typeface="MS Mincho" pitchFamily="49" charset="-128"/>
              </a:rPr>
              <a:t>ASTRO patches</a:t>
            </a:r>
          </a:p>
        </p:txBody>
      </p:sp>
      <p:sp>
        <p:nvSpPr>
          <p:cNvPr id="101382" name="Rectangle 9"/>
          <p:cNvSpPr>
            <a:spLocks noChangeArrowheads="1"/>
          </p:cNvSpPr>
          <p:nvPr/>
        </p:nvSpPr>
        <p:spPr bwMode="auto">
          <a:xfrm>
            <a:off x="603250" y="908720"/>
            <a:ext cx="784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s-ES" sz="2400" dirty="0" smtClean="0">
                <a:solidFill>
                  <a:srgbClr val="0066CC"/>
                </a:solidFill>
                <a:latin typeface="Arial" charset="0"/>
              </a:rPr>
              <a:t>GASS se ejecuta en grandes ordenadores, y especialmente  en el superordenador </a:t>
            </a:r>
            <a:r>
              <a:rPr lang="es-ES" sz="2400" b="1" dirty="0" smtClean="0">
                <a:solidFill>
                  <a:srgbClr val="0066CC"/>
                </a:solidFill>
                <a:latin typeface="Arial" charset="0"/>
              </a:rPr>
              <a:t>Mare </a:t>
            </a:r>
            <a:r>
              <a:rPr lang="es-ES" sz="2400" b="1" dirty="0" err="1" smtClean="0">
                <a:solidFill>
                  <a:srgbClr val="0066CC"/>
                </a:solidFill>
                <a:latin typeface="Arial" charset="0"/>
              </a:rPr>
              <a:t>Nostrum</a:t>
            </a:r>
            <a:r>
              <a:rPr lang="es-ES" sz="2400" dirty="0" smtClean="0">
                <a:solidFill>
                  <a:srgbClr val="0066CC"/>
                </a:solidFill>
                <a:latin typeface="Arial" charset="0"/>
              </a:rPr>
              <a:t>.</a:t>
            </a:r>
            <a:endParaRPr lang="es-ES" sz="2400" dirty="0">
              <a:solidFill>
                <a:srgbClr val="0066CC"/>
              </a:solidFill>
              <a:latin typeface="Arial" charset="0"/>
            </a:endParaRPr>
          </a:p>
        </p:txBody>
      </p:sp>
      <p:pic>
        <p:nvPicPr>
          <p:cNvPr id="101383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3250" y="2060575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4" name="Picture 11" descr="snapshot_001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8050" y="1984375"/>
            <a:ext cx="19367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5" name="Rectangle 12"/>
          <p:cNvSpPr>
            <a:spLocks noChangeArrowheads="1"/>
          </p:cNvSpPr>
          <p:nvPr/>
        </p:nvSpPr>
        <p:spPr bwMode="auto">
          <a:xfrm>
            <a:off x="4641850" y="3508375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1800" b="1">
                <a:latin typeface="Arial" charset="0"/>
                <a:ea typeface="MS Mincho" pitchFamily="49" charset="-128"/>
              </a:rPr>
              <a:t>4 sec scan</a:t>
            </a:r>
          </a:p>
          <a:p>
            <a:pPr algn="ctr" eaLnBrk="0" hangingPunct="0"/>
            <a:r>
              <a:rPr lang="es-ES" sz="1800">
                <a:latin typeface="Arial" charset="0"/>
                <a:ea typeface="MS Mincho" pitchFamily="49" charset="-128"/>
              </a:rPr>
              <a:t>G &lt; 25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79512" y="1052736"/>
            <a:ext cx="8676456" cy="216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La física tardó más de un siglo (Galileo, Kepler, Newton) en poder fundamentar la astronomía Copernicana: ausencia de efectos notables debidos a la rotación de la Tierra, no observación de los movimentos paralácticos de las estrellas, ...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83970" name="Picture 2" descr="http://www.aip.org/history/cosmology/ideas/images-ideas/start-galileo-galilei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429000"/>
            <a:ext cx="2344138" cy="2880320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79912" y="3789040"/>
            <a:ext cx="4680520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“Eppur si muove” (s. XVII)</a:t>
            </a:r>
            <a:endParaRPr lang="es-ES">
              <a:solidFill>
                <a:srgbClr val="0070C0"/>
              </a:solidFill>
            </a:endParaRPr>
          </a:p>
        </p:txBody>
      </p:sp>
      <p:pic>
        <p:nvPicPr>
          <p:cNvPr id="83972" name="Picture 4" descr="http://upload.wikimedia.org/wikipedia/commons/thumb/1/11/Phases_Venus.jpg/200px-Phases_Ven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581128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3"/>
          <p:cNvSpPr>
            <a:spLocks noChangeArrowheads="1"/>
          </p:cNvSpPr>
          <p:nvPr/>
        </p:nvSpPr>
        <p:spPr bwMode="auto">
          <a:xfrm>
            <a:off x="250825" y="3206750"/>
            <a:ext cx="85693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Un poco de ciencia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smtClean="0">
                <a:solidFill>
                  <a:srgbClr val="0070C0"/>
                </a:solidFill>
              </a:rPr>
              <a:t>(¿ficción?)</a:t>
            </a:r>
            <a:endParaRPr lang="es-E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75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Elipse"/>
          <p:cNvSpPr/>
          <p:nvPr/>
        </p:nvSpPr>
        <p:spPr>
          <a:xfrm>
            <a:off x="4429125" y="4714875"/>
            <a:ext cx="571500" cy="571500"/>
          </a:xfrm>
          <a:prstGeom prst="ellipse">
            <a:avLst/>
          </a:prstGeom>
          <a:solidFill>
            <a:srgbClr val="FF0000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Elipse"/>
          <p:cNvSpPr/>
          <p:nvPr/>
        </p:nvSpPr>
        <p:spPr>
          <a:xfrm>
            <a:off x="3357563" y="3643313"/>
            <a:ext cx="2643187" cy="2643187"/>
          </a:xfrm>
          <a:prstGeom prst="ellips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4453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388" y="333375"/>
            <a:ext cx="9810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3"/>
          <p:cNvSpPr>
            <a:spLocks noChangeArrowheads="1"/>
          </p:cNvSpPr>
          <p:nvPr/>
        </p:nvSpPr>
        <p:spPr bwMode="auto">
          <a:xfrm>
            <a:off x="251520" y="1052736"/>
            <a:ext cx="8569325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 err="1" smtClean="0">
                <a:solidFill>
                  <a:srgbClr val="0070C0"/>
                </a:solidFill>
              </a:rPr>
              <a:t>Más</a:t>
            </a:r>
            <a:r>
              <a:rPr lang="ca-ES" b="1" dirty="0" smtClean="0">
                <a:solidFill>
                  <a:srgbClr val="0070C0"/>
                </a:solidFill>
              </a:rPr>
              <a:t>: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ca-ES" b="1" dirty="0" smtClean="0">
              <a:solidFill>
                <a:srgbClr val="0070C0"/>
              </a:solidFill>
            </a:endParaRPr>
          </a:p>
          <a:p>
            <a:pPr marL="174625" indent="-174625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ca-ES" b="1" dirty="0" smtClean="0">
                <a:solidFill>
                  <a:srgbClr val="0070C0"/>
                </a:solidFill>
              </a:rPr>
              <a:t>Gaia en </a:t>
            </a:r>
            <a:r>
              <a:rPr lang="ca-ES" b="1" dirty="0" err="1" smtClean="0">
                <a:solidFill>
                  <a:srgbClr val="0070C0"/>
                </a:solidFill>
              </a:rPr>
              <a:t>EuroNews</a:t>
            </a:r>
            <a:endParaRPr lang="ca-ES" b="1" dirty="0" smtClean="0">
              <a:solidFill>
                <a:srgbClr val="0070C0"/>
              </a:solidFill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ca-ES" b="1" dirty="0" smtClean="0">
              <a:solidFill>
                <a:srgbClr val="0070C0"/>
              </a:solidFill>
            </a:endParaRPr>
          </a:p>
          <a:p>
            <a:pPr lvl="1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dirty="0" smtClean="0">
                <a:solidFill>
                  <a:srgbClr val="0070C0"/>
                </a:solidFill>
              </a:rPr>
              <a:t>http://es.euronews.com/2013/10/24/gaia-trazando-el-mapa-de-la-via-lactea/ </a:t>
            </a:r>
          </a:p>
          <a:p>
            <a:pPr lvl="1" algn="ctr" eaLnBrk="0" hangingPunct="0">
              <a:lnSpc>
                <a:spcPct val="80000"/>
              </a:lnSpc>
              <a:spcBef>
                <a:spcPct val="20000"/>
              </a:spcBef>
            </a:pPr>
            <a:endParaRPr lang="ca-ES" dirty="0" smtClean="0">
              <a:solidFill>
                <a:srgbClr val="0070C0"/>
              </a:solidFill>
            </a:endParaRPr>
          </a:p>
          <a:p>
            <a:pPr marL="174625" indent="-174625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ca-ES" b="1" dirty="0" smtClean="0">
                <a:solidFill>
                  <a:srgbClr val="0070C0"/>
                </a:solidFill>
              </a:rPr>
              <a:t>El vídeo de Gaia</a:t>
            </a:r>
          </a:p>
          <a:p>
            <a:pPr lvl="1" algn="ctr" eaLnBrk="0" hangingPunct="0">
              <a:lnSpc>
                <a:spcPct val="80000"/>
              </a:lnSpc>
              <a:spcBef>
                <a:spcPct val="20000"/>
              </a:spcBef>
            </a:pPr>
            <a:endParaRPr lang="ca-ES" dirty="0" smtClean="0">
              <a:solidFill>
                <a:srgbClr val="0070C0"/>
              </a:solidFill>
            </a:endParaRPr>
          </a:p>
          <a:p>
            <a:pPr lvl="1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dirty="0" smtClean="0">
                <a:solidFill>
                  <a:srgbClr val="0070C0"/>
                </a:solidFill>
              </a:rPr>
              <a:t>http://gaiavideo.ub.edu</a:t>
            </a:r>
            <a:endParaRPr lang="ca-E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5364163" y="3571875"/>
            <a:ext cx="3779837" cy="78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dirty="0" smtClean="0">
                <a:solidFill>
                  <a:srgbClr val="0070C0"/>
                </a:solidFill>
              </a:rPr>
              <a:t>1920, “el gran debate”</a:t>
            </a:r>
            <a:endParaRPr lang="es-ES" dirty="0">
              <a:solidFill>
                <a:srgbClr val="0070C0"/>
              </a:solidFill>
            </a:endParaRPr>
          </a:p>
        </p:txBody>
      </p:sp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765175"/>
            <a:ext cx="460851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750" y="3789363"/>
            <a:ext cx="4608513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5292725" y="1773238"/>
            <a:ext cx="2233613" cy="781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smtClean="0">
                <a:solidFill>
                  <a:srgbClr val="0070C0"/>
                </a:solidFill>
              </a:rPr>
              <a:t>Heber D. Curtis</a:t>
            </a:r>
            <a:endParaRPr lang="es-ES">
              <a:solidFill>
                <a:srgbClr val="0070C0"/>
              </a:solidFill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5294313" y="5084763"/>
            <a:ext cx="2233612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smtClean="0">
                <a:solidFill>
                  <a:srgbClr val="0070C0"/>
                </a:solidFill>
              </a:rPr>
              <a:t>Harlow Shapley </a:t>
            </a:r>
            <a:endParaRPr lang="es-E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ChangeArrowheads="1"/>
          </p:cNvSpPr>
          <p:nvPr/>
        </p:nvSpPr>
        <p:spPr bwMode="auto">
          <a:xfrm>
            <a:off x="250825" y="1730375"/>
            <a:ext cx="4678363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 dirty="0" smtClean="0">
                <a:solidFill>
                  <a:srgbClr val="0070C0"/>
                </a:solidFill>
              </a:rPr>
              <a:t>La Vía Láctea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s-ES" b="1" dirty="0" smtClean="0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ES" dirty="0" smtClean="0">
                <a:solidFill>
                  <a:srgbClr val="0070C0"/>
                </a:solidFill>
              </a:rPr>
              <a:t>Una galaxia espiral barrada</a:t>
            </a: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" dirty="0" smtClean="0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ES" dirty="0" smtClean="0">
                <a:solidFill>
                  <a:srgbClr val="0070C0"/>
                </a:solidFill>
              </a:rPr>
              <a:t>Contiene unos 200,000 millones de estrellas</a:t>
            </a: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es-ES" dirty="0" smtClean="0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s-ES" dirty="0" smtClean="0">
                <a:solidFill>
                  <a:srgbClr val="0070C0"/>
                </a:solidFill>
              </a:rPr>
              <a:t>Tiene unos 100,000 años luz de diámetro</a:t>
            </a:r>
            <a:endParaRPr lang="es-ES" dirty="0">
              <a:solidFill>
                <a:srgbClr val="0070C0"/>
              </a:solidFill>
            </a:endParaRPr>
          </a:p>
        </p:txBody>
      </p:sp>
      <p:pic>
        <p:nvPicPr>
          <p:cNvPr id="23554" name="4 Imagen" descr="milky-way-galaxy-sun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38688" y="1643063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66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tique Oliv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tique Olive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5893</TotalTime>
  <Words>974</Words>
  <Application>Microsoft Office PowerPoint</Application>
  <PresentationFormat>Presentación en pantalla (4:3)</PresentationFormat>
  <Paragraphs>223</Paragraphs>
  <Slides>72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72</vt:i4>
      </vt:variant>
    </vt:vector>
  </HeadingPairs>
  <TitlesOfParts>
    <vt:vector size="73" baseType="lpstr"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Características principales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Durán-Luri</dc:creator>
  <cp:lastModifiedBy>Xavier Luri</cp:lastModifiedBy>
  <cp:revision>1926</cp:revision>
  <cp:lastPrinted>2000-12-03T13:15:06Z</cp:lastPrinted>
  <dcterms:created xsi:type="dcterms:W3CDTF">2000-12-03T12:54:20Z</dcterms:created>
  <dcterms:modified xsi:type="dcterms:W3CDTF">2013-11-11T08:46:32Z</dcterms:modified>
</cp:coreProperties>
</file>