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21" r:id="rId3"/>
    <p:sldId id="333" r:id="rId4"/>
    <p:sldId id="306" r:id="rId5"/>
    <p:sldId id="320" r:id="rId6"/>
    <p:sldId id="281" r:id="rId7"/>
    <p:sldId id="335" r:id="rId8"/>
    <p:sldId id="307" r:id="rId9"/>
    <p:sldId id="315" r:id="rId10"/>
    <p:sldId id="334" r:id="rId11"/>
    <p:sldId id="310" r:id="rId12"/>
    <p:sldId id="309" r:id="rId13"/>
    <p:sldId id="312" r:id="rId14"/>
    <p:sldId id="331" r:id="rId15"/>
    <p:sldId id="313" r:id="rId16"/>
    <p:sldId id="314" r:id="rId17"/>
    <p:sldId id="339" r:id="rId18"/>
    <p:sldId id="328" r:id="rId19"/>
    <p:sldId id="275" r:id="rId20"/>
    <p:sldId id="329" r:id="rId21"/>
    <p:sldId id="260" r:id="rId22"/>
    <p:sldId id="269" r:id="rId23"/>
    <p:sldId id="317" r:id="rId24"/>
    <p:sldId id="337" r:id="rId25"/>
    <p:sldId id="322" r:id="rId26"/>
    <p:sldId id="261" r:id="rId27"/>
    <p:sldId id="262" r:id="rId28"/>
    <p:sldId id="270" r:id="rId29"/>
    <p:sldId id="324" r:id="rId30"/>
    <p:sldId id="325" r:id="rId31"/>
    <p:sldId id="323" r:id="rId32"/>
    <p:sldId id="327" r:id="rId33"/>
    <p:sldId id="330" r:id="rId34"/>
    <p:sldId id="273" r:id="rId35"/>
    <p:sldId id="264" r:id="rId36"/>
    <p:sldId id="265" r:id="rId37"/>
    <p:sldId id="282" r:id="rId38"/>
    <p:sldId id="263" r:id="rId39"/>
    <p:sldId id="283" r:id="rId40"/>
    <p:sldId id="338" r:id="rId41"/>
    <p:sldId id="340" r:id="rId42"/>
    <p:sldId id="284" r:id="rId43"/>
    <p:sldId id="276" r:id="rId44"/>
    <p:sldId id="326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26262"/>
    <a:srgbClr val="6868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8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8E523-EAF0-41C4-B3D0-84C41307394B}" type="datetimeFigureOut">
              <a:rPr lang="es-ES" smtClean="0"/>
              <a:pPr/>
              <a:t>30/11/2012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F6D80-CF3D-427B-B9AF-E59A37401C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72B58-6AC8-479D-B92A-A7B28B3F27E0}" type="datetimeFigureOut">
              <a:rPr lang="es-ES" smtClean="0"/>
              <a:pPr/>
              <a:t>30/11/2012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EF39D-4940-4085-A998-A84D1E5E37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EF39D-4940-4085-A998-A84D1E5E3733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86-5009-43FF-A3C5-44D28ED7E8F2}" type="datetime1">
              <a:rPr lang="es-ES" smtClean="0"/>
              <a:pPr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9A7C-7738-47CB-BC03-25575A2CE080}" type="datetime1">
              <a:rPr lang="es-ES" smtClean="0"/>
              <a:pPr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96DC-3EDE-4ABB-84CB-7B1FC588C06E}" type="datetime1">
              <a:rPr lang="es-ES" smtClean="0"/>
              <a:pPr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168E-6869-4DDF-B002-4D69233A9604}" type="datetime1">
              <a:rPr lang="es-ES" smtClean="0"/>
              <a:pPr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303-4CFD-4A64-911A-B0B3791E6891}" type="datetime1">
              <a:rPr lang="es-ES" smtClean="0"/>
              <a:pPr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238F-967C-410A-AE7D-63EFC4A94D97}" type="datetime1">
              <a:rPr lang="es-ES" smtClean="0"/>
              <a:pPr/>
              <a:t>30/11/2012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232E-8943-46CB-A6C2-CF2BE481C278}" type="datetime1">
              <a:rPr lang="es-ES" smtClean="0"/>
              <a:pPr/>
              <a:t>30/11/2012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B968B-C50B-4ED5-AF86-3D69FB3EF253}" type="datetime1">
              <a:rPr lang="es-ES" smtClean="0"/>
              <a:pPr/>
              <a:t>30/11/2012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4F-8E13-437A-8532-2EF3AE4B1AF2}" type="datetime1">
              <a:rPr lang="es-ES" smtClean="0"/>
              <a:pPr/>
              <a:t>30/11/2012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2555-5FEE-4708-B0B4-F70EB055E63A}" type="datetime1">
              <a:rPr lang="es-ES" smtClean="0"/>
              <a:pPr/>
              <a:t>30/11/2012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AABD-5216-4098-866E-752A6DEDC2F2}" type="datetime1">
              <a:rPr lang="es-ES" smtClean="0"/>
              <a:pPr/>
              <a:t>30/11/2012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6DBC1-C2F3-4F81-AFEB-F0BFB5B2DB56}" type="datetime1">
              <a:rPr lang="es-ES" smtClean="0"/>
              <a:pPr/>
              <a:t>30/11/2012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err="1" smtClean="0"/>
              <a:t>Terceres</a:t>
            </a:r>
            <a:r>
              <a:rPr lang="pt-BR" dirty="0" smtClean="0"/>
              <a:t> </a:t>
            </a:r>
            <a:r>
              <a:rPr lang="pt-BR" dirty="0" err="1" smtClean="0"/>
              <a:t>Jornades</a:t>
            </a:r>
            <a:r>
              <a:rPr lang="pt-BR" dirty="0" smtClean="0"/>
              <a:t> d'Astronomia </a:t>
            </a:r>
            <a:r>
              <a:rPr lang="pt-BR" dirty="0" err="1" smtClean="0"/>
              <a:t>al</a:t>
            </a:r>
            <a:r>
              <a:rPr lang="pt-BR" dirty="0" smtClean="0"/>
              <a:t> </a:t>
            </a:r>
            <a:r>
              <a:rPr lang="pt-BR" dirty="0" err="1" smtClean="0"/>
              <a:t>Montsec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c\Desktop\Documents%20Eduard\Figures\vgaspra1.mpg" TargetMode="Externa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c\Desktop\Documents%20Eduard\Figures\Visualization_of_orbits_of_Near-Earth_Objects_-_movie_avi.m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c\Desktop\Documents%20Eduard\Figures\meas12.avi" TargetMode="External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oplanet.eu/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gasp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2368" y="1844824"/>
            <a:ext cx="5292080" cy="458646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a-ES" sz="4800" b="1" dirty="0" smtClean="0">
                <a:solidFill>
                  <a:srgbClr val="FFFF00"/>
                </a:solidFill>
                <a:latin typeface="Garamond" pitchFamily="18" charset="0"/>
              </a:rPr>
              <a:t>El Sistema Solar i altres planetes atrapats per estrelles</a:t>
            </a:r>
            <a:endParaRPr lang="ca-ES" sz="4800" b="1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272808" cy="2135088"/>
          </a:xfrm>
        </p:spPr>
        <p:txBody>
          <a:bodyPr>
            <a:normAutofit/>
          </a:bodyPr>
          <a:lstStyle/>
          <a:p>
            <a:r>
              <a:rPr lang="ca-ES" b="1" i="1" dirty="0" smtClean="0">
                <a:solidFill>
                  <a:srgbClr val="FFFF00"/>
                </a:solidFill>
                <a:latin typeface="Garamond" pitchFamily="18" charset="0"/>
              </a:rPr>
              <a:t>Eduard Masana</a:t>
            </a:r>
          </a:p>
          <a:p>
            <a:endParaRPr lang="ca-ES" dirty="0" smtClean="0">
              <a:solidFill>
                <a:srgbClr val="FFFF00"/>
              </a:solidFill>
              <a:latin typeface="Garamond" pitchFamily="18" charset="0"/>
            </a:endParaRPr>
          </a:p>
          <a:p>
            <a:r>
              <a:rPr lang="ca-ES" sz="2000" b="1" dirty="0" smtClean="0">
                <a:solidFill>
                  <a:srgbClr val="FFFF00"/>
                </a:solidFill>
                <a:latin typeface="Garamond" pitchFamily="18" charset="0"/>
              </a:rPr>
              <a:t>Institut d’Estudis Espacials de Catalunya (IEEC)</a:t>
            </a:r>
          </a:p>
          <a:p>
            <a:r>
              <a:rPr lang="ca-ES" sz="2000" b="1" dirty="0" smtClean="0">
                <a:solidFill>
                  <a:srgbClr val="FFFF00"/>
                </a:solidFill>
                <a:latin typeface="Garamond" pitchFamily="18" charset="0"/>
              </a:rPr>
              <a:t>Institut de Ciències del Cosmos – </a:t>
            </a:r>
            <a:r>
              <a:rPr lang="ca-ES" sz="2000" b="1" dirty="0" err="1" smtClean="0">
                <a:solidFill>
                  <a:srgbClr val="FFFF00"/>
                </a:solidFill>
                <a:latin typeface="Garamond" pitchFamily="18" charset="0"/>
              </a:rPr>
              <a:t>Univ</a:t>
            </a:r>
            <a:r>
              <a:rPr lang="ca-ES" sz="2000" b="1" smtClean="0">
                <a:solidFill>
                  <a:srgbClr val="FFFF00"/>
                </a:solidFill>
                <a:latin typeface="Garamond" pitchFamily="18" charset="0"/>
              </a:rPr>
              <a:t>. de Barcelona (ICC-UB)</a:t>
            </a:r>
          </a:p>
          <a:p>
            <a:endParaRPr lang="ca-ES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5" name="Picture 4" descr="Logo_UB_150dpi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88900"/>
            <a:ext cx="2819400" cy="773113"/>
          </a:xfrm>
          <a:prstGeom prst="rect">
            <a:avLst/>
          </a:prstGeom>
          <a:noFill/>
        </p:spPr>
      </p:pic>
      <p:pic>
        <p:nvPicPr>
          <p:cNvPr id="6" name="Picture 7" descr="logoieecfig-50-beig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922685"/>
            <a:ext cx="1219200" cy="346075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78904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980728"/>
            <a:ext cx="1445840" cy="77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 descr="gaia_RGB_transpare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40045"/>
            <a:ext cx="1979712" cy="111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Adobe Garamond Pro Bold" pitchFamily="18" charset="0"/>
              </a:rPr>
              <a:t>Asteroides</a:t>
            </a:r>
            <a:endParaRPr lang="ca-ES" dirty="0">
              <a:latin typeface="Adobe Garamond Pro Bold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dirty="0" smtClean="0"/>
              <a:t>Terceres Jornades d'Astronomia al Montsec</a:t>
            </a:r>
            <a:endParaRPr lang="ca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67544" y="1412776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1801 G. Piazzi descobreix Ceres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1802 H.W. Olbers descobreix Palas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1804 K.L. Harding descobreix Juno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1807 H.W. Olbers descobreix Vesta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a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a-E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a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a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Actualment s’estimen en 2 milions els membres del cinturó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d’asteroides (&gt;1km), catalogats aprox. 200.000.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5 Imagen" descr="Giuseppe_Piazz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340768"/>
            <a:ext cx="1955105" cy="248642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7056784" y="3779748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G. Piazzi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Garamond Pro Bold" pitchFamily="18" charset="0"/>
              </a:rPr>
              <a:t>Mida de Vesta</a:t>
            </a:r>
            <a:endParaRPr lang="es-ES" dirty="0">
              <a:latin typeface="Adobe Garamond Pro Bold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 smtClean="0"/>
              <a:t>Terceres</a:t>
            </a:r>
            <a:r>
              <a:rPr lang="pt-BR" dirty="0" smtClean="0"/>
              <a:t> </a:t>
            </a:r>
            <a:r>
              <a:rPr lang="pt-BR" dirty="0" err="1" smtClean="0"/>
              <a:t>Jornades</a:t>
            </a:r>
            <a:r>
              <a:rPr lang="pt-BR" dirty="0" smtClean="0"/>
              <a:t> d'Astronomia </a:t>
            </a:r>
            <a:r>
              <a:rPr lang="pt-BR" dirty="0" err="1" smtClean="0"/>
              <a:t>al</a:t>
            </a:r>
            <a:r>
              <a:rPr lang="pt-BR" dirty="0" smtClean="0"/>
              <a:t> </a:t>
            </a:r>
            <a:r>
              <a:rPr lang="pt-BR" dirty="0" err="1" smtClean="0"/>
              <a:t>Montsec</a:t>
            </a:r>
            <a:endParaRPr lang="es-ES" dirty="0"/>
          </a:p>
        </p:txBody>
      </p:sp>
      <p:pic>
        <p:nvPicPr>
          <p:cNvPr id="5" name="4 Imagen" descr="Vesta_sobre_Españ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7346" y="1484784"/>
            <a:ext cx="6128990" cy="4658032"/>
          </a:xfrm>
          <a:prstGeom prst="rect">
            <a:avLst/>
          </a:prstGeom>
        </p:spPr>
      </p:pic>
      <p:cxnSp>
        <p:nvCxnSpPr>
          <p:cNvPr id="6" name="5 Conector recto de flecha"/>
          <p:cNvCxnSpPr/>
          <p:nvPr/>
        </p:nvCxnSpPr>
        <p:spPr>
          <a:xfrm flipH="1">
            <a:off x="3627586" y="2420888"/>
            <a:ext cx="1368152" cy="2304256"/>
          </a:xfrm>
          <a:prstGeom prst="straightConnector1">
            <a:avLst/>
          </a:prstGeom>
          <a:ln w="317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347666" y="35505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dobe Garamond Pro Bold" pitchFamily="18" charset="0"/>
              </a:rPr>
              <a:t>575 km</a:t>
            </a:r>
            <a:endParaRPr lang="es-ES" sz="24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Garamond Pro Bold" pitchFamily="18" charset="0"/>
              </a:rPr>
              <a:t>243 Ida</a:t>
            </a:r>
            <a:endParaRPr lang="es-ES" dirty="0">
              <a:latin typeface="Adobe Garamond Pro Bold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pic>
        <p:nvPicPr>
          <p:cNvPr id="5" name="4 Imagen" descr="i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263380" cy="4533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>
                <a:latin typeface="Adobe Garamond Pro Bold" pitchFamily="18" charset="0"/>
              </a:rPr>
              <a:t>Gaia i els asteroides</a:t>
            </a:r>
            <a:endParaRPr lang="ca-ES">
              <a:latin typeface="Adobe Garamond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1324743"/>
          </a:xfrm>
        </p:spPr>
        <p:txBody>
          <a:bodyPr>
            <a:normAutofit/>
          </a:bodyPr>
          <a:lstStyle/>
          <a:p>
            <a:pPr algn="just"/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Gaia mesurarà la posició i velocitat de més de 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200.000 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asteroides, determinant la seva òrbita amb una precisió sense precedents.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7544" y="2852937"/>
            <a:ext cx="36004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Podrà </a:t>
            </a:r>
            <a:r>
              <a:rPr kumimoji="0" lang="ca-E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detectar asteroides propers al Sol</a:t>
            </a:r>
            <a:r>
              <a:rPr kumimoji="0" lang="ca-E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Rotació i formes.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a-ES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a-ES" sz="32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436564" y="4019249"/>
            <a:ext cx="1707436" cy="1607579"/>
          </a:xfrm>
          <a:prstGeom prst="line">
            <a:avLst/>
          </a:prstGeom>
          <a:noFill/>
          <a:ln w="19050">
            <a:solidFill>
              <a:srgbClr val="FFFF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9" name="1 Imagen" descr="L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6929" y="2564904"/>
            <a:ext cx="4438100" cy="36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Gaia_AI_spacecraft_back_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3117" y="4969433"/>
            <a:ext cx="306757" cy="33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8055081" y="4577998"/>
            <a:ext cx="76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Gaia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031054" y="4018806"/>
            <a:ext cx="88001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Lluna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227118" y="4067780"/>
            <a:ext cx="79226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Terra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514687" y="3617260"/>
            <a:ext cx="559193" cy="286812"/>
          </a:xfrm>
          <a:prstGeom prst="rect">
            <a:avLst/>
          </a:prstGeom>
          <a:solidFill>
            <a:srgbClr val="626262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Sol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Adobe Garamond Pro Bold" pitchFamily="18" charset="0"/>
              </a:rPr>
              <a:t>Detecció d’asteroides</a:t>
            </a: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/>
          </a:bodyPr>
          <a:lstStyle/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Objectes propers.</a:t>
            </a:r>
          </a:p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Es mouen molt </a:t>
            </a:r>
            <a:r>
              <a:rPr lang="ca-ES" sz="2400" dirty="0" err="1" smtClean="0">
                <a:latin typeface="Times New Roman" pitchFamily="18" charset="0"/>
                <a:cs typeface="Times New Roman" pitchFamily="18" charset="0"/>
              </a:rPr>
              <a:t>depresa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Elevat </a:t>
            </a:r>
            <a:r>
              <a:rPr lang="ca-ES" sz="2400" i="1" dirty="0" smtClean="0">
                <a:latin typeface="Times New Roman" pitchFamily="18" charset="0"/>
                <a:cs typeface="Times New Roman" pitchFamily="18" charset="0"/>
              </a:rPr>
              <a:t>moviment propi.</a:t>
            </a:r>
            <a:endParaRPr lang="ca-E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4 Marcador de contenido" descr="Asteroid_2004_F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852936"/>
            <a:ext cx="3076947" cy="3076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dobe Garamond Pro Bold" pitchFamily="18" charset="0"/>
              </a:rPr>
              <a:t>Detecció</a:t>
            </a:r>
            <a:r>
              <a:rPr lang="es-ES" dirty="0" smtClean="0">
                <a:latin typeface="Adobe Garamond Pro Bold" pitchFamily="18" charset="0"/>
              </a:rPr>
              <a:t> </a:t>
            </a:r>
            <a:r>
              <a:rPr lang="es-ES" dirty="0" err="1" smtClean="0">
                <a:latin typeface="Adobe Garamond Pro Bold" pitchFamily="18" charset="0"/>
              </a:rPr>
              <a:t>d’asteroides</a:t>
            </a:r>
            <a:endParaRPr lang="es-ES" dirty="0">
              <a:latin typeface="Adobe Garamond Pro Bold" pitchFamily="18" charset="0"/>
            </a:endParaRPr>
          </a:p>
        </p:txBody>
      </p:sp>
      <p:sp>
        <p:nvSpPr>
          <p:cNvPr id="331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34200" y="6553200"/>
            <a:ext cx="2133600" cy="247650"/>
          </a:xfrm>
        </p:spPr>
        <p:txBody>
          <a:bodyPr/>
          <a:lstStyle/>
          <a:p>
            <a:fld id="{EF39A008-BCA5-444D-8EC4-7F144730A2E6}" type="slidenum">
              <a:rPr lang="es-ES"/>
              <a:pPr/>
              <a:t>15</a:t>
            </a:fld>
            <a:endParaRPr lang="es-ES"/>
          </a:p>
        </p:txBody>
      </p:sp>
      <p:grpSp>
        <p:nvGrpSpPr>
          <p:cNvPr id="332" name="Group 2"/>
          <p:cNvGrpSpPr>
            <a:grpSpLocks/>
          </p:cNvGrpSpPr>
          <p:nvPr/>
        </p:nvGrpSpPr>
        <p:grpSpPr bwMode="auto">
          <a:xfrm>
            <a:off x="5580063" y="2168525"/>
            <a:ext cx="569912" cy="3394075"/>
            <a:chOff x="3696" y="1139"/>
            <a:chExt cx="359" cy="2138"/>
          </a:xfrm>
        </p:grpSpPr>
        <p:sp>
          <p:nvSpPr>
            <p:cNvPr id="333" name="Rectangle 3"/>
            <p:cNvSpPr>
              <a:spLocks noChangeArrowheads="1"/>
            </p:cNvSpPr>
            <p:nvPr/>
          </p:nvSpPr>
          <p:spPr bwMode="auto">
            <a:xfrm rot="5400000">
              <a:off x="3651" y="2153"/>
              <a:ext cx="72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IE" sz="900" i="0">
                  <a:solidFill>
                    <a:schemeClr val="tx1"/>
                  </a:solidFill>
                </a:rPr>
                <a:t>Blue Photometer CCDs</a:t>
              </a:r>
              <a:endParaRPr lang="en-IE" sz="1800" b="0" i="0">
                <a:solidFill>
                  <a:schemeClr val="tx1"/>
                </a:solidFill>
              </a:endParaRPr>
            </a:p>
          </p:txBody>
        </p:sp>
        <p:grpSp>
          <p:nvGrpSpPr>
            <p:cNvPr id="334" name="Group 4"/>
            <p:cNvGrpSpPr>
              <a:grpSpLocks/>
            </p:cNvGrpSpPr>
            <p:nvPr/>
          </p:nvGrpSpPr>
          <p:grpSpPr bwMode="auto">
            <a:xfrm>
              <a:off x="3697" y="1444"/>
              <a:ext cx="237" cy="306"/>
              <a:chOff x="3623" y="1462"/>
              <a:chExt cx="223" cy="274"/>
            </a:xfrm>
          </p:grpSpPr>
          <p:sp>
            <p:nvSpPr>
              <p:cNvPr id="459" name="Rectangle 5"/>
              <p:cNvSpPr>
                <a:spLocks noChangeArrowheads="1"/>
              </p:cNvSpPr>
              <p:nvPr/>
            </p:nvSpPr>
            <p:spPr bwMode="auto">
              <a:xfrm>
                <a:off x="3623" y="1462"/>
                <a:ext cx="223" cy="274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0" name="Rectangle 6"/>
              <p:cNvSpPr>
                <a:spLocks noChangeArrowheads="1"/>
              </p:cNvSpPr>
              <p:nvPr/>
            </p:nvSpPr>
            <p:spPr bwMode="auto">
              <a:xfrm>
                <a:off x="3623" y="1462"/>
                <a:ext cx="223" cy="27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35" name="Group 7"/>
            <p:cNvGrpSpPr>
              <a:grpSpLocks/>
            </p:cNvGrpSpPr>
            <p:nvPr/>
          </p:nvGrpSpPr>
          <p:grpSpPr bwMode="auto">
            <a:xfrm>
              <a:off x="3697" y="1444"/>
              <a:ext cx="227" cy="303"/>
              <a:chOff x="3623" y="1462"/>
              <a:chExt cx="214" cy="272"/>
            </a:xfrm>
          </p:grpSpPr>
          <p:pic>
            <p:nvPicPr>
              <p:cNvPr id="457" name="Picture 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23" y="1462"/>
                <a:ext cx="2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8" name="Rectangle 9"/>
              <p:cNvSpPr>
                <a:spLocks noChangeArrowheads="1"/>
              </p:cNvSpPr>
              <p:nvPr/>
            </p:nvSpPr>
            <p:spPr bwMode="auto">
              <a:xfrm>
                <a:off x="3623" y="1462"/>
                <a:ext cx="213" cy="272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36" name="Group 10"/>
            <p:cNvGrpSpPr>
              <a:grpSpLocks/>
            </p:cNvGrpSpPr>
            <p:nvPr/>
          </p:nvGrpSpPr>
          <p:grpSpPr bwMode="auto">
            <a:xfrm>
              <a:off x="3699" y="1447"/>
              <a:ext cx="216" cy="297"/>
              <a:chOff x="3625" y="1465"/>
              <a:chExt cx="203" cy="266"/>
            </a:xfrm>
          </p:grpSpPr>
          <p:pic>
            <p:nvPicPr>
              <p:cNvPr id="455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25" y="1465"/>
                <a:ext cx="203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6" name="Rectangle 12"/>
              <p:cNvSpPr>
                <a:spLocks noChangeArrowheads="1"/>
              </p:cNvSpPr>
              <p:nvPr/>
            </p:nvSpPr>
            <p:spPr bwMode="auto">
              <a:xfrm>
                <a:off x="3625" y="1465"/>
                <a:ext cx="203" cy="26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37" name="Group 13"/>
            <p:cNvGrpSpPr>
              <a:grpSpLocks/>
            </p:cNvGrpSpPr>
            <p:nvPr/>
          </p:nvGrpSpPr>
          <p:grpSpPr bwMode="auto">
            <a:xfrm>
              <a:off x="3697" y="1750"/>
              <a:ext cx="237" cy="304"/>
              <a:chOff x="3623" y="1736"/>
              <a:chExt cx="223" cy="273"/>
            </a:xfrm>
          </p:grpSpPr>
          <p:sp>
            <p:nvSpPr>
              <p:cNvPr id="453" name="Rectangle 14"/>
              <p:cNvSpPr>
                <a:spLocks noChangeArrowheads="1"/>
              </p:cNvSpPr>
              <p:nvPr/>
            </p:nvSpPr>
            <p:spPr bwMode="auto">
              <a:xfrm>
                <a:off x="3623" y="1736"/>
                <a:ext cx="223" cy="273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4" name="Rectangle 15"/>
              <p:cNvSpPr>
                <a:spLocks noChangeArrowheads="1"/>
              </p:cNvSpPr>
              <p:nvPr/>
            </p:nvSpPr>
            <p:spPr bwMode="auto">
              <a:xfrm>
                <a:off x="3623" y="1736"/>
                <a:ext cx="223" cy="27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38" name="Group 16"/>
            <p:cNvGrpSpPr>
              <a:grpSpLocks/>
            </p:cNvGrpSpPr>
            <p:nvPr/>
          </p:nvGrpSpPr>
          <p:grpSpPr bwMode="auto">
            <a:xfrm>
              <a:off x="3697" y="1750"/>
              <a:ext cx="227" cy="302"/>
              <a:chOff x="3623" y="1736"/>
              <a:chExt cx="214" cy="271"/>
            </a:xfrm>
          </p:grpSpPr>
          <p:pic>
            <p:nvPicPr>
              <p:cNvPr id="451" name="Picture 1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23" y="1736"/>
                <a:ext cx="214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2" name="Rectangle 18"/>
              <p:cNvSpPr>
                <a:spLocks noChangeArrowheads="1"/>
              </p:cNvSpPr>
              <p:nvPr/>
            </p:nvSpPr>
            <p:spPr bwMode="auto">
              <a:xfrm>
                <a:off x="3623" y="1736"/>
                <a:ext cx="214" cy="27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39" name="Group 19"/>
            <p:cNvGrpSpPr>
              <a:grpSpLocks/>
            </p:cNvGrpSpPr>
            <p:nvPr/>
          </p:nvGrpSpPr>
          <p:grpSpPr bwMode="auto">
            <a:xfrm>
              <a:off x="3699" y="1752"/>
              <a:ext cx="216" cy="298"/>
              <a:chOff x="3625" y="1738"/>
              <a:chExt cx="203" cy="267"/>
            </a:xfrm>
          </p:grpSpPr>
          <p:pic>
            <p:nvPicPr>
              <p:cNvPr id="449" name="Picture 2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25" y="1738"/>
                <a:ext cx="203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0" name="Rectangle 21"/>
              <p:cNvSpPr>
                <a:spLocks noChangeArrowheads="1"/>
              </p:cNvSpPr>
              <p:nvPr/>
            </p:nvSpPr>
            <p:spPr bwMode="auto">
              <a:xfrm>
                <a:off x="3625" y="1738"/>
                <a:ext cx="203" cy="26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40" name="Group 22"/>
            <p:cNvGrpSpPr>
              <a:grpSpLocks/>
            </p:cNvGrpSpPr>
            <p:nvPr/>
          </p:nvGrpSpPr>
          <p:grpSpPr bwMode="auto">
            <a:xfrm>
              <a:off x="3697" y="2055"/>
              <a:ext cx="237" cy="306"/>
              <a:chOff x="3623" y="2010"/>
              <a:chExt cx="223" cy="274"/>
            </a:xfrm>
          </p:grpSpPr>
          <p:sp>
            <p:nvSpPr>
              <p:cNvPr id="447" name="Rectangle 23"/>
              <p:cNvSpPr>
                <a:spLocks noChangeArrowheads="1"/>
              </p:cNvSpPr>
              <p:nvPr/>
            </p:nvSpPr>
            <p:spPr bwMode="auto">
              <a:xfrm>
                <a:off x="3623" y="2010"/>
                <a:ext cx="223" cy="274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8" name="Rectangle 24"/>
              <p:cNvSpPr>
                <a:spLocks noChangeArrowheads="1"/>
              </p:cNvSpPr>
              <p:nvPr/>
            </p:nvSpPr>
            <p:spPr bwMode="auto">
              <a:xfrm>
                <a:off x="3623" y="2010"/>
                <a:ext cx="223" cy="27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41" name="Group 25"/>
            <p:cNvGrpSpPr>
              <a:grpSpLocks/>
            </p:cNvGrpSpPr>
            <p:nvPr/>
          </p:nvGrpSpPr>
          <p:grpSpPr bwMode="auto">
            <a:xfrm>
              <a:off x="3697" y="2055"/>
              <a:ext cx="227" cy="304"/>
              <a:chOff x="3623" y="2010"/>
              <a:chExt cx="214" cy="272"/>
            </a:xfrm>
          </p:grpSpPr>
          <p:pic>
            <p:nvPicPr>
              <p:cNvPr id="445" name="Picture 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23" y="2010"/>
                <a:ext cx="2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6" name="Rectangle 27"/>
              <p:cNvSpPr>
                <a:spLocks noChangeArrowheads="1"/>
              </p:cNvSpPr>
              <p:nvPr/>
            </p:nvSpPr>
            <p:spPr bwMode="auto">
              <a:xfrm>
                <a:off x="3623" y="2010"/>
                <a:ext cx="213" cy="272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42" name="Group 28"/>
            <p:cNvGrpSpPr>
              <a:grpSpLocks/>
            </p:cNvGrpSpPr>
            <p:nvPr/>
          </p:nvGrpSpPr>
          <p:grpSpPr bwMode="auto">
            <a:xfrm>
              <a:off x="3699" y="2059"/>
              <a:ext cx="216" cy="297"/>
              <a:chOff x="3625" y="2013"/>
              <a:chExt cx="203" cy="266"/>
            </a:xfrm>
          </p:grpSpPr>
          <p:pic>
            <p:nvPicPr>
              <p:cNvPr id="443" name="Picture 2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625" y="2013"/>
                <a:ext cx="203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4" name="Rectangle 30"/>
              <p:cNvSpPr>
                <a:spLocks noChangeArrowheads="1"/>
              </p:cNvSpPr>
              <p:nvPr/>
            </p:nvSpPr>
            <p:spPr bwMode="auto">
              <a:xfrm>
                <a:off x="3625" y="2013"/>
                <a:ext cx="203" cy="26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43" name="Group 31"/>
            <p:cNvGrpSpPr>
              <a:grpSpLocks/>
            </p:cNvGrpSpPr>
            <p:nvPr/>
          </p:nvGrpSpPr>
          <p:grpSpPr bwMode="auto">
            <a:xfrm>
              <a:off x="3697" y="2361"/>
              <a:ext cx="237" cy="305"/>
              <a:chOff x="3623" y="2284"/>
              <a:chExt cx="223" cy="273"/>
            </a:xfrm>
          </p:grpSpPr>
          <p:sp>
            <p:nvSpPr>
              <p:cNvPr id="441" name="Rectangle 32"/>
              <p:cNvSpPr>
                <a:spLocks noChangeArrowheads="1"/>
              </p:cNvSpPr>
              <p:nvPr/>
            </p:nvSpPr>
            <p:spPr bwMode="auto">
              <a:xfrm>
                <a:off x="3623" y="2284"/>
                <a:ext cx="223" cy="273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2" name="Rectangle 33"/>
              <p:cNvSpPr>
                <a:spLocks noChangeArrowheads="1"/>
              </p:cNvSpPr>
              <p:nvPr/>
            </p:nvSpPr>
            <p:spPr bwMode="auto">
              <a:xfrm>
                <a:off x="3623" y="2284"/>
                <a:ext cx="223" cy="27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44" name="Group 34"/>
            <p:cNvGrpSpPr>
              <a:grpSpLocks/>
            </p:cNvGrpSpPr>
            <p:nvPr/>
          </p:nvGrpSpPr>
          <p:grpSpPr bwMode="auto">
            <a:xfrm>
              <a:off x="3697" y="2361"/>
              <a:ext cx="227" cy="304"/>
              <a:chOff x="3623" y="2284"/>
              <a:chExt cx="214" cy="272"/>
            </a:xfrm>
          </p:grpSpPr>
          <p:pic>
            <p:nvPicPr>
              <p:cNvPr id="439" name="Picture 3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623" y="2284"/>
                <a:ext cx="2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0" name="Rectangle 36"/>
              <p:cNvSpPr>
                <a:spLocks noChangeArrowheads="1"/>
              </p:cNvSpPr>
              <p:nvPr/>
            </p:nvSpPr>
            <p:spPr bwMode="auto">
              <a:xfrm>
                <a:off x="3623" y="2284"/>
                <a:ext cx="214" cy="27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45" name="Group 37"/>
            <p:cNvGrpSpPr>
              <a:grpSpLocks/>
            </p:cNvGrpSpPr>
            <p:nvPr/>
          </p:nvGrpSpPr>
          <p:grpSpPr bwMode="auto">
            <a:xfrm>
              <a:off x="3699" y="2364"/>
              <a:ext cx="216" cy="298"/>
              <a:chOff x="3625" y="2286"/>
              <a:chExt cx="203" cy="267"/>
            </a:xfrm>
          </p:grpSpPr>
          <p:pic>
            <p:nvPicPr>
              <p:cNvPr id="437" name="Picture 3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625" y="2286"/>
                <a:ext cx="203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8" name="Rectangle 39"/>
              <p:cNvSpPr>
                <a:spLocks noChangeArrowheads="1"/>
              </p:cNvSpPr>
              <p:nvPr/>
            </p:nvSpPr>
            <p:spPr bwMode="auto">
              <a:xfrm>
                <a:off x="3625" y="2286"/>
                <a:ext cx="203" cy="26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46" name="Group 40"/>
            <p:cNvGrpSpPr>
              <a:grpSpLocks/>
            </p:cNvGrpSpPr>
            <p:nvPr/>
          </p:nvGrpSpPr>
          <p:grpSpPr bwMode="auto">
            <a:xfrm>
              <a:off x="3697" y="2666"/>
              <a:ext cx="237" cy="305"/>
              <a:chOff x="3623" y="2557"/>
              <a:chExt cx="223" cy="273"/>
            </a:xfrm>
          </p:grpSpPr>
          <p:sp>
            <p:nvSpPr>
              <p:cNvPr id="435" name="Rectangle 41"/>
              <p:cNvSpPr>
                <a:spLocks noChangeArrowheads="1"/>
              </p:cNvSpPr>
              <p:nvPr/>
            </p:nvSpPr>
            <p:spPr bwMode="auto">
              <a:xfrm>
                <a:off x="3623" y="2557"/>
                <a:ext cx="223" cy="273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6" name="Rectangle 42"/>
              <p:cNvSpPr>
                <a:spLocks noChangeArrowheads="1"/>
              </p:cNvSpPr>
              <p:nvPr/>
            </p:nvSpPr>
            <p:spPr bwMode="auto">
              <a:xfrm>
                <a:off x="3623" y="2557"/>
                <a:ext cx="223" cy="27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47" name="Group 43"/>
            <p:cNvGrpSpPr>
              <a:grpSpLocks/>
            </p:cNvGrpSpPr>
            <p:nvPr/>
          </p:nvGrpSpPr>
          <p:grpSpPr bwMode="auto">
            <a:xfrm>
              <a:off x="3697" y="2666"/>
              <a:ext cx="227" cy="303"/>
              <a:chOff x="3623" y="2557"/>
              <a:chExt cx="214" cy="271"/>
            </a:xfrm>
          </p:grpSpPr>
          <p:pic>
            <p:nvPicPr>
              <p:cNvPr id="433" name="Picture 4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623" y="2557"/>
                <a:ext cx="214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4" name="Rectangle 45"/>
              <p:cNvSpPr>
                <a:spLocks noChangeArrowheads="1"/>
              </p:cNvSpPr>
              <p:nvPr/>
            </p:nvSpPr>
            <p:spPr bwMode="auto">
              <a:xfrm>
                <a:off x="3623" y="2557"/>
                <a:ext cx="213" cy="27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48" name="Group 46"/>
            <p:cNvGrpSpPr>
              <a:grpSpLocks/>
            </p:cNvGrpSpPr>
            <p:nvPr/>
          </p:nvGrpSpPr>
          <p:grpSpPr bwMode="auto">
            <a:xfrm>
              <a:off x="3699" y="2669"/>
              <a:ext cx="216" cy="298"/>
              <a:chOff x="3625" y="2559"/>
              <a:chExt cx="203" cy="267"/>
            </a:xfrm>
          </p:grpSpPr>
          <p:pic>
            <p:nvPicPr>
              <p:cNvPr id="431" name="Picture 47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625" y="2559"/>
                <a:ext cx="203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2" name="Rectangle 48"/>
              <p:cNvSpPr>
                <a:spLocks noChangeArrowheads="1"/>
              </p:cNvSpPr>
              <p:nvPr/>
            </p:nvSpPr>
            <p:spPr bwMode="auto">
              <a:xfrm>
                <a:off x="3625" y="2559"/>
                <a:ext cx="203" cy="26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49" name="Group 49"/>
            <p:cNvGrpSpPr>
              <a:grpSpLocks/>
            </p:cNvGrpSpPr>
            <p:nvPr/>
          </p:nvGrpSpPr>
          <p:grpSpPr bwMode="auto">
            <a:xfrm>
              <a:off x="3697" y="2971"/>
              <a:ext cx="237" cy="306"/>
              <a:chOff x="3623" y="2830"/>
              <a:chExt cx="223" cy="274"/>
            </a:xfrm>
          </p:grpSpPr>
          <p:sp>
            <p:nvSpPr>
              <p:cNvPr id="429" name="Rectangle 50"/>
              <p:cNvSpPr>
                <a:spLocks noChangeArrowheads="1"/>
              </p:cNvSpPr>
              <p:nvPr/>
            </p:nvSpPr>
            <p:spPr bwMode="auto">
              <a:xfrm>
                <a:off x="3623" y="2830"/>
                <a:ext cx="223" cy="274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0" name="Rectangle 51"/>
              <p:cNvSpPr>
                <a:spLocks noChangeArrowheads="1"/>
              </p:cNvSpPr>
              <p:nvPr/>
            </p:nvSpPr>
            <p:spPr bwMode="auto">
              <a:xfrm>
                <a:off x="3623" y="2830"/>
                <a:ext cx="223" cy="27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50" name="Group 52"/>
            <p:cNvGrpSpPr>
              <a:grpSpLocks/>
            </p:cNvGrpSpPr>
            <p:nvPr/>
          </p:nvGrpSpPr>
          <p:grpSpPr bwMode="auto">
            <a:xfrm>
              <a:off x="3697" y="2972"/>
              <a:ext cx="227" cy="304"/>
              <a:chOff x="3623" y="2831"/>
              <a:chExt cx="214" cy="272"/>
            </a:xfrm>
          </p:grpSpPr>
          <p:pic>
            <p:nvPicPr>
              <p:cNvPr id="427" name="Picture 5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623" y="2831"/>
                <a:ext cx="2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8" name="Rectangle 54"/>
              <p:cNvSpPr>
                <a:spLocks noChangeArrowheads="1"/>
              </p:cNvSpPr>
              <p:nvPr/>
            </p:nvSpPr>
            <p:spPr bwMode="auto">
              <a:xfrm>
                <a:off x="3623" y="2831"/>
                <a:ext cx="214" cy="27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51" name="Group 55"/>
            <p:cNvGrpSpPr>
              <a:grpSpLocks/>
            </p:cNvGrpSpPr>
            <p:nvPr/>
          </p:nvGrpSpPr>
          <p:grpSpPr bwMode="auto">
            <a:xfrm>
              <a:off x="3699" y="2974"/>
              <a:ext cx="216" cy="299"/>
              <a:chOff x="3625" y="2833"/>
              <a:chExt cx="203" cy="267"/>
            </a:xfrm>
          </p:grpSpPr>
          <p:pic>
            <p:nvPicPr>
              <p:cNvPr id="425" name="Picture 56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625" y="2833"/>
                <a:ext cx="203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6" name="Rectangle 57"/>
              <p:cNvSpPr>
                <a:spLocks noChangeArrowheads="1"/>
              </p:cNvSpPr>
              <p:nvPr/>
            </p:nvSpPr>
            <p:spPr bwMode="auto">
              <a:xfrm>
                <a:off x="3625" y="2833"/>
                <a:ext cx="203" cy="26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52" name="Group 58"/>
            <p:cNvGrpSpPr>
              <a:grpSpLocks/>
            </p:cNvGrpSpPr>
            <p:nvPr/>
          </p:nvGrpSpPr>
          <p:grpSpPr bwMode="auto">
            <a:xfrm>
              <a:off x="3697" y="1139"/>
              <a:ext cx="237" cy="305"/>
              <a:chOff x="3623" y="1189"/>
              <a:chExt cx="223" cy="273"/>
            </a:xfrm>
          </p:grpSpPr>
          <p:sp>
            <p:nvSpPr>
              <p:cNvPr id="423" name="Rectangle 59"/>
              <p:cNvSpPr>
                <a:spLocks noChangeArrowheads="1"/>
              </p:cNvSpPr>
              <p:nvPr/>
            </p:nvSpPr>
            <p:spPr bwMode="auto">
              <a:xfrm>
                <a:off x="3623" y="1189"/>
                <a:ext cx="223" cy="273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4" name="Rectangle 60"/>
              <p:cNvSpPr>
                <a:spLocks noChangeArrowheads="1"/>
              </p:cNvSpPr>
              <p:nvPr/>
            </p:nvSpPr>
            <p:spPr bwMode="auto">
              <a:xfrm>
                <a:off x="3623" y="1189"/>
                <a:ext cx="223" cy="27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53" name="Group 61"/>
            <p:cNvGrpSpPr>
              <a:grpSpLocks/>
            </p:cNvGrpSpPr>
            <p:nvPr/>
          </p:nvGrpSpPr>
          <p:grpSpPr bwMode="auto">
            <a:xfrm>
              <a:off x="3697" y="1139"/>
              <a:ext cx="227" cy="303"/>
              <a:chOff x="3623" y="1189"/>
              <a:chExt cx="214" cy="272"/>
            </a:xfrm>
          </p:grpSpPr>
          <p:pic>
            <p:nvPicPr>
              <p:cNvPr id="421" name="Picture 6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623" y="1189"/>
                <a:ext cx="2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2" name="Rectangle 63"/>
              <p:cNvSpPr>
                <a:spLocks noChangeArrowheads="1"/>
              </p:cNvSpPr>
              <p:nvPr/>
            </p:nvSpPr>
            <p:spPr bwMode="auto">
              <a:xfrm>
                <a:off x="3623" y="1189"/>
                <a:ext cx="214" cy="27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54" name="Group 64"/>
            <p:cNvGrpSpPr>
              <a:grpSpLocks/>
            </p:cNvGrpSpPr>
            <p:nvPr/>
          </p:nvGrpSpPr>
          <p:grpSpPr bwMode="auto">
            <a:xfrm>
              <a:off x="3699" y="1141"/>
              <a:ext cx="216" cy="298"/>
              <a:chOff x="3625" y="1191"/>
              <a:chExt cx="203" cy="267"/>
            </a:xfrm>
          </p:grpSpPr>
          <p:pic>
            <p:nvPicPr>
              <p:cNvPr id="419" name="Picture 65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625" y="1191"/>
                <a:ext cx="203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" name="Rectangle 66"/>
              <p:cNvSpPr>
                <a:spLocks noChangeArrowheads="1"/>
              </p:cNvSpPr>
              <p:nvPr/>
            </p:nvSpPr>
            <p:spPr bwMode="auto">
              <a:xfrm>
                <a:off x="3625" y="1191"/>
                <a:ext cx="203" cy="26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55" name="Rectangle 67"/>
            <p:cNvSpPr>
              <a:spLocks noChangeArrowheads="1"/>
            </p:cNvSpPr>
            <p:nvPr/>
          </p:nvSpPr>
          <p:spPr bwMode="auto">
            <a:xfrm rot="5400000">
              <a:off x="3651" y="2153"/>
              <a:ext cx="72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IE" sz="900" i="0">
                  <a:solidFill>
                    <a:schemeClr val="tx1"/>
                  </a:solidFill>
                </a:rPr>
                <a:t>Blue Photometer CCDs</a:t>
              </a:r>
              <a:endParaRPr lang="en-IE" sz="1800" b="0" i="0">
                <a:solidFill>
                  <a:schemeClr val="tx1"/>
                </a:solidFill>
              </a:endParaRPr>
            </a:p>
          </p:txBody>
        </p:sp>
        <p:grpSp>
          <p:nvGrpSpPr>
            <p:cNvPr id="356" name="Group 68"/>
            <p:cNvGrpSpPr>
              <a:grpSpLocks/>
            </p:cNvGrpSpPr>
            <p:nvPr/>
          </p:nvGrpSpPr>
          <p:grpSpPr bwMode="auto">
            <a:xfrm>
              <a:off x="3697" y="1444"/>
              <a:ext cx="237" cy="306"/>
              <a:chOff x="3623" y="1462"/>
              <a:chExt cx="223" cy="274"/>
            </a:xfrm>
          </p:grpSpPr>
          <p:sp>
            <p:nvSpPr>
              <p:cNvPr id="417" name="Rectangle 69"/>
              <p:cNvSpPr>
                <a:spLocks noChangeArrowheads="1"/>
              </p:cNvSpPr>
              <p:nvPr/>
            </p:nvSpPr>
            <p:spPr bwMode="auto">
              <a:xfrm>
                <a:off x="3623" y="1462"/>
                <a:ext cx="223" cy="274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8" name="Rectangle 70"/>
              <p:cNvSpPr>
                <a:spLocks noChangeArrowheads="1"/>
              </p:cNvSpPr>
              <p:nvPr/>
            </p:nvSpPr>
            <p:spPr bwMode="auto">
              <a:xfrm>
                <a:off x="3623" y="1462"/>
                <a:ext cx="223" cy="27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57" name="Group 71"/>
            <p:cNvGrpSpPr>
              <a:grpSpLocks/>
            </p:cNvGrpSpPr>
            <p:nvPr/>
          </p:nvGrpSpPr>
          <p:grpSpPr bwMode="auto">
            <a:xfrm>
              <a:off x="3697" y="1444"/>
              <a:ext cx="227" cy="303"/>
              <a:chOff x="3623" y="1462"/>
              <a:chExt cx="214" cy="272"/>
            </a:xfrm>
          </p:grpSpPr>
          <p:pic>
            <p:nvPicPr>
              <p:cNvPr id="415" name="Picture 7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23" y="1462"/>
                <a:ext cx="2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6" name="Rectangle 73"/>
              <p:cNvSpPr>
                <a:spLocks noChangeArrowheads="1"/>
              </p:cNvSpPr>
              <p:nvPr/>
            </p:nvSpPr>
            <p:spPr bwMode="auto">
              <a:xfrm>
                <a:off x="3623" y="1462"/>
                <a:ext cx="213" cy="272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58" name="Group 74"/>
            <p:cNvGrpSpPr>
              <a:grpSpLocks/>
            </p:cNvGrpSpPr>
            <p:nvPr/>
          </p:nvGrpSpPr>
          <p:grpSpPr bwMode="auto">
            <a:xfrm>
              <a:off x="3699" y="1447"/>
              <a:ext cx="216" cy="297"/>
              <a:chOff x="3625" y="1465"/>
              <a:chExt cx="203" cy="266"/>
            </a:xfrm>
          </p:grpSpPr>
          <p:pic>
            <p:nvPicPr>
              <p:cNvPr id="413" name="Picture 7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25" y="1465"/>
                <a:ext cx="203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4" name="Rectangle 76"/>
              <p:cNvSpPr>
                <a:spLocks noChangeArrowheads="1"/>
              </p:cNvSpPr>
              <p:nvPr/>
            </p:nvSpPr>
            <p:spPr bwMode="auto">
              <a:xfrm>
                <a:off x="3625" y="1465"/>
                <a:ext cx="203" cy="26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59" name="Group 77"/>
            <p:cNvGrpSpPr>
              <a:grpSpLocks/>
            </p:cNvGrpSpPr>
            <p:nvPr/>
          </p:nvGrpSpPr>
          <p:grpSpPr bwMode="auto">
            <a:xfrm>
              <a:off x="3697" y="1750"/>
              <a:ext cx="237" cy="304"/>
              <a:chOff x="3623" y="1736"/>
              <a:chExt cx="223" cy="273"/>
            </a:xfrm>
          </p:grpSpPr>
          <p:sp>
            <p:nvSpPr>
              <p:cNvPr id="411" name="Rectangle 78"/>
              <p:cNvSpPr>
                <a:spLocks noChangeArrowheads="1"/>
              </p:cNvSpPr>
              <p:nvPr/>
            </p:nvSpPr>
            <p:spPr bwMode="auto">
              <a:xfrm>
                <a:off x="3623" y="1736"/>
                <a:ext cx="223" cy="273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" name="Rectangle 79"/>
              <p:cNvSpPr>
                <a:spLocks noChangeArrowheads="1"/>
              </p:cNvSpPr>
              <p:nvPr/>
            </p:nvSpPr>
            <p:spPr bwMode="auto">
              <a:xfrm>
                <a:off x="3623" y="1736"/>
                <a:ext cx="223" cy="27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60" name="Group 80"/>
            <p:cNvGrpSpPr>
              <a:grpSpLocks/>
            </p:cNvGrpSpPr>
            <p:nvPr/>
          </p:nvGrpSpPr>
          <p:grpSpPr bwMode="auto">
            <a:xfrm>
              <a:off x="3697" y="1750"/>
              <a:ext cx="227" cy="302"/>
              <a:chOff x="3623" y="1736"/>
              <a:chExt cx="214" cy="271"/>
            </a:xfrm>
          </p:grpSpPr>
          <p:pic>
            <p:nvPicPr>
              <p:cNvPr id="409" name="Picture 8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23" y="1736"/>
                <a:ext cx="214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" name="Rectangle 82"/>
              <p:cNvSpPr>
                <a:spLocks noChangeArrowheads="1"/>
              </p:cNvSpPr>
              <p:nvPr/>
            </p:nvSpPr>
            <p:spPr bwMode="auto">
              <a:xfrm>
                <a:off x="3623" y="1736"/>
                <a:ext cx="214" cy="27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61" name="Group 83"/>
            <p:cNvGrpSpPr>
              <a:grpSpLocks/>
            </p:cNvGrpSpPr>
            <p:nvPr/>
          </p:nvGrpSpPr>
          <p:grpSpPr bwMode="auto">
            <a:xfrm>
              <a:off x="3699" y="1752"/>
              <a:ext cx="216" cy="298"/>
              <a:chOff x="3625" y="1738"/>
              <a:chExt cx="203" cy="267"/>
            </a:xfrm>
          </p:grpSpPr>
          <p:pic>
            <p:nvPicPr>
              <p:cNvPr id="407" name="Picture 8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25" y="1738"/>
                <a:ext cx="203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8" name="Rectangle 85"/>
              <p:cNvSpPr>
                <a:spLocks noChangeArrowheads="1"/>
              </p:cNvSpPr>
              <p:nvPr/>
            </p:nvSpPr>
            <p:spPr bwMode="auto">
              <a:xfrm>
                <a:off x="3625" y="1738"/>
                <a:ext cx="203" cy="26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62" name="Group 86"/>
            <p:cNvGrpSpPr>
              <a:grpSpLocks/>
            </p:cNvGrpSpPr>
            <p:nvPr/>
          </p:nvGrpSpPr>
          <p:grpSpPr bwMode="auto">
            <a:xfrm>
              <a:off x="3697" y="2055"/>
              <a:ext cx="237" cy="306"/>
              <a:chOff x="3623" y="2010"/>
              <a:chExt cx="223" cy="274"/>
            </a:xfrm>
          </p:grpSpPr>
          <p:sp>
            <p:nvSpPr>
              <p:cNvPr id="405" name="Rectangle 87"/>
              <p:cNvSpPr>
                <a:spLocks noChangeArrowheads="1"/>
              </p:cNvSpPr>
              <p:nvPr/>
            </p:nvSpPr>
            <p:spPr bwMode="auto">
              <a:xfrm>
                <a:off x="3623" y="2010"/>
                <a:ext cx="223" cy="274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6" name="Rectangle 88"/>
              <p:cNvSpPr>
                <a:spLocks noChangeArrowheads="1"/>
              </p:cNvSpPr>
              <p:nvPr/>
            </p:nvSpPr>
            <p:spPr bwMode="auto">
              <a:xfrm>
                <a:off x="3623" y="2010"/>
                <a:ext cx="223" cy="27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63" name="Group 89"/>
            <p:cNvGrpSpPr>
              <a:grpSpLocks/>
            </p:cNvGrpSpPr>
            <p:nvPr/>
          </p:nvGrpSpPr>
          <p:grpSpPr bwMode="auto">
            <a:xfrm>
              <a:off x="3697" y="2055"/>
              <a:ext cx="227" cy="304"/>
              <a:chOff x="3623" y="2010"/>
              <a:chExt cx="214" cy="272"/>
            </a:xfrm>
          </p:grpSpPr>
          <p:pic>
            <p:nvPicPr>
              <p:cNvPr id="403" name="Picture 9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23" y="2010"/>
                <a:ext cx="2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4" name="Rectangle 91"/>
              <p:cNvSpPr>
                <a:spLocks noChangeArrowheads="1"/>
              </p:cNvSpPr>
              <p:nvPr/>
            </p:nvSpPr>
            <p:spPr bwMode="auto">
              <a:xfrm>
                <a:off x="3623" y="2010"/>
                <a:ext cx="213" cy="272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64" name="Group 92"/>
            <p:cNvGrpSpPr>
              <a:grpSpLocks/>
            </p:cNvGrpSpPr>
            <p:nvPr/>
          </p:nvGrpSpPr>
          <p:grpSpPr bwMode="auto">
            <a:xfrm>
              <a:off x="3699" y="2059"/>
              <a:ext cx="216" cy="297"/>
              <a:chOff x="3625" y="2013"/>
              <a:chExt cx="203" cy="266"/>
            </a:xfrm>
          </p:grpSpPr>
          <p:pic>
            <p:nvPicPr>
              <p:cNvPr id="401" name="Picture 9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625" y="2013"/>
                <a:ext cx="203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2" name="Rectangle 94"/>
              <p:cNvSpPr>
                <a:spLocks noChangeArrowheads="1"/>
              </p:cNvSpPr>
              <p:nvPr/>
            </p:nvSpPr>
            <p:spPr bwMode="auto">
              <a:xfrm>
                <a:off x="3625" y="2013"/>
                <a:ext cx="203" cy="26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65" name="Group 95"/>
            <p:cNvGrpSpPr>
              <a:grpSpLocks/>
            </p:cNvGrpSpPr>
            <p:nvPr/>
          </p:nvGrpSpPr>
          <p:grpSpPr bwMode="auto">
            <a:xfrm>
              <a:off x="3697" y="2361"/>
              <a:ext cx="237" cy="305"/>
              <a:chOff x="3623" y="2284"/>
              <a:chExt cx="223" cy="273"/>
            </a:xfrm>
          </p:grpSpPr>
          <p:sp>
            <p:nvSpPr>
              <p:cNvPr id="399" name="Rectangle 96"/>
              <p:cNvSpPr>
                <a:spLocks noChangeArrowheads="1"/>
              </p:cNvSpPr>
              <p:nvPr/>
            </p:nvSpPr>
            <p:spPr bwMode="auto">
              <a:xfrm>
                <a:off x="3623" y="2284"/>
                <a:ext cx="223" cy="273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0" name="Rectangle 97"/>
              <p:cNvSpPr>
                <a:spLocks noChangeArrowheads="1"/>
              </p:cNvSpPr>
              <p:nvPr/>
            </p:nvSpPr>
            <p:spPr bwMode="auto">
              <a:xfrm>
                <a:off x="3623" y="2284"/>
                <a:ext cx="223" cy="27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66" name="Group 98"/>
            <p:cNvGrpSpPr>
              <a:grpSpLocks/>
            </p:cNvGrpSpPr>
            <p:nvPr/>
          </p:nvGrpSpPr>
          <p:grpSpPr bwMode="auto">
            <a:xfrm>
              <a:off x="3697" y="2361"/>
              <a:ext cx="227" cy="304"/>
              <a:chOff x="3623" y="2284"/>
              <a:chExt cx="214" cy="272"/>
            </a:xfrm>
          </p:grpSpPr>
          <p:pic>
            <p:nvPicPr>
              <p:cNvPr id="397" name="Picture 9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623" y="2284"/>
                <a:ext cx="2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8" name="Rectangle 100"/>
              <p:cNvSpPr>
                <a:spLocks noChangeArrowheads="1"/>
              </p:cNvSpPr>
              <p:nvPr/>
            </p:nvSpPr>
            <p:spPr bwMode="auto">
              <a:xfrm>
                <a:off x="3623" y="2284"/>
                <a:ext cx="214" cy="27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67" name="Group 101"/>
            <p:cNvGrpSpPr>
              <a:grpSpLocks/>
            </p:cNvGrpSpPr>
            <p:nvPr/>
          </p:nvGrpSpPr>
          <p:grpSpPr bwMode="auto">
            <a:xfrm>
              <a:off x="3699" y="2364"/>
              <a:ext cx="216" cy="298"/>
              <a:chOff x="3625" y="2286"/>
              <a:chExt cx="203" cy="267"/>
            </a:xfrm>
          </p:grpSpPr>
          <p:pic>
            <p:nvPicPr>
              <p:cNvPr id="395" name="Picture 1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625" y="2286"/>
                <a:ext cx="203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6" name="Rectangle 103"/>
              <p:cNvSpPr>
                <a:spLocks noChangeArrowheads="1"/>
              </p:cNvSpPr>
              <p:nvPr/>
            </p:nvSpPr>
            <p:spPr bwMode="auto">
              <a:xfrm>
                <a:off x="3625" y="2286"/>
                <a:ext cx="203" cy="26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68" name="Group 104"/>
            <p:cNvGrpSpPr>
              <a:grpSpLocks/>
            </p:cNvGrpSpPr>
            <p:nvPr/>
          </p:nvGrpSpPr>
          <p:grpSpPr bwMode="auto">
            <a:xfrm>
              <a:off x="3697" y="2666"/>
              <a:ext cx="237" cy="305"/>
              <a:chOff x="3623" y="2557"/>
              <a:chExt cx="223" cy="273"/>
            </a:xfrm>
          </p:grpSpPr>
          <p:sp>
            <p:nvSpPr>
              <p:cNvPr id="393" name="Rectangle 105"/>
              <p:cNvSpPr>
                <a:spLocks noChangeArrowheads="1"/>
              </p:cNvSpPr>
              <p:nvPr/>
            </p:nvSpPr>
            <p:spPr bwMode="auto">
              <a:xfrm>
                <a:off x="3623" y="2557"/>
                <a:ext cx="223" cy="273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4" name="Rectangle 106"/>
              <p:cNvSpPr>
                <a:spLocks noChangeArrowheads="1"/>
              </p:cNvSpPr>
              <p:nvPr/>
            </p:nvSpPr>
            <p:spPr bwMode="auto">
              <a:xfrm>
                <a:off x="3623" y="2557"/>
                <a:ext cx="223" cy="27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69" name="Group 107"/>
            <p:cNvGrpSpPr>
              <a:grpSpLocks/>
            </p:cNvGrpSpPr>
            <p:nvPr/>
          </p:nvGrpSpPr>
          <p:grpSpPr bwMode="auto">
            <a:xfrm>
              <a:off x="3697" y="2666"/>
              <a:ext cx="227" cy="303"/>
              <a:chOff x="3623" y="2557"/>
              <a:chExt cx="214" cy="271"/>
            </a:xfrm>
          </p:grpSpPr>
          <p:pic>
            <p:nvPicPr>
              <p:cNvPr id="391" name="Picture 108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623" y="2557"/>
                <a:ext cx="214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2" name="Rectangle 109"/>
              <p:cNvSpPr>
                <a:spLocks noChangeArrowheads="1"/>
              </p:cNvSpPr>
              <p:nvPr/>
            </p:nvSpPr>
            <p:spPr bwMode="auto">
              <a:xfrm>
                <a:off x="3623" y="2557"/>
                <a:ext cx="213" cy="27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70" name="Group 110"/>
            <p:cNvGrpSpPr>
              <a:grpSpLocks/>
            </p:cNvGrpSpPr>
            <p:nvPr/>
          </p:nvGrpSpPr>
          <p:grpSpPr bwMode="auto">
            <a:xfrm>
              <a:off x="3699" y="2669"/>
              <a:ext cx="216" cy="298"/>
              <a:chOff x="3625" y="2559"/>
              <a:chExt cx="203" cy="267"/>
            </a:xfrm>
          </p:grpSpPr>
          <p:pic>
            <p:nvPicPr>
              <p:cNvPr id="389" name="Picture 11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625" y="2559"/>
                <a:ext cx="203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" name="Rectangle 112"/>
              <p:cNvSpPr>
                <a:spLocks noChangeArrowheads="1"/>
              </p:cNvSpPr>
              <p:nvPr/>
            </p:nvSpPr>
            <p:spPr bwMode="auto">
              <a:xfrm>
                <a:off x="3625" y="2559"/>
                <a:ext cx="203" cy="26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71" name="Group 113"/>
            <p:cNvGrpSpPr>
              <a:grpSpLocks/>
            </p:cNvGrpSpPr>
            <p:nvPr/>
          </p:nvGrpSpPr>
          <p:grpSpPr bwMode="auto">
            <a:xfrm>
              <a:off x="3697" y="2971"/>
              <a:ext cx="237" cy="306"/>
              <a:chOff x="3623" y="2830"/>
              <a:chExt cx="223" cy="274"/>
            </a:xfrm>
          </p:grpSpPr>
          <p:sp>
            <p:nvSpPr>
              <p:cNvPr id="387" name="Rectangle 114"/>
              <p:cNvSpPr>
                <a:spLocks noChangeArrowheads="1"/>
              </p:cNvSpPr>
              <p:nvPr/>
            </p:nvSpPr>
            <p:spPr bwMode="auto">
              <a:xfrm>
                <a:off x="3623" y="2830"/>
                <a:ext cx="223" cy="274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8" name="Rectangle 115"/>
              <p:cNvSpPr>
                <a:spLocks noChangeArrowheads="1"/>
              </p:cNvSpPr>
              <p:nvPr/>
            </p:nvSpPr>
            <p:spPr bwMode="auto">
              <a:xfrm>
                <a:off x="3623" y="2830"/>
                <a:ext cx="223" cy="27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72" name="Group 116"/>
            <p:cNvGrpSpPr>
              <a:grpSpLocks/>
            </p:cNvGrpSpPr>
            <p:nvPr/>
          </p:nvGrpSpPr>
          <p:grpSpPr bwMode="auto">
            <a:xfrm>
              <a:off x="3697" y="2972"/>
              <a:ext cx="227" cy="304"/>
              <a:chOff x="3623" y="2831"/>
              <a:chExt cx="214" cy="272"/>
            </a:xfrm>
          </p:grpSpPr>
          <p:pic>
            <p:nvPicPr>
              <p:cNvPr id="385" name="Picture 117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623" y="2831"/>
                <a:ext cx="2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6" name="Rectangle 118"/>
              <p:cNvSpPr>
                <a:spLocks noChangeArrowheads="1"/>
              </p:cNvSpPr>
              <p:nvPr/>
            </p:nvSpPr>
            <p:spPr bwMode="auto">
              <a:xfrm>
                <a:off x="3623" y="2831"/>
                <a:ext cx="214" cy="27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73" name="Group 119"/>
            <p:cNvGrpSpPr>
              <a:grpSpLocks/>
            </p:cNvGrpSpPr>
            <p:nvPr/>
          </p:nvGrpSpPr>
          <p:grpSpPr bwMode="auto">
            <a:xfrm>
              <a:off x="3696" y="2976"/>
              <a:ext cx="216" cy="299"/>
              <a:chOff x="3625" y="2833"/>
              <a:chExt cx="203" cy="267"/>
            </a:xfrm>
          </p:grpSpPr>
          <p:pic>
            <p:nvPicPr>
              <p:cNvPr id="383" name="Picture 120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625" y="2833"/>
                <a:ext cx="203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4" name="Rectangle 121"/>
              <p:cNvSpPr>
                <a:spLocks noChangeArrowheads="1"/>
              </p:cNvSpPr>
              <p:nvPr/>
            </p:nvSpPr>
            <p:spPr bwMode="auto">
              <a:xfrm>
                <a:off x="3625" y="2833"/>
                <a:ext cx="203" cy="26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74" name="Group 122"/>
            <p:cNvGrpSpPr>
              <a:grpSpLocks/>
            </p:cNvGrpSpPr>
            <p:nvPr/>
          </p:nvGrpSpPr>
          <p:grpSpPr bwMode="auto">
            <a:xfrm>
              <a:off x="3697" y="1139"/>
              <a:ext cx="237" cy="305"/>
              <a:chOff x="3623" y="1189"/>
              <a:chExt cx="223" cy="273"/>
            </a:xfrm>
          </p:grpSpPr>
          <p:sp>
            <p:nvSpPr>
              <p:cNvPr id="381" name="Rectangle 123"/>
              <p:cNvSpPr>
                <a:spLocks noChangeArrowheads="1"/>
              </p:cNvSpPr>
              <p:nvPr/>
            </p:nvSpPr>
            <p:spPr bwMode="auto">
              <a:xfrm>
                <a:off x="3623" y="1189"/>
                <a:ext cx="223" cy="273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2" name="Rectangle 124"/>
              <p:cNvSpPr>
                <a:spLocks noChangeArrowheads="1"/>
              </p:cNvSpPr>
              <p:nvPr/>
            </p:nvSpPr>
            <p:spPr bwMode="auto">
              <a:xfrm>
                <a:off x="3623" y="1189"/>
                <a:ext cx="223" cy="27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75" name="Group 125"/>
            <p:cNvGrpSpPr>
              <a:grpSpLocks/>
            </p:cNvGrpSpPr>
            <p:nvPr/>
          </p:nvGrpSpPr>
          <p:grpSpPr bwMode="auto">
            <a:xfrm>
              <a:off x="3697" y="1139"/>
              <a:ext cx="227" cy="303"/>
              <a:chOff x="3623" y="1189"/>
              <a:chExt cx="214" cy="272"/>
            </a:xfrm>
          </p:grpSpPr>
          <p:pic>
            <p:nvPicPr>
              <p:cNvPr id="379" name="Picture 12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623" y="1189"/>
                <a:ext cx="2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0" name="Rectangle 127"/>
              <p:cNvSpPr>
                <a:spLocks noChangeArrowheads="1"/>
              </p:cNvSpPr>
              <p:nvPr/>
            </p:nvSpPr>
            <p:spPr bwMode="auto">
              <a:xfrm>
                <a:off x="3623" y="1189"/>
                <a:ext cx="214" cy="27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76" name="Group 128"/>
            <p:cNvGrpSpPr>
              <a:grpSpLocks/>
            </p:cNvGrpSpPr>
            <p:nvPr/>
          </p:nvGrpSpPr>
          <p:grpSpPr bwMode="auto">
            <a:xfrm>
              <a:off x="3699" y="1141"/>
              <a:ext cx="216" cy="298"/>
              <a:chOff x="3625" y="1191"/>
              <a:chExt cx="203" cy="267"/>
            </a:xfrm>
          </p:grpSpPr>
          <p:pic>
            <p:nvPicPr>
              <p:cNvPr id="377" name="Picture 129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625" y="1191"/>
                <a:ext cx="203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8" name="Rectangle 130"/>
              <p:cNvSpPr>
                <a:spLocks noChangeArrowheads="1"/>
              </p:cNvSpPr>
              <p:nvPr/>
            </p:nvSpPr>
            <p:spPr bwMode="auto">
              <a:xfrm>
                <a:off x="3625" y="1191"/>
                <a:ext cx="203" cy="26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461" name="Group 131"/>
          <p:cNvGrpSpPr>
            <a:grpSpLocks/>
          </p:cNvGrpSpPr>
          <p:nvPr/>
        </p:nvGrpSpPr>
        <p:grpSpPr bwMode="auto">
          <a:xfrm>
            <a:off x="6540500" y="2168525"/>
            <a:ext cx="576263" cy="3394075"/>
            <a:chOff x="4301" y="1139"/>
            <a:chExt cx="363" cy="2138"/>
          </a:xfrm>
        </p:grpSpPr>
        <p:grpSp>
          <p:nvGrpSpPr>
            <p:cNvPr id="462" name="Group 132"/>
            <p:cNvGrpSpPr>
              <a:grpSpLocks/>
            </p:cNvGrpSpPr>
            <p:nvPr/>
          </p:nvGrpSpPr>
          <p:grpSpPr bwMode="auto">
            <a:xfrm>
              <a:off x="4301" y="1139"/>
              <a:ext cx="237" cy="2138"/>
              <a:chOff x="4192" y="1189"/>
              <a:chExt cx="224" cy="1915"/>
            </a:xfrm>
          </p:grpSpPr>
          <p:grpSp>
            <p:nvGrpSpPr>
              <p:cNvPr id="591" name="Group 133"/>
              <p:cNvGrpSpPr>
                <a:grpSpLocks/>
              </p:cNvGrpSpPr>
              <p:nvPr/>
            </p:nvGrpSpPr>
            <p:grpSpPr bwMode="auto">
              <a:xfrm>
                <a:off x="4192" y="1462"/>
                <a:ext cx="224" cy="274"/>
                <a:chOff x="4192" y="1462"/>
                <a:chExt cx="224" cy="274"/>
              </a:xfrm>
            </p:grpSpPr>
            <p:sp>
              <p:nvSpPr>
                <p:cNvPr id="652" name="Rectangle 134"/>
                <p:cNvSpPr>
                  <a:spLocks noChangeArrowheads="1"/>
                </p:cNvSpPr>
                <p:nvPr/>
              </p:nvSpPr>
              <p:spPr bwMode="auto">
                <a:xfrm>
                  <a:off x="4192" y="1462"/>
                  <a:ext cx="224" cy="274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3" name="Rectangle 135"/>
                <p:cNvSpPr>
                  <a:spLocks noChangeArrowheads="1"/>
                </p:cNvSpPr>
                <p:nvPr/>
              </p:nvSpPr>
              <p:spPr bwMode="auto">
                <a:xfrm>
                  <a:off x="4192" y="1462"/>
                  <a:ext cx="224" cy="274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92" name="Group 136"/>
              <p:cNvGrpSpPr>
                <a:grpSpLocks/>
              </p:cNvGrpSpPr>
              <p:nvPr/>
            </p:nvGrpSpPr>
            <p:grpSpPr bwMode="auto">
              <a:xfrm>
                <a:off x="4192" y="1462"/>
                <a:ext cx="214" cy="272"/>
                <a:chOff x="4192" y="1462"/>
                <a:chExt cx="214" cy="272"/>
              </a:xfrm>
            </p:grpSpPr>
            <p:pic>
              <p:nvPicPr>
                <p:cNvPr id="650" name="Picture 137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4192" y="1462"/>
                  <a:ext cx="214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51" name="Rectangle 138"/>
                <p:cNvSpPr>
                  <a:spLocks noChangeArrowheads="1"/>
                </p:cNvSpPr>
                <p:nvPr/>
              </p:nvSpPr>
              <p:spPr bwMode="auto">
                <a:xfrm>
                  <a:off x="4193" y="1462"/>
                  <a:ext cx="213" cy="272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93" name="Group 139"/>
              <p:cNvGrpSpPr>
                <a:grpSpLocks/>
              </p:cNvGrpSpPr>
              <p:nvPr/>
            </p:nvGrpSpPr>
            <p:grpSpPr bwMode="auto">
              <a:xfrm>
                <a:off x="4194" y="1465"/>
                <a:ext cx="204" cy="266"/>
                <a:chOff x="4194" y="1465"/>
                <a:chExt cx="204" cy="266"/>
              </a:xfrm>
            </p:grpSpPr>
            <p:pic>
              <p:nvPicPr>
                <p:cNvPr id="648" name="Picture 140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4194" y="1465"/>
                  <a:ext cx="204" cy="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49" name="Rectangle 141"/>
                <p:cNvSpPr>
                  <a:spLocks noChangeArrowheads="1"/>
                </p:cNvSpPr>
                <p:nvPr/>
              </p:nvSpPr>
              <p:spPr bwMode="auto">
                <a:xfrm>
                  <a:off x="4194" y="1465"/>
                  <a:ext cx="204" cy="26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94" name="Group 142"/>
              <p:cNvGrpSpPr>
                <a:grpSpLocks/>
              </p:cNvGrpSpPr>
              <p:nvPr/>
            </p:nvGrpSpPr>
            <p:grpSpPr bwMode="auto">
              <a:xfrm>
                <a:off x="4193" y="1736"/>
                <a:ext cx="223" cy="273"/>
                <a:chOff x="4193" y="1736"/>
                <a:chExt cx="223" cy="273"/>
              </a:xfrm>
            </p:grpSpPr>
            <p:sp>
              <p:nvSpPr>
                <p:cNvPr id="646" name="Rectangle 143"/>
                <p:cNvSpPr>
                  <a:spLocks noChangeArrowheads="1"/>
                </p:cNvSpPr>
                <p:nvPr/>
              </p:nvSpPr>
              <p:spPr bwMode="auto">
                <a:xfrm>
                  <a:off x="4193" y="1736"/>
                  <a:ext cx="223" cy="273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47" name="Rectangle 144"/>
                <p:cNvSpPr>
                  <a:spLocks noChangeArrowheads="1"/>
                </p:cNvSpPr>
                <p:nvPr/>
              </p:nvSpPr>
              <p:spPr bwMode="auto">
                <a:xfrm>
                  <a:off x="4193" y="1736"/>
                  <a:ext cx="223" cy="273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95" name="Group 145"/>
              <p:cNvGrpSpPr>
                <a:grpSpLocks/>
              </p:cNvGrpSpPr>
              <p:nvPr/>
            </p:nvGrpSpPr>
            <p:grpSpPr bwMode="auto">
              <a:xfrm>
                <a:off x="4193" y="1736"/>
                <a:ext cx="213" cy="271"/>
                <a:chOff x="4193" y="1736"/>
                <a:chExt cx="213" cy="271"/>
              </a:xfrm>
            </p:grpSpPr>
            <p:pic>
              <p:nvPicPr>
                <p:cNvPr id="644" name="Picture 146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4193" y="1736"/>
                  <a:ext cx="213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45" name="Rectangle 147"/>
                <p:cNvSpPr>
                  <a:spLocks noChangeArrowheads="1"/>
                </p:cNvSpPr>
                <p:nvPr/>
              </p:nvSpPr>
              <p:spPr bwMode="auto">
                <a:xfrm>
                  <a:off x="4193" y="1736"/>
                  <a:ext cx="213" cy="27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96" name="Group 148"/>
              <p:cNvGrpSpPr>
                <a:grpSpLocks/>
              </p:cNvGrpSpPr>
              <p:nvPr/>
            </p:nvGrpSpPr>
            <p:grpSpPr bwMode="auto">
              <a:xfrm>
                <a:off x="4194" y="1738"/>
                <a:ext cx="204" cy="267"/>
                <a:chOff x="4194" y="1738"/>
                <a:chExt cx="204" cy="267"/>
              </a:xfrm>
            </p:grpSpPr>
            <p:pic>
              <p:nvPicPr>
                <p:cNvPr id="642" name="Picture 149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194" y="1738"/>
                  <a:ext cx="204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43" name="Rectangle 150"/>
                <p:cNvSpPr>
                  <a:spLocks noChangeArrowheads="1"/>
                </p:cNvSpPr>
                <p:nvPr/>
              </p:nvSpPr>
              <p:spPr bwMode="auto">
                <a:xfrm>
                  <a:off x="4195" y="1738"/>
                  <a:ext cx="203" cy="26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97" name="Group 151"/>
              <p:cNvGrpSpPr>
                <a:grpSpLocks/>
              </p:cNvGrpSpPr>
              <p:nvPr/>
            </p:nvGrpSpPr>
            <p:grpSpPr bwMode="auto">
              <a:xfrm>
                <a:off x="4192" y="2010"/>
                <a:ext cx="224" cy="274"/>
                <a:chOff x="4192" y="2010"/>
                <a:chExt cx="224" cy="274"/>
              </a:xfrm>
            </p:grpSpPr>
            <p:sp>
              <p:nvSpPr>
                <p:cNvPr id="640" name="Rectangle 152"/>
                <p:cNvSpPr>
                  <a:spLocks noChangeArrowheads="1"/>
                </p:cNvSpPr>
                <p:nvPr/>
              </p:nvSpPr>
              <p:spPr bwMode="auto">
                <a:xfrm>
                  <a:off x="4192" y="2010"/>
                  <a:ext cx="224" cy="274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41" name="Rectangle 153"/>
                <p:cNvSpPr>
                  <a:spLocks noChangeArrowheads="1"/>
                </p:cNvSpPr>
                <p:nvPr/>
              </p:nvSpPr>
              <p:spPr bwMode="auto">
                <a:xfrm>
                  <a:off x="4192" y="2010"/>
                  <a:ext cx="224" cy="274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98" name="Group 154"/>
              <p:cNvGrpSpPr>
                <a:grpSpLocks/>
              </p:cNvGrpSpPr>
              <p:nvPr/>
            </p:nvGrpSpPr>
            <p:grpSpPr bwMode="auto">
              <a:xfrm>
                <a:off x="4192" y="2010"/>
                <a:ext cx="214" cy="272"/>
                <a:chOff x="4192" y="2010"/>
                <a:chExt cx="214" cy="272"/>
              </a:xfrm>
            </p:grpSpPr>
            <p:pic>
              <p:nvPicPr>
                <p:cNvPr id="638" name="Picture 155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4192" y="2010"/>
                  <a:ext cx="214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9" name="Rectangle 156"/>
                <p:cNvSpPr>
                  <a:spLocks noChangeArrowheads="1"/>
                </p:cNvSpPr>
                <p:nvPr/>
              </p:nvSpPr>
              <p:spPr bwMode="auto">
                <a:xfrm>
                  <a:off x="4193" y="2010"/>
                  <a:ext cx="213" cy="272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99" name="Group 157"/>
              <p:cNvGrpSpPr>
                <a:grpSpLocks/>
              </p:cNvGrpSpPr>
              <p:nvPr/>
            </p:nvGrpSpPr>
            <p:grpSpPr bwMode="auto">
              <a:xfrm>
                <a:off x="4194" y="2013"/>
                <a:ext cx="204" cy="266"/>
                <a:chOff x="4194" y="2013"/>
                <a:chExt cx="204" cy="266"/>
              </a:xfrm>
            </p:grpSpPr>
            <p:pic>
              <p:nvPicPr>
                <p:cNvPr id="636" name="Picture 158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4194" y="2013"/>
                  <a:ext cx="204" cy="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7" name="Rectangle 159"/>
                <p:cNvSpPr>
                  <a:spLocks noChangeArrowheads="1"/>
                </p:cNvSpPr>
                <p:nvPr/>
              </p:nvSpPr>
              <p:spPr bwMode="auto">
                <a:xfrm>
                  <a:off x="4194" y="2013"/>
                  <a:ext cx="204" cy="26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00" name="Group 160"/>
              <p:cNvGrpSpPr>
                <a:grpSpLocks/>
              </p:cNvGrpSpPr>
              <p:nvPr/>
            </p:nvGrpSpPr>
            <p:grpSpPr bwMode="auto">
              <a:xfrm>
                <a:off x="4193" y="2284"/>
                <a:ext cx="223" cy="273"/>
                <a:chOff x="4193" y="2284"/>
                <a:chExt cx="223" cy="273"/>
              </a:xfrm>
            </p:grpSpPr>
            <p:sp>
              <p:nvSpPr>
                <p:cNvPr id="634" name="Rectangle 161"/>
                <p:cNvSpPr>
                  <a:spLocks noChangeArrowheads="1"/>
                </p:cNvSpPr>
                <p:nvPr/>
              </p:nvSpPr>
              <p:spPr bwMode="auto">
                <a:xfrm>
                  <a:off x="4193" y="2284"/>
                  <a:ext cx="223" cy="273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35" name="Rectangle 162"/>
                <p:cNvSpPr>
                  <a:spLocks noChangeArrowheads="1"/>
                </p:cNvSpPr>
                <p:nvPr/>
              </p:nvSpPr>
              <p:spPr bwMode="auto">
                <a:xfrm>
                  <a:off x="4193" y="2284"/>
                  <a:ext cx="223" cy="273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01" name="Group 163"/>
              <p:cNvGrpSpPr>
                <a:grpSpLocks/>
              </p:cNvGrpSpPr>
              <p:nvPr/>
            </p:nvGrpSpPr>
            <p:grpSpPr bwMode="auto">
              <a:xfrm>
                <a:off x="4193" y="2284"/>
                <a:ext cx="213" cy="272"/>
                <a:chOff x="4193" y="2284"/>
                <a:chExt cx="213" cy="272"/>
              </a:xfrm>
            </p:grpSpPr>
            <p:pic>
              <p:nvPicPr>
                <p:cNvPr id="632" name="Picture 164"/>
                <p:cNvPicPr>
                  <a:picLocks noChangeAspect="1" noChangeArrowheads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4193" y="2284"/>
                  <a:ext cx="213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3" name="Rectangle 165"/>
                <p:cNvSpPr>
                  <a:spLocks noChangeArrowheads="1"/>
                </p:cNvSpPr>
                <p:nvPr/>
              </p:nvSpPr>
              <p:spPr bwMode="auto">
                <a:xfrm>
                  <a:off x="4193" y="2284"/>
                  <a:ext cx="213" cy="27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02" name="Group 166"/>
              <p:cNvGrpSpPr>
                <a:grpSpLocks/>
              </p:cNvGrpSpPr>
              <p:nvPr/>
            </p:nvGrpSpPr>
            <p:grpSpPr bwMode="auto">
              <a:xfrm>
                <a:off x="4194" y="2286"/>
                <a:ext cx="204" cy="267"/>
                <a:chOff x="4194" y="2286"/>
                <a:chExt cx="204" cy="267"/>
              </a:xfrm>
            </p:grpSpPr>
            <p:pic>
              <p:nvPicPr>
                <p:cNvPr id="630" name="Picture 167"/>
                <p:cNvPicPr>
                  <a:picLocks noChangeAspect="1" noChangeArrowheads="1"/>
                </p:cNvPicPr>
                <p:nvPr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>
                  <a:off x="4194" y="2286"/>
                  <a:ext cx="204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1" name="Rectangle 168"/>
                <p:cNvSpPr>
                  <a:spLocks noChangeArrowheads="1"/>
                </p:cNvSpPr>
                <p:nvPr/>
              </p:nvSpPr>
              <p:spPr bwMode="auto">
                <a:xfrm>
                  <a:off x="4195" y="2286"/>
                  <a:ext cx="203" cy="26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03" name="Group 169"/>
              <p:cNvGrpSpPr>
                <a:grpSpLocks/>
              </p:cNvGrpSpPr>
              <p:nvPr/>
            </p:nvGrpSpPr>
            <p:grpSpPr bwMode="auto">
              <a:xfrm>
                <a:off x="4192" y="2557"/>
                <a:ext cx="224" cy="273"/>
                <a:chOff x="4192" y="2557"/>
                <a:chExt cx="224" cy="273"/>
              </a:xfrm>
            </p:grpSpPr>
            <p:sp>
              <p:nvSpPr>
                <p:cNvPr id="628" name="Rectangle 170"/>
                <p:cNvSpPr>
                  <a:spLocks noChangeArrowheads="1"/>
                </p:cNvSpPr>
                <p:nvPr/>
              </p:nvSpPr>
              <p:spPr bwMode="auto">
                <a:xfrm>
                  <a:off x="4192" y="2557"/>
                  <a:ext cx="224" cy="273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29" name="Rectangle 171"/>
                <p:cNvSpPr>
                  <a:spLocks noChangeArrowheads="1"/>
                </p:cNvSpPr>
                <p:nvPr/>
              </p:nvSpPr>
              <p:spPr bwMode="auto">
                <a:xfrm>
                  <a:off x="4192" y="2557"/>
                  <a:ext cx="224" cy="273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04" name="Group 172"/>
              <p:cNvGrpSpPr>
                <a:grpSpLocks/>
              </p:cNvGrpSpPr>
              <p:nvPr/>
            </p:nvGrpSpPr>
            <p:grpSpPr bwMode="auto">
              <a:xfrm>
                <a:off x="4192" y="2557"/>
                <a:ext cx="214" cy="271"/>
                <a:chOff x="4192" y="2557"/>
                <a:chExt cx="214" cy="271"/>
              </a:xfrm>
            </p:grpSpPr>
            <p:pic>
              <p:nvPicPr>
                <p:cNvPr id="626" name="Picture 173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4192" y="2557"/>
                  <a:ext cx="214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7" name="Rectangle 174"/>
                <p:cNvSpPr>
                  <a:spLocks noChangeArrowheads="1"/>
                </p:cNvSpPr>
                <p:nvPr/>
              </p:nvSpPr>
              <p:spPr bwMode="auto">
                <a:xfrm>
                  <a:off x="4193" y="2557"/>
                  <a:ext cx="213" cy="27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05" name="Group 175"/>
              <p:cNvGrpSpPr>
                <a:grpSpLocks/>
              </p:cNvGrpSpPr>
              <p:nvPr/>
            </p:nvGrpSpPr>
            <p:grpSpPr bwMode="auto">
              <a:xfrm>
                <a:off x="4194" y="2559"/>
                <a:ext cx="204" cy="267"/>
                <a:chOff x="4194" y="2559"/>
                <a:chExt cx="204" cy="267"/>
              </a:xfrm>
            </p:grpSpPr>
            <p:pic>
              <p:nvPicPr>
                <p:cNvPr id="624" name="Picture 176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4194" y="2559"/>
                  <a:ext cx="204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5" name="Rectangle 177"/>
                <p:cNvSpPr>
                  <a:spLocks noChangeArrowheads="1"/>
                </p:cNvSpPr>
                <p:nvPr/>
              </p:nvSpPr>
              <p:spPr bwMode="auto">
                <a:xfrm>
                  <a:off x="4194" y="2559"/>
                  <a:ext cx="204" cy="26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06" name="Group 178"/>
              <p:cNvGrpSpPr>
                <a:grpSpLocks/>
              </p:cNvGrpSpPr>
              <p:nvPr/>
            </p:nvGrpSpPr>
            <p:grpSpPr bwMode="auto">
              <a:xfrm>
                <a:off x="4193" y="2830"/>
                <a:ext cx="223" cy="274"/>
                <a:chOff x="4193" y="2830"/>
                <a:chExt cx="223" cy="274"/>
              </a:xfrm>
            </p:grpSpPr>
            <p:sp>
              <p:nvSpPr>
                <p:cNvPr id="622" name="Rectangle 179"/>
                <p:cNvSpPr>
                  <a:spLocks noChangeArrowheads="1"/>
                </p:cNvSpPr>
                <p:nvPr/>
              </p:nvSpPr>
              <p:spPr bwMode="auto">
                <a:xfrm>
                  <a:off x="4193" y="2830"/>
                  <a:ext cx="223" cy="274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23" name="Rectangle 180"/>
                <p:cNvSpPr>
                  <a:spLocks noChangeArrowheads="1"/>
                </p:cNvSpPr>
                <p:nvPr/>
              </p:nvSpPr>
              <p:spPr bwMode="auto">
                <a:xfrm>
                  <a:off x="4193" y="2830"/>
                  <a:ext cx="223" cy="274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07" name="Group 181"/>
              <p:cNvGrpSpPr>
                <a:grpSpLocks/>
              </p:cNvGrpSpPr>
              <p:nvPr/>
            </p:nvGrpSpPr>
            <p:grpSpPr bwMode="auto">
              <a:xfrm>
                <a:off x="4193" y="2831"/>
                <a:ext cx="213" cy="272"/>
                <a:chOff x="4193" y="2831"/>
                <a:chExt cx="213" cy="272"/>
              </a:xfrm>
            </p:grpSpPr>
            <p:pic>
              <p:nvPicPr>
                <p:cNvPr id="620" name="Picture 182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>
                  <a:off x="4193" y="2831"/>
                  <a:ext cx="213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1" name="Rectangle 183"/>
                <p:cNvSpPr>
                  <a:spLocks noChangeArrowheads="1"/>
                </p:cNvSpPr>
                <p:nvPr/>
              </p:nvSpPr>
              <p:spPr bwMode="auto">
                <a:xfrm>
                  <a:off x="4193" y="2831"/>
                  <a:ext cx="213" cy="27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08" name="Group 184"/>
              <p:cNvGrpSpPr>
                <a:grpSpLocks/>
              </p:cNvGrpSpPr>
              <p:nvPr/>
            </p:nvGrpSpPr>
            <p:grpSpPr bwMode="auto">
              <a:xfrm>
                <a:off x="4194" y="2833"/>
                <a:ext cx="204" cy="267"/>
                <a:chOff x="4194" y="2833"/>
                <a:chExt cx="204" cy="267"/>
              </a:xfrm>
            </p:grpSpPr>
            <p:pic>
              <p:nvPicPr>
                <p:cNvPr id="618" name="Picture 185"/>
                <p:cNvPicPr>
                  <a:picLocks noChangeAspect="1" noChangeArrowheads="1"/>
                </p:cNvPicPr>
                <p:nvPr/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4194" y="2833"/>
                  <a:ext cx="204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9" name="Rectangle 186"/>
                <p:cNvSpPr>
                  <a:spLocks noChangeArrowheads="1"/>
                </p:cNvSpPr>
                <p:nvPr/>
              </p:nvSpPr>
              <p:spPr bwMode="auto">
                <a:xfrm>
                  <a:off x="4195" y="2833"/>
                  <a:ext cx="203" cy="26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09" name="Group 187"/>
              <p:cNvGrpSpPr>
                <a:grpSpLocks/>
              </p:cNvGrpSpPr>
              <p:nvPr/>
            </p:nvGrpSpPr>
            <p:grpSpPr bwMode="auto">
              <a:xfrm>
                <a:off x="4193" y="1189"/>
                <a:ext cx="223" cy="273"/>
                <a:chOff x="4193" y="1189"/>
                <a:chExt cx="223" cy="273"/>
              </a:xfrm>
            </p:grpSpPr>
            <p:sp>
              <p:nvSpPr>
                <p:cNvPr id="6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4193" y="1189"/>
                  <a:ext cx="223" cy="273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17" name="Rectangle 189"/>
                <p:cNvSpPr>
                  <a:spLocks noChangeArrowheads="1"/>
                </p:cNvSpPr>
                <p:nvPr/>
              </p:nvSpPr>
              <p:spPr bwMode="auto">
                <a:xfrm>
                  <a:off x="4193" y="1189"/>
                  <a:ext cx="223" cy="273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10" name="Group 190"/>
              <p:cNvGrpSpPr>
                <a:grpSpLocks/>
              </p:cNvGrpSpPr>
              <p:nvPr/>
            </p:nvGrpSpPr>
            <p:grpSpPr bwMode="auto">
              <a:xfrm>
                <a:off x="4193" y="1189"/>
                <a:ext cx="213" cy="272"/>
                <a:chOff x="4193" y="1189"/>
                <a:chExt cx="213" cy="272"/>
              </a:xfrm>
            </p:grpSpPr>
            <p:pic>
              <p:nvPicPr>
                <p:cNvPr id="614" name="Picture 191"/>
                <p:cNvPicPr>
                  <a:picLocks noChangeAspect="1" noChangeArrowheads="1"/>
                </p:cNvPicPr>
                <p:nvPr/>
              </p:nvPicPr>
              <p:blipFill>
                <a:blip r:embed="rId28" cstate="print"/>
                <a:srcRect/>
                <a:stretch>
                  <a:fillRect/>
                </a:stretch>
              </p:blipFill>
              <p:spPr bwMode="auto">
                <a:xfrm>
                  <a:off x="4193" y="1189"/>
                  <a:ext cx="213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5" name="Rectangle 192"/>
                <p:cNvSpPr>
                  <a:spLocks noChangeArrowheads="1"/>
                </p:cNvSpPr>
                <p:nvPr/>
              </p:nvSpPr>
              <p:spPr bwMode="auto">
                <a:xfrm>
                  <a:off x="4193" y="1189"/>
                  <a:ext cx="213" cy="271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11" name="Group 193"/>
              <p:cNvGrpSpPr>
                <a:grpSpLocks/>
              </p:cNvGrpSpPr>
              <p:nvPr/>
            </p:nvGrpSpPr>
            <p:grpSpPr bwMode="auto">
              <a:xfrm>
                <a:off x="4194" y="1191"/>
                <a:ext cx="204" cy="267"/>
                <a:chOff x="4194" y="1191"/>
                <a:chExt cx="204" cy="267"/>
              </a:xfrm>
            </p:grpSpPr>
            <p:pic>
              <p:nvPicPr>
                <p:cNvPr id="612" name="Picture 194"/>
                <p:cNvPicPr>
                  <a:picLocks noChangeAspect="1" noChangeArrowheads="1"/>
                </p:cNvPicPr>
                <p:nvPr/>
              </p:nvPicPr>
              <p:blipFill>
                <a:blip r:embed="rId29" cstate="print"/>
                <a:srcRect/>
                <a:stretch>
                  <a:fillRect/>
                </a:stretch>
              </p:blipFill>
              <p:spPr bwMode="auto">
                <a:xfrm>
                  <a:off x="4194" y="1191"/>
                  <a:ext cx="204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3" name="Rectangle 195"/>
                <p:cNvSpPr>
                  <a:spLocks noChangeArrowheads="1"/>
                </p:cNvSpPr>
                <p:nvPr/>
              </p:nvSpPr>
              <p:spPr bwMode="auto">
                <a:xfrm>
                  <a:off x="4195" y="1191"/>
                  <a:ext cx="203" cy="26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463" name="Rectangle 196"/>
            <p:cNvSpPr>
              <a:spLocks noChangeArrowheads="1"/>
            </p:cNvSpPr>
            <p:nvPr/>
          </p:nvSpPr>
          <p:spPr bwMode="auto">
            <a:xfrm rot="5400000">
              <a:off x="4270" y="2146"/>
              <a:ext cx="704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IE" sz="900" i="0">
                  <a:solidFill>
                    <a:schemeClr val="tx1"/>
                  </a:solidFill>
                </a:rPr>
                <a:t>Red Photometer CCDs</a:t>
              </a:r>
              <a:endParaRPr lang="en-IE" sz="1800" b="0" i="0">
                <a:solidFill>
                  <a:schemeClr val="tx1"/>
                </a:solidFill>
              </a:endParaRPr>
            </a:p>
          </p:txBody>
        </p:sp>
        <p:grpSp>
          <p:nvGrpSpPr>
            <p:cNvPr id="464" name="Group 197"/>
            <p:cNvGrpSpPr>
              <a:grpSpLocks/>
            </p:cNvGrpSpPr>
            <p:nvPr/>
          </p:nvGrpSpPr>
          <p:grpSpPr bwMode="auto">
            <a:xfrm>
              <a:off x="4301" y="1444"/>
              <a:ext cx="237" cy="306"/>
              <a:chOff x="4192" y="1462"/>
              <a:chExt cx="224" cy="274"/>
            </a:xfrm>
          </p:grpSpPr>
          <p:sp>
            <p:nvSpPr>
              <p:cNvPr id="589" name="Rectangle 198"/>
              <p:cNvSpPr>
                <a:spLocks noChangeArrowheads="1"/>
              </p:cNvSpPr>
              <p:nvPr/>
            </p:nvSpPr>
            <p:spPr bwMode="auto">
              <a:xfrm>
                <a:off x="4192" y="1462"/>
                <a:ext cx="224" cy="274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90" name="Rectangle 199"/>
              <p:cNvSpPr>
                <a:spLocks noChangeArrowheads="1"/>
              </p:cNvSpPr>
              <p:nvPr/>
            </p:nvSpPr>
            <p:spPr bwMode="auto">
              <a:xfrm>
                <a:off x="4192" y="1462"/>
                <a:ext cx="224" cy="27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65" name="Group 200"/>
            <p:cNvGrpSpPr>
              <a:grpSpLocks/>
            </p:cNvGrpSpPr>
            <p:nvPr/>
          </p:nvGrpSpPr>
          <p:grpSpPr bwMode="auto">
            <a:xfrm>
              <a:off x="4301" y="1444"/>
              <a:ext cx="227" cy="303"/>
              <a:chOff x="4192" y="1462"/>
              <a:chExt cx="214" cy="272"/>
            </a:xfrm>
          </p:grpSpPr>
          <p:pic>
            <p:nvPicPr>
              <p:cNvPr id="587" name="Picture 201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192" y="1462"/>
                <a:ext cx="2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8" name="Rectangle 202"/>
              <p:cNvSpPr>
                <a:spLocks noChangeArrowheads="1"/>
              </p:cNvSpPr>
              <p:nvPr/>
            </p:nvSpPr>
            <p:spPr bwMode="auto">
              <a:xfrm>
                <a:off x="4193" y="1462"/>
                <a:ext cx="213" cy="272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66" name="Group 203"/>
            <p:cNvGrpSpPr>
              <a:grpSpLocks/>
            </p:cNvGrpSpPr>
            <p:nvPr/>
          </p:nvGrpSpPr>
          <p:grpSpPr bwMode="auto">
            <a:xfrm>
              <a:off x="4303" y="1447"/>
              <a:ext cx="216" cy="297"/>
              <a:chOff x="4194" y="1465"/>
              <a:chExt cx="204" cy="266"/>
            </a:xfrm>
          </p:grpSpPr>
          <p:pic>
            <p:nvPicPr>
              <p:cNvPr id="585" name="Picture 204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4194" y="1465"/>
                <a:ext cx="204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6" name="Rectangle 205"/>
              <p:cNvSpPr>
                <a:spLocks noChangeArrowheads="1"/>
              </p:cNvSpPr>
              <p:nvPr/>
            </p:nvSpPr>
            <p:spPr bwMode="auto">
              <a:xfrm>
                <a:off x="4194" y="1465"/>
                <a:ext cx="204" cy="26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67" name="Group 206"/>
            <p:cNvGrpSpPr>
              <a:grpSpLocks/>
            </p:cNvGrpSpPr>
            <p:nvPr/>
          </p:nvGrpSpPr>
          <p:grpSpPr bwMode="auto">
            <a:xfrm>
              <a:off x="4302" y="1750"/>
              <a:ext cx="236" cy="304"/>
              <a:chOff x="4193" y="1736"/>
              <a:chExt cx="223" cy="273"/>
            </a:xfrm>
          </p:grpSpPr>
          <p:sp>
            <p:nvSpPr>
              <p:cNvPr id="583" name="Rectangle 207"/>
              <p:cNvSpPr>
                <a:spLocks noChangeArrowheads="1"/>
              </p:cNvSpPr>
              <p:nvPr/>
            </p:nvSpPr>
            <p:spPr bwMode="auto">
              <a:xfrm>
                <a:off x="4193" y="1736"/>
                <a:ext cx="223" cy="273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84" name="Rectangle 208"/>
              <p:cNvSpPr>
                <a:spLocks noChangeArrowheads="1"/>
              </p:cNvSpPr>
              <p:nvPr/>
            </p:nvSpPr>
            <p:spPr bwMode="auto">
              <a:xfrm>
                <a:off x="4193" y="1736"/>
                <a:ext cx="223" cy="27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68" name="Group 209"/>
            <p:cNvGrpSpPr>
              <a:grpSpLocks/>
            </p:cNvGrpSpPr>
            <p:nvPr/>
          </p:nvGrpSpPr>
          <p:grpSpPr bwMode="auto">
            <a:xfrm>
              <a:off x="4302" y="1750"/>
              <a:ext cx="226" cy="302"/>
              <a:chOff x="4193" y="1736"/>
              <a:chExt cx="213" cy="271"/>
            </a:xfrm>
          </p:grpSpPr>
          <p:pic>
            <p:nvPicPr>
              <p:cNvPr id="581" name="Picture 210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193" y="1736"/>
                <a:ext cx="213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2" name="Rectangle 211"/>
              <p:cNvSpPr>
                <a:spLocks noChangeArrowheads="1"/>
              </p:cNvSpPr>
              <p:nvPr/>
            </p:nvSpPr>
            <p:spPr bwMode="auto">
              <a:xfrm>
                <a:off x="4193" y="1736"/>
                <a:ext cx="213" cy="27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69" name="Group 212"/>
            <p:cNvGrpSpPr>
              <a:grpSpLocks/>
            </p:cNvGrpSpPr>
            <p:nvPr/>
          </p:nvGrpSpPr>
          <p:grpSpPr bwMode="auto">
            <a:xfrm>
              <a:off x="4303" y="1752"/>
              <a:ext cx="216" cy="298"/>
              <a:chOff x="4194" y="1738"/>
              <a:chExt cx="204" cy="267"/>
            </a:xfrm>
          </p:grpSpPr>
          <p:pic>
            <p:nvPicPr>
              <p:cNvPr id="579" name="Picture 213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194" y="1738"/>
                <a:ext cx="204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0" name="Rectangle 214"/>
              <p:cNvSpPr>
                <a:spLocks noChangeArrowheads="1"/>
              </p:cNvSpPr>
              <p:nvPr/>
            </p:nvSpPr>
            <p:spPr bwMode="auto">
              <a:xfrm>
                <a:off x="4195" y="1738"/>
                <a:ext cx="203" cy="26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70" name="Group 215"/>
            <p:cNvGrpSpPr>
              <a:grpSpLocks/>
            </p:cNvGrpSpPr>
            <p:nvPr/>
          </p:nvGrpSpPr>
          <p:grpSpPr bwMode="auto">
            <a:xfrm>
              <a:off x="4301" y="2055"/>
              <a:ext cx="237" cy="306"/>
              <a:chOff x="4192" y="2010"/>
              <a:chExt cx="224" cy="274"/>
            </a:xfrm>
          </p:grpSpPr>
          <p:sp>
            <p:nvSpPr>
              <p:cNvPr id="577" name="Rectangle 216"/>
              <p:cNvSpPr>
                <a:spLocks noChangeArrowheads="1"/>
              </p:cNvSpPr>
              <p:nvPr/>
            </p:nvSpPr>
            <p:spPr bwMode="auto">
              <a:xfrm>
                <a:off x="4192" y="2010"/>
                <a:ext cx="224" cy="274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78" name="Rectangle 217"/>
              <p:cNvSpPr>
                <a:spLocks noChangeArrowheads="1"/>
              </p:cNvSpPr>
              <p:nvPr/>
            </p:nvSpPr>
            <p:spPr bwMode="auto">
              <a:xfrm>
                <a:off x="4192" y="2010"/>
                <a:ext cx="224" cy="27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71" name="Group 218"/>
            <p:cNvGrpSpPr>
              <a:grpSpLocks/>
            </p:cNvGrpSpPr>
            <p:nvPr/>
          </p:nvGrpSpPr>
          <p:grpSpPr bwMode="auto">
            <a:xfrm>
              <a:off x="4301" y="2055"/>
              <a:ext cx="227" cy="304"/>
              <a:chOff x="4192" y="2010"/>
              <a:chExt cx="214" cy="272"/>
            </a:xfrm>
          </p:grpSpPr>
          <p:pic>
            <p:nvPicPr>
              <p:cNvPr id="575" name="Picture 219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4192" y="2010"/>
                <a:ext cx="2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6" name="Rectangle 220"/>
              <p:cNvSpPr>
                <a:spLocks noChangeArrowheads="1"/>
              </p:cNvSpPr>
              <p:nvPr/>
            </p:nvSpPr>
            <p:spPr bwMode="auto">
              <a:xfrm>
                <a:off x="4193" y="2010"/>
                <a:ext cx="213" cy="272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72" name="Group 221"/>
            <p:cNvGrpSpPr>
              <a:grpSpLocks/>
            </p:cNvGrpSpPr>
            <p:nvPr/>
          </p:nvGrpSpPr>
          <p:grpSpPr bwMode="auto">
            <a:xfrm>
              <a:off x="4303" y="2059"/>
              <a:ext cx="216" cy="297"/>
              <a:chOff x="4194" y="2013"/>
              <a:chExt cx="204" cy="266"/>
            </a:xfrm>
          </p:grpSpPr>
          <p:pic>
            <p:nvPicPr>
              <p:cNvPr id="573" name="Picture 222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4194" y="2013"/>
                <a:ext cx="204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4" name="Rectangle 223"/>
              <p:cNvSpPr>
                <a:spLocks noChangeArrowheads="1"/>
              </p:cNvSpPr>
              <p:nvPr/>
            </p:nvSpPr>
            <p:spPr bwMode="auto">
              <a:xfrm>
                <a:off x="4194" y="2013"/>
                <a:ext cx="204" cy="26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73" name="Group 224"/>
            <p:cNvGrpSpPr>
              <a:grpSpLocks/>
            </p:cNvGrpSpPr>
            <p:nvPr/>
          </p:nvGrpSpPr>
          <p:grpSpPr bwMode="auto">
            <a:xfrm>
              <a:off x="4302" y="2361"/>
              <a:ext cx="236" cy="305"/>
              <a:chOff x="4193" y="2284"/>
              <a:chExt cx="223" cy="273"/>
            </a:xfrm>
          </p:grpSpPr>
          <p:sp>
            <p:nvSpPr>
              <p:cNvPr id="571" name="Rectangle 225"/>
              <p:cNvSpPr>
                <a:spLocks noChangeArrowheads="1"/>
              </p:cNvSpPr>
              <p:nvPr/>
            </p:nvSpPr>
            <p:spPr bwMode="auto">
              <a:xfrm>
                <a:off x="4193" y="2284"/>
                <a:ext cx="223" cy="273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72" name="Rectangle 226"/>
              <p:cNvSpPr>
                <a:spLocks noChangeArrowheads="1"/>
              </p:cNvSpPr>
              <p:nvPr/>
            </p:nvSpPr>
            <p:spPr bwMode="auto">
              <a:xfrm>
                <a:off x="4193" y="2284"/>
                <a:ext cx="223" cy="27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74" name="Group 227"/>
            <p:cNvGrpSpPr>
              <a:grpSpLocks/>
            </p:cNvGrpSpPr>
            <p:nvPr/>
          </p:nvGrpSpPr>
          <p:grpSpPr bwMode="auto">
            <a:xfrm>
              <a:off x="4302" y="2361"/>
              <a:ext cx="226" cy="304"/>
              <a:chOff x="4193" y="2284"/>
              <a:chExt cx="213" cy="272"/>
            </a:xfrm>
          </p:grpSpPr>
          <p:pic>
            <p:nvPicPr>
              <p:cNvPr id="569" name="Picture 228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4193" y="2284"/>
                <a:ext cx="213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0" name="Rectangle 229"/>
              <p:cNvSpPr>
                <a:spLocks noChangeArrowheads="1"/>
              </p:cNvSpPr>
              <p:nvPr/>
            </p:nvSpPr>
            <p:spPr bwMode="auto">
              <a:xfrm>
                <a:off x="4193" y="2284"/>
                <a:ext cx="213" cy="27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75" name="Group 230"/>
            <p:cNvGrpSpPr>
              <a:grpSpLocks/>
            </p:cNvGrpSpPr>
            <p:nvPr/>
          </p:nvGrpSpPr>
          <p:grpSpPr bwMode="auto">
            <a:xfrm>
              <a:off x="4303" y="2364"/>
              <a:ext cx="216" cy="298"/>
              <a:chOff x="4194" y="2286"/>
              <a:chExt cx="204" cy="267"/>
            </a:xfrm>
          </p:grpSpPr>
          <p:pic>
            <p:nvPicPr>
              <p:cNvPr id="567" name="Picture 231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4194" y="2286"/>
                <a:ext cx="204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8" name="Rectangle 232"/>
              <p:cNvSpPr>
                <a:spLocks noChangeArrowheads="1"/>
              </p:cNvSpPr>
              <p:nvPr/>
            </p:nvSpPr>
            <p:spPr bwMode="auto">
              <a:xfrm>
                <a:off x="4195" y="2286"/>
                <a:ext cx="203" cy="26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76" name="Group 233"/>
            <p:cNvGrpSpPr>
              <a:grpSpLocks/>
            </p:cNvGrpSpPr>
            <p:nvPr/>
          </p:nvGrpSpPr>
          <p:grpSpPr bwMode="auto">
            <a:xfrm>
              <a:off x="4301" y="2666"/>
              <a:ext cx="237" cy="305"/>
              <a:chOff x="4192" y="2557"/>
              <a:chExt cx="224" cy="273"/>
            </a:xfrm>
          </p:grpSpPr>
          <p:sp>
            <p:nvSpPr>
              <p:cNvPr id="565" name="Rectangle 234"/>
              <p:cNvSpPr>
                <a:spLocks noChangeArrowheads="1"/>
              </p:cNvSpPr>
              <p:nvPr/>
            </p:nvSpPr>
            <p:spPr bwMode="auto">
              <a:xfrm>
                <a:off x="4192" y="2557"/>
                <a:ext cx="224" cy="273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66" name="Rectangle 235"/>
              <p:cNvSpPr>
                <a:spLocks noChangeArrowheads="1"/>
              </p:cNvSpPr>
              <p:nvPr/>
            </p:nvSpPr>
            <p:spPr bwMode="auto">
              <a:xfrm>
                <a:off x="4192" y="2557"/>
                <a:ext cx="224" cy="27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77" name="Group 236"/>
            <p:cNvGrpSpPr>
              <a:grpSpLocks/>
            </p:cNvGrpSpPr>
            <p:nvPr/>
          </p:nvGrpSpPr>
          <p:grpSpPr bwMode="auto">
            <a:xfrm>
              <a:off x="4301" y="2666"/>
              <a:ext cx="227" cy="303"/>
              <a:chOff x="4192" y="2557"/>
              <a:chExt cx="214" cy="271"/>
            </a:xfrm>
          </p:grpSpPr>
          <p:pic>
            <p:nvPicPr>
              <p:cNvPr id="563" name="Picture 237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4192" y="2557"/>
                <a:ext cx="214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4" name="Rectangle 238"/>
              <p:cNvSpPr>
                <a:spLocks noChangeArrowheads="1"/>
              </p:cNvSpPr>
              <p:nvPr/>
            </p:nvSpPr>
            <p:spPr bwMode="auto">
              <a:xfrm>
                <a:off x="4193" y="2557"/>
                <a:ext cx="213" cy="27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78" name="Group 239"/>
            <p:cNvGrpSpPr>
              <a:grpSpLocks/>
            </p:cNvGrpSpPr>
            <p:nvPr/>
          </p:nvGrpSpPr>
          <p:grpSpPr bwMode="auto">
            <a:xfrm>
              <a:off x="4303" y="2669"/>
              <a:ext cx="216" cy="298"/>
              <a:chOff x="4194" y="2559"/>
              <a:chExt cx="204" cy="267"/>
            </a:xfrm>
          </p:grpSpPr>
          <p:pic>
            <p:nvPicPr>
              <p:cNvPr id="561" name="Picture 240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4194" y="2559"/>
                <a:ext cx="204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2" name="Rectangle 241"/>
              <p:cNvSpPr>
                <a:spLocks noChangeArrowheads="1"/>
              </p:cNvSpPr>
              <p:nvPr/>
            </p:nvSpPr>
            <p:spPr bwMode="auto">
              <a:xfrm>
                <a:off x="4194" y="2559"/>
                <a:ext cx="204" cy="26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79" name="Group 242"/>
            <p:cNvGrpSpPr>
              <a:grpSpLocks/>
            </p:cNvGrpSpPr>
            <p:nvPr/>
          </p:nvGrpSpPr>
          <p:grpSpPr bwMode="auto">
            <a:xfrm>
              <a:off x="4302" y="2971"/>
              <a:ext cx="236" cy="306"/>
              <a:chOff x="4193" y="2830"/>
              <a:chExt cx="223" cy="274"/>
            </a:xfrm>
          </p:grpSpPr>
          <p:sp>
            <p:nvSpPr>
              <p:cNvPr id="559" name="Rectangle 243"/>
              <p:cNvSpPr>
                <a:spLocks noChangeArrowheads="1"/>
              </p:cNvSpPr>
              <p:nvPr/>
            </p:nvSpPr>
            <p:spPr bwMode="auto">
              <a:xfrm>
                <a:off x="4193" y="2830"/>
                <a:ext cx="223" cy="274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60" name="Rectangle 244"/>
              <p:cNvSpPr>
                <a:spLocks noChangeArrowheads="1"/>
              </p:cNvSpPr>
              <p:nvPr/>
            </p:nvSpPr>
            <p:spPr bwMode="auto">
              <a:xfrm>
                <a:off x="4193" y="2830"/>
                <a:ext cx="223" cy="27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80" name="Group 245"/>
            <p:cNvGrpSpPr>
              <a:grpSpLocks/>
            </p:cNvGrpSpPr>
            <p:nvPr/>
          </p:nvGrpSpPr>
          <p:grpSpPr bwMode="auto">
            <a:xfrm>
              <a:off x="4302" y="2972"/>
              <a:ext cx="226" cy="304"/>
              <a:chOff x="4193" y="2831"/>
              <a:chExt cx="213" cy="272"/>
            </a:xfrm>
          </p:grpSpPr>
          <p:pic>
            <p:nvPicPr>
              <p:cNvPr id="557" name="Picture 246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4193" y="2831"/>
                <a:ext cx="213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8" name="Rectangle 247"/>
              <p:cNvSpPr>
                <a:spLocks noChangeArrowheads="1"/>
              </p:cNvSpPr>
              <p:nvPr/>
            </p:nvSpPr>
            <p:spPr bwMode="auto">
              <a:xfrm>
                <a:off x="4193" y="2831"/>
                <a:ext cx="213" cy="27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81" name="Group 248"/>
            <p:cNvGrpSpPr>
              <a:grpSpLocks/>
            </p:cNvGrpSpPr>
            <p:nvPr/>
          </p:nvGrpSpPr>
          <p:grpSpPr bwMode="auto">
            <a:xfrm>
              <a:off x="4303" y="2974"/>
              <a:ext cx="216" cy="299"/>
              <a:chOff x="4194" y="2833"/>
              <a:chExt cx="204" cy="267"/>
            </a:xfrm>
          </p:grpSpPr>
          <p:pic>
            <p:nvPicPr>
              <p:cNvPr id="555" name="Picture 249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4194" y="2833"/>
                <a:ext cx="204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6" name="Rectangle 250"/>
              <p:cNvSpPr>
                <a:spLocks noChangeArrowheads="1"/>
              </p:cNvSpPr>
              <p:nvPr/>
            </p:nvSpPr>
            <p:spPr bwMode="auto">
              <a:xfrm>
                <a:off x="4195" y="2833"/>
                <a:ext cx="203" cy="26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82" name="Group 251"/>
            <p:cNvGrpSpPr>
              <a:grpSpLocks/>
            </p:cNvGrpSpPr>
            <p:nvPr/>
          </p:nvGrpSpPr>
          <p:grpSpPr bwMode="auto">
            <a:xfrm>
              <a:off x="4302" y="1139"/>
              <a:ext cx="236" cy="305"/>
              <a:chOff x="4193" y="1189"/>
              <a:chExt cx="223" cy="273"/>
            </a:xfrm>
          </p:grpSpPr>
          <p:sp>
            <p:nvSpPr>
              <p:cNvPr id="553" name="Rectangle 252"/>
              <p:cNvSpPr>
                <a:spLocks noChangeArrowheads="1"/>
              </p:cNvSpPr>
              <p:nvPr/>
            </p:nvSpPr>
            <p:spPr bwMode="auto">
              <a:xfrm>
                <a:off x="4193" y="1189"/>
                <a:ext cx="223" cy="273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" name="Rectangle 253"/>
              <p:cNvSpPr>
                <a:spLocks noChangeArrowheads="1"/>
              </p:cNvSpPr>
              <p:nvPr/>
            </p:nvSpPr>
            <p:spPr bwMode="auto">
              <a:xfrm>
                <a:off x="4193" y="1189"/>
                <a:ext cx="223" cy="27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83" name="Group 254"/>
            <p:cNvGrpSpPr>
              <a:grpSpLocks/>
            </p:cNvGrpSpPr>
            <p:nvPr/>
          </p:nvGrpSpPr>
          <p:grpSpPr bwMode="auto">
            <a:xfrm>
              <a:off x="4302" y="1139"/>
              <a:ext cx="226" cy="303"/>
              <a:chOff x="4193" y="1189"/>
              <a:chExt cx="213" cy="272"/>
            </a:xfrm>
          </p:grpSpPr>
          <p:pic>
            <p:nvPicPr>
              <p:cNvPr id="551" name="Picture 255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4193" y="1189"/>
                <a:ext cx="213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2" name="Rectangle 256"/>
              <p:cNvSpPr>
                <a:spLocks noChangeArrowheads="1"/>
              </p:cNvSpPr>
              <p:nvPr/>
            </p:nvSpPr>
            <p:spPr bwMode="auto">
              <a:xfrm>
                <a:off x="4193" y="1189"/>
                <a:ext cx="213" cy="27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84" name="Group 257"/>
            <p:cNvGrpSpPr>
              <a:grpSpLocks/>
            </p:cNvGrpSpPr>
            <p:nvPr/>
          </p:nvGrpSpPr>
          <p:grpSpPr bwMode="auto">
            <a:xfrm>
              <a:off x="4303" y="1141"/>
              <a:ext cx="216" cy="298"/>
              <a:chOff x="4194" y="1191"/>
              <a:chExt cx="204" cy="267"/>
            </a:xfrm>
          </p:grpSpPr>
          <p:pic>
            <p:nvPicPr>
              <p:cNvPr id="549" name="Picture 258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4194" y="1191"/>
                <a:ext cx="204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0" name="Rectangle 259"/>
              <p:cNvSpPr>
                <a:spLocks noChangeArrowheads="1"/>
              </p:cNvSpPr>
              <p:nvPr/>
            </p:nvSpPr>
            <p:spPr bwMode="auto">
              <a:xfrm>
                <a:off x="4195" y="1191"/>
                <a:ext cx="203" cy="26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85" name="Group 260"/>
            <p:cNvGrpSpPr>
              <a:grpSpLocks/>
            </p:cNvGrpSpPr>
            <p:nvPr/>
          </p:nvGrpSpPr>
          <p:grpSpPr bwMode="auto">
            <a:xfrm>
              <a:off x="4301" y="1444"/>
              <a:ext cx="237" cy="306"/>
              <a:chOff x="4192" y="1462"/>
              <a:chExt cx="224" cy="274"/>
            </a:xfrm>
          </p:grpSpPr>
          <p:sp>
            <p:nvSpPr>
              <p:cNvPr id="547" name="Rectangle 261"/>
              <p:cNvSpPr>
                <a:spLocks noChangeArrowheads="1"/>
              </p:cNvSpPr>
              <p:nvPr/>
            </p:nvSpPr>
            <p:spPr bwMode="auto">
              <a:xfrm>
                <a:off x="4192" y="1462"/>
                <a:ext cx="224" cy="274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8" name="Rectangle 262"/>
              <p:cNvSpPr>
                <a:spLocks noChangeArrowheads="1"/>
              </p:cNvSpPr>
              <p:nvPr/>
            </p:nvSpPr>
            <p:spPr bwMode="auto">
              <a:xfrm>
                <a:off x="4192" y="1462"/>
                <a:ext cx="224" cy="27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86" name="Group 263"/>
            <p:cNvGrpSpPr>
              <a:grpSpLocks/>
            </p:cNvGrpSpPr>
            <p:nvPr/>
          </p:nvGrpSpPr>
          <p:grpSpPr bwMode="auto">
            <a:xfrm>
              <a:off x="4301" y="1444"/>
              <a:ext cx="227" cy="303"/>
              <a:chOff x="4192" y="1462"/>
              <a:chExt cx="214" cy="272"/>
            </a:xfrm>
          </p:grpSpPr>
          <p:pic>
            <p:nvPicPr>
              <p:cNvPr id="545" name="Picture 264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192" y="1462"/>
                <a:ext cx="2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6" name="Rectangle 265"/>
              <p:cNvSpPr>
                <a:spLocks noChangeArrowheads="1"/>
              </p:cNvSpPr>
              <p:nvPr/>
            </p:nvSpPr>
            <p:spPr bwMode="auto">
              <a:xfrm>
                <a:off x="4193" y="1462"/>
                <a:ext cx="213" cy="272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87" name="Group 266"/>
            <p:cNvGrpSpPr>
              <a:grpSpLocks/>
            </p:cNvGrpSpPr>
            <p:nvPr/>
          </p:nvGrpSpPr>
          <p:grpSpPr bwMode="auto">
            <a:xfrm>
              <a:off x="4303" y="1447"/>
              <a:ext cx="216" cy="297"/>
              <a:chOff x="4194" y="1465"/>
              <a:chExt cx="204" cy="266"/>
            </a:xfrm>
          </p:grpSpPr>
          <p:pic>
            <p:nvPicPr>
              <p:cNvPr id="543" name="Picture 267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4194" y="1465"/>
                <a:ext cx="204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4" name="Rectangle 268"/>
              <p:cNvSpPr>
                <a:spLocks noChangeArrowheads="1"/>
              </p:cNvSpPr>
              <p:nvPr/>
            </p:nvSpPr>
            <p:spPr bwMode="auto">
              <a:xfrm>
                <a:off x="4194" y="1465"/>
                <a:ext cx="204" cy="26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88" name="Group 269"/>
            <p:cNvGrpSpPr>
              <a:grpSpLocks/>
            </p:cNvGrpSpPr>
            <p:nvPr/>
          </p:nvGrpSpPr>
          <p:grpSpPr bwMode="auto">
            <a:xfrm>
              <a:off x="4302" y="1750"/>
              <a:ext cx="236" cy="304"/>
              <a:chOff x="4193" y="1736"/>
              <a:chExt cx="223" cy="273"/>
            </a:xfrm>
          </p:grpSpPr>
          <p:sp>
            <p:nvSpPr>
              <p:cNvPr id="541" name="Rectangle 270"/>
              <p:cNvSpPr>
                <a:spLocks noChangeArrowheads="1"/>
              </p:cNvSpPr>
              <p:nvPr/>
            </p:nvSpPr>
            <p:spPr bwMode="auto">
              <a:xfrm>
                <a:off x="4193" y="1736"/>
                <a:ext cx="223" cy="273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2" name="Rectangle 271"/>
              <p:cNvSpPr>
                <a:spLocks noChangeArrowheads="1"/>
              </p:cNvSpPr>
              <p:nvPr/>
            </p:nvSpPr>
            <p:spPr bwMode="auto">
              <a:xfrm>
                <a:off x="4193" y="1736"/>
                <a:ext cx="223" cy="27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89" name="Group 272"/>
            <p:cNvGrpSpPr>
              <a:grpSpLocks/>
            </p:cNvGrpSpPr>
            <p:nvPr/>
          </p:nvGrpSpPr>
          <p:grpSpPr bwMode="auto">
            <a:xfrm>
              <a:off x="4302" y="1750"/>
              <a:ext cx="226" cy="302"/>
              <a:chOff x="4193" y="1736"/>
              <a:chExt cx="213" cy="271"/>
            </a:xfrm>
          </p:grpSpPr>
          <p:pic>
            <p:nvPicPr>
              <p:cNvPr id="539" name="Picture 273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193" y="1736"/>
                <a:ext cx="213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0" name="Rectangle 274"/>
              <p:cNvSpPr>
                <a:spLocks noChangeArrowheads="1"/>
              </p:cNvSpPr>
              <p:nvPr/>
            </p:nvSpPr>
            <p:spPr bwMode="auto">
              <a:xfrm>
                <a:off x="4193" y="1736"/>
                <a:ext cx="213" cy="27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90" name="Group 275"/>
            <p:cNvGrpSpPr>
              <a:grpSpLocks/>
            </p:cNvGrpSpPr>
            <p:nvPr/>
          </p:nvGrpSpPr>
          <p:grpSpPr bwMode="auto">
            <a:xfrm>
              <a:off x="4303" y="1752"/>
              <a:ext cx="216" cy="298"/>
              <a:chOff x="4194" y="1738"/>
              <a:chExt cx="204" cy="267"/>
            </a:xfrm>
          </p:grpSpPr>
          <p:pic>
            <p:nvPicPr>
              <p:cNvPr id="537" name="Picture 276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194" y="1738"/>
                <a:ext cx="204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8" name="Rectangle 277"/>
              <p:cNvSpPr>
                <a:spLocks noChangeArrowheads="1"/>
              </p:cNvSpPr>
              <p:nvPr/>
            </p:nvSpPr>
            <p:spPr bwMode="auto">
              <a:xfrm>
                <a:off x="4195" y="1738"/>
                <a:ext cx="203" cy="26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91" name="Group 278"/>
            <p:cNvGrpSpPr>
              <a:grpSpLocks/>
            </p:cNvGrpSpPr>
            <p:nvPr/>
          </p:nvGrpSpPr>
          <p:grpSpPr bwMode="auto">
            <a:xfrm>
              <a:off x="4301" y="2055"/>
              <a:ext cx="237" cy="306"/>
              <a:chOff x="4192" y="2010"/>
              <a:chExt cx="224" cy="274"/>
            </a:xfrm>
          </p:grpSpPr>
          <p:sp>
            <p:nvSpPr>
              <p:cNvPr id="535" name="Rectangle 279"/>
              <p:cNvSpPr>
                <a:spLocks noChangeArrowheads="1"/>
              </p:cNvSpPr>
              <p:nvPr/>
            </p:nvSpPr>
            <p:spPr bwMode="auto">
              <a:xfrm>
                <a:off x="4192" y="2010"/>
                <a:ext cx="224" cy="274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6" name="Rectangle 280"/>
              <p:cNvSpPr>
                <a:spLocks noChangeArrowheads="1"/>
              </p:cNvSpPr>
              <p:nvPr/>
            </p:nvSpPr>
            <p:spPr bwMode="auto">
              <a:xfrm>
                <a:off x="4192" y="2010"/>
                <a:ext cx="224" cy="27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92" name="Group 281"/>
            <p:cNvGrpSpPr>
              <a:grpSpLocks/>
            </p:cNvGrpSpPr>
            <p:nvPr/>
          </p:nvGrpSpPr>
          <p:grpSpPr bwMode="auto">
            <a:xfrm>
              <a:off x="4301" y="2055"/>
              <a:ext cx="227" cy="304"/>
              <a:chOff x="4192" y="2010"/>
              <a:chExt cx="214" cy="272"/>
            </a:xfrm>
          </p:grpSpPr>
          <p:pic>
            <p:nvPicPr>
              <p:cNvPr id="533" name="Picture 282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4192" y="2010"/>
                <a:ext cx="2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4" name="Rectangle 283"/>
              <p:cNvSpPr>
                <a:spLocks noChangeArrowheads="1"/>
              </p:cNvSpPr>
              <p:nvPr/>
            </p:nvSpPr>
            <p:spPr bwMode="auto">
              <a:xfrm>
                <a:off x="4193" y="2010"/>
                <a:ext cx="213" cy="272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93" name="Group 284"/>
            <p:cNvGrpSpPr>
              <a:grpSpLocks/>
            </p:cNvGrpSpPr>
            <p:nvPr/>
          </p:nvGrpSpPr>
          <p:grpSpPr bwMode="auto">
            <a:xfrm>
              <a:off x="4303" y="2059"/>
              <a:ext cx="216" cy="297"/>
              <a:chOff x="4194" y="2013"/>
              <a:chExt cx="204" cy="266"/>
            </a:xfrm>
          </p:grpSpPr>
          <p:pic>
            <p:nvPicPr>
              <p:cNvPr id="531" name="Picture 285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4194" y="2013"/>
                <a:ext cx="204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2" name="Rectangle 286"/>
              <p:cNvSpPr>
                <a:spLocks noChangeArrowheads="1"/>
              </p:cNvSpPr>
              <p:nvPr/>
            </p:nvSpPr>
            <p:spPr bwMode="auto">
              <a:xfrm>
                <a:off x="4194" y="2013"/>
                <a:ext cx="204" cy="26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94" name="Group 287"/>
            <p:cNvGrpSpPr>
              <a:grpSpLocks/>
            </p:cNvGrpSpPr>
            <p:nvPr/>
          </p:nvGrpSpPr>
          <p:grpSpPr bwMode="auto">
            <a:xfrm>
              <a:off x="4302" y="2361"/>
              <a:ext cx="236" cy="305"/>
              <a:chOff x="4193" y="2284"/>
              <a:chExt cx="223" cy="273"/>
            </a:xfrm>
          </p:grpSpPr>
          <p:sp>
            <p:nvSpPr>
              <p:cNvPr id="529" name="Rectangle 288"/>
              <p:cNvSpPr>
                <a:spLocks noChangeArrowheads="1"/>
              </p:cNvSpPr>
              <p:nvPr/>
            </p:nvSpPr>
            <p:spPr bwMode="auto">
              <a:xfrm>
                <a:off x="4193" y="2284"/>
                <a:ext cx="223" cy="273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0" name="Rectangle 289"/>
              <p:cNvSpPr>
                <a:spLocks noChangeArrowheads="1"/>
              </p:cNvSpPr>
              <p:nvPr/>
            </p:nvSpPr>
            <p:spPr bwMode="auto">
              <a:xfrm>
                <a:off x="4193" y="2284"/>
                <a:ext cx="223" cy="27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95" name="Group 290"/>
            <p:cNvGrpSpPr>
              <a:grpSpLocks/>
            </p:cNvGrpSpPr>
            <p:nvPr/>
          </p:nvGrpSpPr>
          <p:grpSpPr bwMode="auto">
            <a:xfrm>
              <a:off x="4302" y="2361"/>
              <a:ext cx="226" cy="304"/>
              <a:chOff x="4193" y="2284"/>
              <a:chExt cx="213" cy="272"/>
            </a:xfrm>
          </p:grpSpPr>
          <p:pic>
            <p:nvPicPr>
              <p:cNvPr id="527" name="Picture 291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4193" y="2284"/>
                <a:ext cx="213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8" name="Rectangle 292"/>
              <p:cNvSpPr>
                <a:spLocks noChangeArrowheads="1"/>
              </p:cNvSpPr>
              <p:nvPr/>
            </p:nvSpPr>
            <p:spPr bwMode="auto">
              <a:xfrm>
                <a:off x="4193" y="2284"/>
                <a:ext cx="213" cy="27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96" name="Group 293"/>
            <p:cNvGrpSpPr>
              <a:grpSpLocks/>
            </p:cNvGrpSpPr>
            <p:nvPr/>
          </p:nvGrpSpPr>
          <p:grpSpPr bwMode="auto">
            <a:xfrm>
              <a:off x="4303" y="2364"/>
              <a:ext cx="216" cy="298"/>
              <a:chOff x="4194" y="2286"/>
              <a:chExt cx="204" cy="267"/>
            </a:xfrm>
          </p:grpSpPr>
          <p:pic>
            <p:nvPicPr>
              <p:cNvPr id="525" name="Picture 294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4194" y="2286"/>
                <a:ext cx="204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6" name="Rectangle 295"/>
              <p:cNvSpPr>
                <a:spLocks noChangeArrowheads="1"/>
              </p:cNvSpPr>
              <p:nvPr/>
            </p:nvSpPr>
            <p:spPr bwMode="auto">
              <a:xfrm>
                <a:off x="4195" y="2286"/>
                <a:ext cx="203" cy="26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97" name="Group 296"/>
            <p:cNvGrpSpPr>
              <a:grpSpLocks/>
            </p:cNvGrpSpPr>
            <p:nvPr/>
          </p:nvGrpSpPr>
          <p:grpSpPr bwMode="auto">
            <a:xfrm>
              <a:off x="4301" y="2666"/>
              <a:ext cx="237" cy="305"/>
              <a:chOff x="4192" y="2557"/>
              <a:chExt cx="224" cy="273"/>
            </a:xfrm>
          </p:grpSpPr>
          <p:sp>
            <p:nvSpPr>
              <p:cNvPr id="523" name="Rectangle 297"/>
              <p:cNvSpPr>
                <a:spLocks noChangeArrowheads="1"/>
              </p:cNvSpPr>
              <p:nvPr/>
            </p:nvSpPr>
            <p:spPr bwMode="auto">
              <a:xfrm>
                <a:off x="4192" y="2557"/>
                <a:ext cx="224" cy="273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4" name="Rectangle 298"/>
              <p:cNvSpPr>
                <a:spLocks noChangeArrowheads="1"/>
              </p:cNvSpPr>
              <p:nvPr/>
            </p:nvSpPr>
            <p:spPr bwMode="auto">
              <a:xfrm>
                <a:off x="4192" y="2557"/>
                <a:ext cx="224" cy="27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98" name="Group 299"/>
            <p:cNvGrpSpPr>
              <a:grpSpLocks/>
            </p:cNvGrpSpPr>
            <p:nvPr/>
          </p:nvGrpSpPr>
          <p:grpSpPr bwMode="auto">
            <a:xfrm>
              <a:off x="4301" y="2666"/>
              <a:ext cx="227" cy="303"/>
              <a:chOff x="4192" y="2557"/>
              <a:chExt cx="214" cy="271"/>
            </a:xfrm>
          </p:grpSpPr>
          <p:pic>
            <p:nvPicPr>
              <p:cNvPr id="521" name="Picture 300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4192" y="2557"/>
                <a:ext cx="214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2" name="Rectangle 301"/>
              <p:cNvSpPr>
                <a:spLocks noChangeArrowheads="1"/>
              </p:cNvSpPr>
              <p:nvPr/>
            </p:nvSpPr>
            <p:spPr bwMode="auto">
              <a:xfrm>
                <a:off x="4193" y="2557"/>
                <a:ext cx="213" cy="27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99" name="Group 302"/>
            <p:cNvGrpSpPr>
              <a:grpSpLocks/>
            </p:cNvGrpSpPr>
            <p:nvPr/>
          </p:nvGrpSpPr>
          <p:grpSpPr bwMode="auto">
            <a:xfrm>
              <a:off x="4303" y="2669"/>
              <a:ext cx="216" cy="298"/>
              <a:chOff x="4194" y="2559"/>
              <a:chExt cx="204" cy="267"/>
            </a:xfrm>
          </p:grpSpPr>
          <p:pic>
            <p:nvPicPr>
              <p:cNvPr id="519" name="Picture 303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4194" y="2559"/>
                <a:ext cx="204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0" name="Rectangle 304"/>
              <p:cNvSpPr>
                <a:spLocks noChangeArrowheads="1"/>
              </p:cNvSpPr>
              <p:nvPr/>
            </p:nvSpPr>
            <p:spPr bwMode="auto">
              <a:xfrm>
                <a:off x="4194" y="2559"/>
                <a:ext cx="204" cy="26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0" name="Group 305"/>
            <p:cNvGrpSpPr>
              <a:grpSpLocks/>
            </p:cNvGrpSpPr>
            <p:nvPr/>
          </p:nvGrpSpPr>
          <p:grpSpPr bwMode="auto">
            <a:xfrm>
              <a:off x="4302" y="2971"/>
              <a:ext cx="236" cy="306"/>
              <a:chOff x="4193" y="2830"/>
              <a:chExt cx="223" cy="274"/>
            </a:xfrm>
          </p:grpSpPr>
          <p:sp>
            <p:nvSpPr>
              <p:cNvPr id="517" name="Rectangle 306"/>
              <p:cNvSpPr>
                <a:spLocks noChangeArrowheads="1"/>
              </p:cNvSpPr>
              <p:nvPr/>
            </p:nvSpPr>
            <p:spPr bwMode="auto">
              <a:xfrm>
                <a:off x="4193" y="2830"/>
                <a:ext cx="223" cy="274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8" name="Rectangle 307"/>
              <p:cNvSpPr>
                <a:spLocks noChangeArrowheads="1"/>
              </p:cNvSpPr>
              <p:nvPr/>
            </p:nvSpPr>
            <p:spPr bwMode="auto">
              <a:xfrm>
                <a:off x="4193" y="2830"/>
                <a:ext cx="223" cy="27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1" name="Group 308"/>
            <p:cNvGrpSpPr>
              <a:grpSpLocks/>
            </p:cNvGrpSpPr>
            <p:nvPr/>
          </p:nvGrpSpPr>
          <p:grpSpPr bwMode="auto">
            <a:xfrm>
              <a:off x="4302" y="2972"/>
              <a:ext cx="226" cy="304"/>
              <a:chOff x="4193" y="2831"/>
              <a:chExt cx="213" cy="272"/>
            </a:xfrm>
          </p:grpSpPr>
          <p:pic>
            <p:nvPicPr>
              <p:cNvPr id="515" name="Picture 309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4193" y="2831"/>
                <a:ext cx="213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6" name="Rectangle 310"/>
              <p:cNvSpPr>
                <a:spLocks noChangeArrowheads="1"/>
              </p:cNvSpPr>
              <p:nvPr/>
            </p:nvSpPr>
            <p:spPr bwMode="auto">
              <a:xfrm>
                <a:off x="4193" y="2831"/>
                <a:ext cx="213" cy="27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2" name="Group 311"/>
            <p:cNvGrpSpPr>
              <a:grpSpLocks/>
            </p:cNvGrpSpPr>
            <p:nvPr/>
          </p:nvGrpSpPr>
          <p:grpSpPr bwMode="auto">
            <a:xfrm>
              <a:off x="4303" y="2974"/>
              <a:ext cx="216" cy="299"/>
              <a:chOff x="4194" y="2833"/>
              <a:chExt cx="204" cy="267"/>
            </a:xfrm>
          </p:grpSpPr>
          <p:pic>
            <p:nvPicPr>
              <p:cNvPr id="513" name="Picture 312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4194" y="2833"/>
                <a:ext cx="204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4" name="Rectangle 313"/>
              <p:cNvSpPr>
                <a:spLocks noChangeArrowheads="1"/>
              </p:cNvSpPr>
              <p:nvPr/>
            </p:nvSpPr>
            <p:spPr bwMode="auto">
              <a:xfrm>
                <a:off x="4195" y="2833"/>
                <a:ext cx="203" cy="26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3" name="Group 314"/>
            <p:cNvGrpSpPr>
              <a:grpSpLocks/>
            </p:cNvGrpSpPr>
            <p:nvPr/>
          </p:nvGrpSpPr>
          <p:grpSpPr bwMode="auto">
            <a:xfrm>
              <a:off x="4302" y="1139"/>
              <a:ext cx="236" cy="305"/>
              <a:chOff x="4193" y="1189"/>
              <a:chExt cx="223" cy="273"/>
            </a:xfrm>
          </p:grpSpPr>
          <p:sp>
            <p:nvSpPr>
              <p:cNvPr id="511" name="Rectangle 315"/>
              <p:cNvSpPr>
                <a:spLocks noChangeArrowheads="1"/>
              </p:cNvSpPr>
              <p:nvPr/>
            </p:nvSpPr>
            <p:spPr bwMode="auto">
              <a:xfrm>
                <a:off x="4193" y="1189"/>
                <a:ext cx="223" cy="273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2" name="Rectangle 316"/>
              <p:cNvSpPr>
                <a:spLocks noChangeArrowheads="1"/>
              </p:cNvSpPr>
              <p:nvPr/>
            </p:nvSpPr>
            <p:spPr bwMode="auto">
              <a:xfrm>
                <a:off x="4193" y="1189"/>
                <a:ext cx="223" cy="27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" name="Group 317"/>
            <p:cNvGrpSpPr>
              <a:grpSpLocks/>
            </p:cNvGrpSpPr>
            <p:nvPr/>
          </p:nvGrpSpPr>
          <p:grpSpPr bwMode="auto">
            <a:xfrm>
              <a:off x="4302" y="1139"/>
              <a:ext cx="226" cy="303"/>
              <a:chOff x="4193" y="1189"/>
              <a:chExt cx="213" cy="272"/>
            </a:xfrm>
          </p:grpSpPr>
          <p:pic>
            <p:nvPicPr>
              <p:cNvPr id="509" name="Picture 318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4193" y="1189"/>
                <a:ext cx="213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0" name="Rectangle 319"/>
              <p:cNvSpPr>
                <a:spLocks noChangeArrowheads="1"/>
              </p:cNvSpPr>
              <p:nvPr/>
            </p:nvSpPr>
            <p:spPr bwMode="auto">
              <a:xfrm>
                <a:off x="4193" y="1189"/>
                <a:ext cx="213" cy="27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5" name="Group 320"/>
            <p:cNvGrpSpPr>
              <a:grpSpLocks/>
            </p:cNvGrpSpPr>
            <p:nvPr/>
          </p:nvGrpSpPr>
          <p:grpSpPr bwMode="auto">
            <a:xfrm>
              <a:off x="4303" y="1141"/>
              <a:ext cx="216" cy="298"/>
              <a:chOff x="4194" y="1191"/>
              <a:chExt cx="204" cy="267"/>
            </a:xfrm>
          </p:grpSpPr>
          <p:pic>
            <p:nvPicPr>
              <p:cNvPr id="507" name="Picture 321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4194" y="1191"/>
                <a:ext cx="204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8" name="Rectangle 322"/>
              <p:cNvSpPr>
                <a:spLocks noChangeArrowheads="1"/>
              </p:cNvSpPr>
              <p:nvPr/>
            </p:nvSpPr>
            <p:spPr bwMode="auto">
              <a:xfrm>
                <a:off x="4195" y="1191"/>
                <a:ext cx="203" cy="26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06" name="Rectangle 323"/>
            <p:cNvSpPr>
              <a:spLocks noChangeArrowheads="1"/>
            </p:cNvSpPr>
            <p:nvPr/>
          </p:nvSpPr>
          <p:spPr bwMode="auto">
            <a:xfrm rot="5400000">
              <a:off x="4270" y="2146"/>
              <a:ext cx="704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IE" sz="900" i="0">
                  <a:solidFill>
                    <a:schemeClr val="tx1"/>
                  </a:solidFill>
                </a:rPr>
                <a:t>Red Photometer CCDs</a:t>
              </a:r>
              <a:endParaRPr lang="en-IE" sz="1800" b="0" i="0">
                <a:solidFill>
                  <a:schemeClr val="tx1"/>
                </a:solidFill>
              </a:endParaRPr>
            </a:p>
          </p:txBody>
        </p:sp>
      </p:grpSp>
      <p:pic>
        <p:nvPicPr>
          <p:cNvPr id="654" name="Picture 324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380288" y="2133600"/>
            <a:ext cx="1238250" cy="1990725"/>
          </a:xfrm>
          <a:prstGeom prst="rect">
            <a:avLst/>
          </a:prstGeom>
          <a:noFill/>
        </p:spPr>
      </p:pic>
      <p:grpSp>
        <p:nvGrpSpPr>
          <p:cNvPr id="655" name="Group 325"/>
          <p:cNvGrpSpPr>
            <a:grpSpLocks/>
          </p:cNvGrpSpPr>
          <p:nvPr/>
        </p:nvGrpSpPr>
        <p:grpSpPr bwMode="auto">
          <a:xfrm>
            <a:off x="4357688" y="2493963"/>
            <a:ext cx="6767512" cy="2519362"/>
            <a:chOff x="2926" y="1344"/>
            <a:chExt cx="4263" cy="1587"/>
          </a:xfrm>
        </p:grpSpPr>
        <p:sp>
          <p:nvSpPr>
            <p:cNvPr id="656" name="Rectangle 326"/>
            <p:cNvSpPr>
              <a:spLocks noChangeArrowheads="1"/>
            </p:cNvSpPr>
            <p:nvPr/>
          </p:nvSpPr>
          <p:spPr bwMode="auto">
            <a:xfrm rot="16200000" flipH="1">
              <a:off x="6872" y="1797"/>
              <a:ext cx="45" cy="589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7" name="Rectangle 327"/>
            <p:cNvSpPr>
              <a:spLocks noChangeArrowheads="1"/>
            </p:cNvSpPr>
            <p:nvPr/>
          </p:nvSpPr>
          <p:spPr bwMode="auto">
            <a:xfrm rot="16200000" flipH="1">
              <a:off x="6827" y="2387"/>
              <a:ext cx="45" cy="589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8" name="Rectangle 328"/>
            <p:cNvSpPr>
              <a:spLocks noChangeArrowheads="1"/>
            </p:cNvSpPr>
            <p:nvPr/>
          </p:nvSpPr>
          <p:spPr bwMode="auto">
            <a:xfrm rot="16200000" flipH="1">
              <a:off x="6464" y="2523"/>
              <a:ext cx="45" cy="589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9" name="Rectangle 329"/>
            <p:cNvSpPr>
              <a:spLocks noChangeArrowheads="1"/>
            </p:cNvSpPr>
            <p:nvPr/>
          </p:nvSpPr>
          <p:spPr bwMode="auto">
            <a:xfrm rot="16200000" flipH="1">
              <a:off x="5738" y="1978"/>
              <a:ext cx="90" cy="725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0" name="Rectangle 330"/>
            <p:cNvSpPr>
              <a:spLocks noChangeArrowheads="1"/>
            </p:cNvSpPr>
            <p:nvPr/>
          </p:nvSpPr>
          <p:spPr bwMode="auto">
            <a:xfrm rot="16200000" flipH="1">
              <a:off x="6509" y="1934"/>
              <a:ext cx="45" cy="589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1" name="Rectangle 331"/>
            <p:cNvSpPr>
              <a:spLocks noChangeArrowheads="1"/>
            </p:cNvSpPr>
            <p:nvPr/>
          </p:nvSpPr>
          <p:spPr bwMode="auto">
            <a:xfrm rot="16200000" flipH="1">
              <a:off x="6010" y="1344"/>
              <a:ext cx="45" cy="498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2" name="Rectangle 332"/>
            <p:cNvSpPr>
              <a:spLocks noChangeArrowheads="1"/>
            </p:cNvSpPr>
            <p:nvPr/>
          </p:nvSpPr>
          <p:spPr bwMode="auto">
            <a:xfrm rot="16200000" flipH="1">
              <a:off x="4396" y="1352"/>
              <a:ext cx="126" cy="653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3" name="Rectangle 333"/>
            <p:cNvSpPr>
              <a:spLocks noChangeArrowheads="1"/>
            </p:cNvSpPr>
            <p:nvPr/>
          </p:nvSpPr>
          <p:spPr bwMode="auto">
            <a:xfrm rot="16200000" flipH="1">
              <a:off x="5148" y="1662"/>
              <a:ext cx="45" cy="498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4" name="Rectangle 334"/>
            <p:cNvSpPr>
              <a:spLocks noChangeArrowheads="1"/>
            </p:cNvSpPr>
            <p:nvPr/>
          </p:nvSpPr>
          <p:spPr bwMode="auto">
            <a:xfrm rot="16200000" flipH="1">
              <a:off x="5466" y="1843"/>
              <a:ext cx="45" cy="498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5" name="Rectangle 335"/>
            <p:cNvSpPr>
              <a:spLocks noChangeArrowheads="1"/>
            </p:cNvSpPr>
            <p:nvPr/>
          </p:nvSpPr>
          <p:spPr bwMode="auto">
            <a:xfrm rot="16200000" flipH="1">
              <a:off x="5284" y="2478"/>
              <a:ext cx="45" cy="498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6" name="Rectangle 336"/>
            <p:cNvSpPr>
              <a:spLocks noChangeArrowheads="1"/>
            </p:cNvSpPr>
            <p:nvPr/>
          </p:nvSpPr>
          <p:spPr bwMode="auto">
            <a:xfrm rot="16200000" flipH="1">
              <a:off x="4876" y="2297"/>
              <a:ext cx="45" cy="498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7" name="Rectangle 337"/>
            <p:cNvSpPr>
              <a:spLocks noChangeArrowheads="1"/>
            </p:cNvSpPr>
            <p:nvPr/>
          </p:nvSpPr>
          <p:spPr bwMode="auto">
            <a:xfrm rot="16200000" flipH="1">
              <a:off x="4695" y="2615"/>
              <a:ext cx="45" cy="498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8" name="Rectangle 338"/>
            <p:cNvSpPr>
              <a:spLocks noChangeArrowheads="1"/>
            </p:cNvSpPr>
            <p:nvPr/>
          </p:nvSpPr>
          <p:spPr bwMode="auto">
            <a:xfrm rot="16200000" flipH="1">
              <a:off x="3923" y="1706"/>
              <a:ext cx="45" cy="498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9" name="Rectangle 339"/>
            <p:cNvSpPr>
              <a:spLocks noChangeArrowheads="1"/>
            </p:cNvSpPr>
            <p:nvPr/>
          </p:nvSpPr>
          <p:spPr bwMode="auto">
            <a:xfrm rot="16200000" flipH="1">
              <a:off x="3719" y="2637"/>
              <a:ext cx="91" cy="498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70" name="Rectangle 340"/>
            <p:cNvSpPr>
              <a:spLocks noChangeArrowheads="1"/>
            </p:cNvSpPr>
            <p:nvPr/>
          </p:nvSpPr>
          <p:spPr bwMode="auto">
            <a:xfrm rot="16200000" flipH="1">
              <a:off x="3424" y="2432"/>
              <a:ext cx="45" cy="498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71" name="Rectangle 341"/>
            <p:cNvSpPr>
              <a:spLocks noChangeArrowheads="1"/>
            </p:cNvSpPr>
            <p:nvPr/>
          </p:nvSpPr>
          <p:spPr bwMode="auto">
            <a:xfrm rot="16200000" flipH="1">
              <a:off x="3424" y="1254"/>
              <a:ext cx="45" cy="498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72" name="Rectangle 342"/>
            <p:cNvSpPr>
              <a:spLocks noChangeArrowheads="1"/>
            </p:cNvSpPr>
            <p:nvPr/>
          </p:nvSpPr>
          <p:spPr bwMode="auto">
            <a:xfrm rot="16200000" flipH="1">
              <a:off x="3334" y="1118"/>
              <a:ext cx="45" cy="498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73" name="Rectangle 343"/>
            <p:cNvSpPr>
              <a:spLocks noChangeArrowheads="1"/>
            </p:cNvSpPr>
            <p:nvPr/>
          </p:nvSpPr>
          <p:spPr bwMode="auto">
            <a:xfrm rot="16200000" flipH="1">
              <a:off x="3152" y="1435"/>
              <a:ext cx="45" cy="498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74" name="Rectangle 344"/>
            <p:cNvSpPr>
              <a:spLocks noChangeArrowheads="1"/>
            </p:cNvSpPr>
            <p:nvPr/>
          </p:nvSpPr>
          <p:spPr bwMode="auto">
            <a:xfrm rot="16200000" flipH="1">
              <a:off x="3606" y="1842"/>
              <a:ext cx="45" cy="498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75" name="Group 345"/>
          <p:cNvGrpSpPr>
            <a:grpSpLocks/>
          </p:cNvGrpSpPr>
          <p:nvPr/>
        </p:nvGrpSpPr>
        <p:grpSpPr bwMode="auto">
          <a:xfrm>
            <a:off x="5192713" y="3629025"/>
            <a:ext cx="377825" cy="485775"/>
            <a:chOff x="3392" y="2013"/>
            <a:chExt cx="224" cy="274"/>
          </a:xfrm>
        </p:grpSpPr>
        <p:grpSp>
          <p:nvGrpSpPr>
            <p:cNvPr id="676" name="Group 346"/>
            <p:cNvGrpSpPr>
              <a:grpSpLocks/>
            </p:cNvGrpSpPr>
            <p:nvPr/>
          </p:nvGrpSpPr>
          <p:grpSpPr bwMode="auto">
            <a:xfrm>
              <a:off x="3392" y="2013"/>
              <a:ext cx="224" cy="274"/>
              <a:chOff x="3392" y="2013"/>
              <a:chExt cx="224" cy="274"/>
            </a:xfrm>
          </p:grpSpPr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3392" y="2013"/>
                <a:ext cx="224" cy="274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3392" y="2013"/>
                <a:ext cx="224" cy="27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77" name="Group 349"/>
            <p:cNvGrpSpPr>
              <a:grpSpLocks/>
            </p:cNvGrpSpPr>
            <p:nvPr/>
          </p:nvGrpSpPr>
          <p:grpSpPr bwMode="auto">
            <a:xfrm>
              <a:off x="3392" y="2013"/>
              <a:ext cx="214" cy="271"/>
              <a:chOff x="3392" y="2013"/>
              <a:chExt cx="214" cy="271"/>
            </a:xfrm>
          </p:grpSpPr>
          <p:pic>
            <p:nvPicPr>
              <p:cNvPr id="681" name="Picture 350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3392" y="2013"/>
                <a:ext cx="214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82" name="Rectangle 351"/>
              <p:cNvSpPr>
                <a:spLocks noChangeArrowheads="1"/>
              </p:cNvSpPr>
              <p:nvPr/>
            </p:nvSpPr>
            <p:spPr bwMode="auto">
              <a:xfrm>
                <a:off x="3392" y="2013"/>
                <a:ext cx="214" cy="27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78" name="Group 352"/>
            <p:cNvGrpSpPr>
              <a:grpSpLocks/>
            </p:cNvGrpSpPr>
            <p:nvPr/>
          </p:nvGrpSpPr>
          <p:grpSpPr bwMode="auto">
            <a:xfrm>
              <a:off x="3394" y="2015"/>
              <a:ext cx="204" cy="267"/>
              <a:chOff x="3394" y="2015"/>
              <a:chExt cx="204" cy="267"/>
            </a:xfrm>
          </p:grpSpPr>
          <p:pic>
            <p:nvPicPr>
              <p:cNvPr id="679" name="Picture 353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3394" y="2015"/>
                <a:ext cx="204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80" name="Rectangle 354"/>
              <p:cNvSpPr>
                <a:spLocks noChangeArrowheads="1"/>
              </p:cNvSpPr>
              <p:nvPr/>
            </p:nvSpPr>
            <p:spPr bwMode="auto">
              <a:xfrm>
                <a:off x="3394" y="2015"/>
                <a:ext cx="204" cy="26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685" name="Freeform 355"/>
          <p:cNvSpPr>
            <a:spLocks noEditPoints="1"/>
          </p:cNvSpPr>
          <p:nvPr/>
        </p:nvSpPr>
        <p:spPr bwMode="auto">
          <a:xfrm>
            <a:off x="744538" y="2052638"/>
            <a:ext cx="7940675" cy="53975"/>
          </a:xfrm>
          <a:custGeom>
            <a:avLst/>
            <a:gdLst/>
            <a:ahLst/>
            <a:cxnLst>
              <a:cxn ang="0">
                <a:pos x="18" y="43"/>
              </a:cxn>
              <a:cxn ang="0">
                <a:pos x="16399" y="43"/>
              </a:cxn>
              <a:cxn ang="0">
                <a:pos x="16399" y="60"/>
              </a:cxn>
              <a:cxn ang="0">
                <a:pos x="18" y="60"/>
              </a:cxn>
              <a:cxn ang="0">
                <a:pos x="18" y="43"/>
              </a:cxn>
              <a:cxn ang="0">
                <a:pos x="88" y="100"/>
              </a:cxn>
              <a:cxn ang="0">
                <a:pos x="0" y="51"/>
              </a:cxn>
              <a:cxn ang="0">
                <a:pos x="88" y="2"/>
              </a:cxn>
              <a:cxn ang="0">
                <a:pos x="100" y="6"/>
              </a:cxn>
              <a:cxn ang="0">
                <a:pos x="96" y="17"/>
              </a:cxn>
              <a:cxn ang="0">
                <a:pos x="21" y="59"/>
              </a:cxn>
              <a:cxn ang="0">
                <a:pos x="21" y="44"/>
              </a:cxn>
              <a:cxn ang="0">
                <a:pos x="96" y="86"/>
              </a:cxn>
              <a:cxn ang="0">
                <a:pos x="100" y="97"/>
              </a:cxn>
              <a:cxn ang="0">
                <a:pos x="88" y="100"/>
              </a:cxn>
              <a:cxn ang="0">
                <a:pos x="16327" y="2"/>
              </a:cxn>
              <a:cxn ang="0">
                <a:pos x="16415" y="51"/>
              </a:cxn>
              <a:cxn ang="0">
                <a:pos x="16327" y="100"/>
              </a:cxn>
              <a:cxn ang="0">
                <a:pos x="16316" y="97"/>
              </a:cxn>
              <a:cxn ang="0">
                <a:pos x="16319" y="86"/>
              </a:cxn>
              <a:cxn ang="0">
                <a:pos x="16394" y="44"/>
              </a:cxn>
              <a:cxn ang="0">
                <a:pos x="16394" y="59"/>
              </a:cxn>
              <a:cxn ang="0">
                <a:pos x="16319" y="17"/>
              </a:cxn>
              <a:cxn ang="0">
                <a:pos x="16316" y="6"/>
              </a:cxn>
              <a:cxn ang="0">
                <a:pos x="16327" y="2"/>
              </a:cxn>
            </a:cxnLst>
            <a:rect l="0" t="0" r="r" b="b"/>
            <a:pathLst>
              <a:path w="16415" h="102">
                <a:moveTo>
                  <a:pt x="18" y="43"/>
                </a:moveTo>
                <a:lnTo>
                  <a:pt x="16399" y="43"/>
                </a:lnTo>
                <a:lnTo>
                  <a:pt x="16399" y="60"/>
                </a:lnTo>
                <a:lnTo>
                  <a:pt x="18" y="60"/>
                </a:lnTo>
                <a:lnTo>
                  <a:pt x="18" y="43"/>
                </a:lnTo>
                <a:close/>
                <a:moveTo>
                  <a:pt x="88" y="100"/>
                </a:moveTo>
                <a:lnTo>
                  <a:pt x="0" y="51"/>
                </a:lnTo>
                <a:lnTo>
                  <a:pt x="88" y="2"/>
                </a:lnTo>
                <a:cubicBezTo>
                  <a:pt x="92" y="0"/>
                  <a:pt x="97" y="1"/>
                  <a:pt x="100" y="6"/>
                </a:cubicBezTo>
                <a:cubicBezTo>
                  <a:pt x="102" y="10"/>
                  <a:pt x="100" y="15"/>
                  <a:pt x="96" y="17"/>
                </a:cubicBezTo>
                <a:lnTo>
                  <a:pt x="21" y="59"/>
                </a:lnTo>
                <a:lnTo>
                  <a:pt x="21" y="44"/>
                </a:lnTo>
                <a:lnTo>
                  <a:pt x="96" y="86"/>
                </a:lnTo>
                <a:cubicBezTo>
                  <a:pt x="100" y="88"/>
                  <a:pt x="102" y="93"/>
                  <a:pt x="100" y="97"/>
                </a:cubicBezTo>
                <a:cubicBezTo>
                  <a:pt x="97" y="101"/>
                  <a:pt x="92" y="102"/>
                  <a:pt x="88" y="100"/>
                </a:cubicBezTo>
                <a:close/>
                <a:moveTo>
                  <a:pt x="16327" y="2"/>
                </a:moveTo>
                <a:lnTo>
                  <a:pt x="16415" y="51"/>
                </a:lnTo>
                <a:lnTo>
                  <a:pt x="16327" y="100"/>
                </a:lnTo>
                <a:cubicBezTo>
                  <a:pt x="16323" y="102"/>
                  <a:pt x="16318" y="101"/>
                  <a:pt x="16316" y="97"/>
                </a:cubicBezTo>
                <a:cubicBezTo>
                  <a:pt x="16313" y="93"/>
                  <a:pt x="16315" y="88"/>
                  <a:pt x="16319" y="86"/>
                </a:cubicBezTo>
                <a:lnTo>
                  <a:pt x="16394" y="44"/>
                </a:lnTo>
                <a:lnTo>
                  <a:pt x="16394" y="59"/>
                </a:lnTo>
                <a:lnTo>
                  <a:pt x="16319" y="17"/>
                </a:lnTo>
                <a:cubicBezTo>
                  <a:pt x="16315" y="15"/>
                  <a:pt x="16313" y="10"/>
                  <a:pt x="16316" y="6"/>
                </a:cubicBezTo>
                <a:cubicBezTo>
                  <a:pt x="16318" y="1"/>
                  <a:pt x="16323" y="0"/>
                  <a:pt x="16327" y="2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686" name="Group 356"/>
          <p:cNvGrpSpPr>
            <a:grpSpLocks/>
          </p:cNvGrpSpPr>
          <p:nvPr/>
        </p:nvGrpSpPr>
        <p:grpSpPr bwMode="auto">
          <a:xfrm>
            <a:off x="5192713" y="3629025"/>
            <a:ext cx="377825" cy="485775"/>
            <a:chOff x="3392" y="2013"/>
            <a:chExt cx="224" cy="274"/>
          </a:xfrm>
        </p:grpSpPr>
        <p:sp>
          <p:nvSpPr>
            <p:cNvPr id="687" name="Rectangle 357"/>
            <p:cNvSpPr>
              <a:spLocks noChangeArrowheads="1"/>
            </p:cNvSpPr>
            <p:nvPr/>
          </p:nvSpPr>
          <p:spPr bwMode="auto">
            <a:xfrm>
              <a:off x="3392" y="2013"/>
              <a:ext cx="224" cy="274"/>
            </a:xfrm>
            <a:prstGeom prst="rect">
              <a:avLst/>
            </a:prstGeom>
            <a:solidFill>
              <a:srgbClr val="BBE0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8" name="Rectangle 358"/>
            <p:cNvSpPr>
              <a:spLocks noChangeArrowheads="1"/>
            </p:cNvSpPr>
            <p:nvPr/>
          </p:nvSpPr>
          <p:spPr bwMode="auto">
            <a:xfrm>
              <a:off x="3392" y="2013"/>
              <a:ext cx="224" cy="27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89" name="Group 359"/>
          <p:cNvGrpSpPr>
            <a:grpSpLocks/>
          </p:cNvGrpSpPr>
          <p:nvPr/>
        </p:nvGrpSpPr>
        <p:grpSpPr bwMode="auto">
          <a:xfrm>
            <a:off x="5192713" y="3629025"/>
            <a:ext cx="377825" cy="485775"/>
            <a:chOff x="3392" y="2013"/>
            <a:chExt cx="224" cy="274"/>
          </a:xfrm>
        </p:grpSpPr>
        <p:sp>
          <p:nvSpPr>
            <p:cNvPr id="690" name="Rectangle 360"/>
            <p:cNvSpPr>
              <a:spLocks noChangeArrowheads="1"/>
            </p:cNvSpPr>
            <p:nvPr/>
          </p:nvSpPr>
          <p:spPr bwMode="auto">
            <a:xfrm>
              <a:off x="3392" y="2013"/>
              <a:ext cx="224" cy="274"/>
            </a:xfrm>
            <a:prstGeom prst="rect">
              <a:avLst/>
            </a:prstGeom>
            <a:solidFill>
              <a:srgbClr val="BBE0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91" name="Rectangle 361"/>
            <p:cNvSpPr>
              <a:spLocks noChangeArrowheads="1"/>
            </p:cNvSpPr>
            <p:nvPr/>
          </p:nvSpPr>
          <p:spPr bwMode="auto">
            <a:xfrm>
              <a:off x="3392" y="2013"/>
              <a:ext cx="224" cy="27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92" name="Freeform 362"/>
          <p:cNvSpPr>
            <a:spLocks noEditPoints="1"/>
          </p:cNvSpPr>
          <p:nvPr/>
        </p:nvSpPr>
        <p:spPr bwMode="auto">
          <a:xfrm>
            <a:off x="744538" y="2052638"/>
            <a:ext cx="7940675" cy="53975"/>
          </a:xfrm>
          <a:custGeom>
            <a:avLst/>
            <a:gdLst/>
            <a:ahLst/>
            <a:cxnLst>
              <a:cxn ang="0">
                <a:pos x="18" y="43"/>
              </a:cxn>
              <a:cxn ang="0">
                <a:pos x="16399" y="43"/>
              </a:cxn>
              <a:cxn ang="0">
                <a:pos x="16399" y="60"/>
              </a:cxn>
              <a:cxn ang="0">
                <a:pos x="18" y="60"/>
              </a:cxn>
              <a:cxn ang="0">
                <a:pos x="18" y="43"/>
              </a:cxn>
              <a:cxn ang="0">
                <a:pos x="88" y="100"/>
              </a:cxn>
              <a:cxn ang="0">
                <a:pos x="0" y="51"/>
              </a:cxn>
              <a:cxn ang="0">
                <a:pos x="88" y="2"/>
              </a:cxn>
              <a:cxn ang="0">
                <a:pos x="100" y="6"/>
              </a:cxn>
              <a:cxn ang="0">
                <a:pos x="96" y="17"/>
              </a:cxn>
              <a:cxn ang="0">
                <a:pos x="21" y="59"/>
              </a:cxn>
              <a:cxn ang="0">
                <a:pos x="21" y="44"/>
              </a:cxn>
              <a:cxn ang="0">
                <a:pos x="96" y="86"/>
              </a:cxn>
              <a:cxn ang="0">
                <a:pos x="100" y="97"/>
              </a:cxn>
              <a:cxn ang="0">
                <a:pos x="88" y="100"/>
              </a:cxn>
              <a:cxn ang="0">
                <a:pos x="16327" y="2"/>
              </a:cxn>
              <a:cxn ang="0">
                <a:pos x="16415" y="51"/>
              </a:cxn>
              <a:cxn ang="0">
                <a:pos x="16327" y="100"/>
              </a:cxn>
              <a:cxn ang="0">
                <a:pos x="16316" y="97"/>
              </a:cxn>
              <a:cxn ang="0">
                <a:pos x="16319" y="86"/>
              </a:cxn>
              <a:cxn ang="0">
                <a:pos x="16394" y="44"/>
              </a:cxn>
              <a:cxn ang="0">
                <a:pos x="16394" y="59"/>
              </a:cxn>
              <a:cxn ang="0">
                <a:pos x="16319" y="17"/>
              </a:cxn>
              <a:cxn ang="0">
                <a:pos x="16316" y="6"/>
              </a:cxn>
              <a:cxn ang="0">
                <a:pos x="16327" y="2"/>
              </a:cxn>
            </a:cxnLst>
            <a:rect l="0" t="0" r="r" b="b"/>
            <a:pathLst>
              <a:path w="16415" h="102">
                <a:moveTo>
                  <a:pt x="18" y="43"/>
                </a:moveTo>
                <a:lnTo>
                  <a:pt x="16399" y="43"/>
                </a:lnTo>
                <a:lnTo>
                  <a:pt x="16399" y="60"/>
                </a:lnTo>
                <a:lnTo>
                  <a:pt x="18" y="60"/>
                </a:lnTo>
                <a:lnTo>
                  <a:pt x="18" y="43"/>
                </a:lnTo>
                <a:close/>
                <a:moveTo>
                  <a:pt x="88" y="100"/>
                </a:moveTo>
                <a:lnTo>
                  <a:pt x="0" y="51"/>
                </a:lnTo>
                <a:lnTo>
                  <a:pt x="88" y="2"/>
                </a:lnTo>
                <a:cubicBezTo>
                  <a:pt x="92" y="0"/>
                  <a:pt x="97" y="1"/>
                  <a:pt x="100" y="6"/>
                </a:cubicBezTo>
                <a:cubicBezTo>
                  <a:pt x="102" y="10"/>
                  <a:pt x="100" y="15"/>
                  <a:pt x="96" y="17"/>
                </a:cubicBezTo>
                <a:lnTo>
                  <a:pt x="21" y="59"/>
                </a:lnTo>
                <a:lnTo>
                  <a:pt x="21" y="44"/>
                </a:lnTo>
                <a:lnTo>
                  <a:pt x="96" y="86"/>
                </a:lnTo>
                <a:cubicBezTo>
                  <a:pt x="100" y="88"/>
                  <a:pt x="102" y="93"/>
                  <a:pt x="100" y="97"/>
                </a:cubicBezTo>
                <a:cubicBezTo>
                  <a:pt x="97" y="101"/>
                  <a:pt x="92" y="102"/>
                  <a:pt x="88" y="100"/>
                </a:cubicBezTo>
                <a:close/>
                <a:moveTo>
                  <a:pt x="16327" y="2"/>
                </a:moveTo>
                <a:lnTo>
                  <a:pt x="16415" y="51"/>
                </a:lnTo>
                <a:lnTo>
                  <a:pt x="16327" y="100"/>
                </a:lnTo>
                <a:cubicBezTo>
                  <a:pt x="16323" y="102"/>
                  <a:pt x="16318" y="101"/>
                  <a:pt x="16316" y="97"/>
                </a:cubicBezTo>
                <a:cubicBezTo>
                  <a:pt x="16313" y="93"/>
                  <a:pt x="16315" y="88"/>
                  <a:pt x="16319" y="86"/>
                </a:cubicBezTo>
                <a:lnTo>
                  <a:pt x="16394" y="44"/>
                </a:lnTo>
                <a:lnTo>
                  <a:pt x="16394" y="59"/>
                </a:lnTo>
                <a:lnTo>
                  <a:pt x="16319" y="17"/>
                </a:lnTo>
                <a:cubicBezTo>
                  <a:pt x="16315" y="15"/>
                  <a:pt x="16313" y="10"/>
                  <a:pt x="16316" y="6"/>
                </a:cubicBezTo>
                <a:cubicBezTo>
                  <a:pt x="16318" y="1"/>
                  <a:pt x="16323" y="0"/>
                  <a:pt x="16327" y="2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93" name="Line 363"/>
          <p:cNvSpPr>
            <a:spLocks noChangeShapeType="1"/>
          </p:cNvSpPr>
          <p:nvPr/>
        </p:nvSpPr>
        <p:spPr bwMode="auto">
          <a:xfrm>
            <a:off x="1260475" y="6381750"/>
            <a:ext cx="655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94" name="Text Box 364"/>
          <p:cNvSpPr txBox="1">
            <a:spLocks noChangeArrowheads="1"/>
          </p:cNvSpPr>
          <p:nvPr/>
        </p:nvSpPr>
        <p:spPr bwMode="auto">
          <a:xfrm>
            <a:off x="2989263" y="6381750"/>
            <a:ext cx="248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0"/>
              <a:t>Moviment de les imatges</a:t>
            </a:r>
          </a:p>
        </p:txBody>
      </p:sp>
      <p:sp>
        <p:nvSpPr>
          <p:cNvPr id="696" name="Rectangle 366"/>
          <p:cNvSpPr>
            <a:spLocks noChangeArrowheads="1"/>
          </p:cNvSpPr>
          <p:nvPr/>
        </p:nvSpPr>
        <p:spPr bwMode="auto">
          <a:xfrm>
            <a:off x="7742238" y="4335463"/>
            <a:ext cx="781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IE" sz="900" i="0">
                <a:solidFill>
                  <a:schemeClr val="tx1"/>
                </a:solidFill>
              </a:rPr>
              <a:t>Radial Velocity </a:t>
            </a:r>
            <a:endParaRPr lang="en-IE" sz="1800" b="0" i="0">
              <a:solidFill>
                <a:schemeClr val="tx1"/>
              </a:solidFill>
            </a:endParaRPr>
          </a:p>
        </p:txBody>
      </p:sp>
      <p:sp>
        <p:nvSpPr>
          <p:cNvPr id="697" name="Rectangle 367"/>
          <p:cNvSpPr>
            <a:spLocks noChangeArrowheads="1"/>
          </p:cNvSpPr>
          <p:nvPr/>
        </p:nvSpPr>
        <p:spPr bwMode="auto">
          <a:xfrm>
            <a:off x="7624763" y="4486275"/>
            <a:ext cx="981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IE" sz="900" i="0">
                <a:solidFill>
                  <a:schemeClr val="tx1"/>
                </a:solidFill>
              </a:rPr>
              <a:t>Spectrometer CCDs</a:t>
            </a:r>
            <a:endParaRPr lang="en-IE" sz="1800" b="0" i="0">
              <a:solidFill>
                <a:schemeClr val="tx1"/>
              </a:solidFill>
            </a:endParaRPr>
          </a:p>
        </p:txBody>
      </p:sp>
      <p:sp>
        <p:nvSpPr>
          <p:cNvPr id="699" name="Rectangle 369"/>
          <p:cNvSpPr>
            <a:spLocks noChangeArrowheads="1"/>
          </p:cNvSpPr>
          <p:nvPr/>
        </p:nvSpPr>
        <p:spPr bwMode="auto">
          <a:xfrm>
            <a:off x="7742238" y="4335463"/>
            <a:ext cx="781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IE" sz="900" i="0">
                <a:solidFill>
                  <a:schemeClr val="tx1"/>
                </a:solidFill>
              </a:rPr>
              <a:t>Radial Velocity </a:t>
            </a:r>
            <a:endParaRPr lang="en-IE" sz="1800" b="0" i="0">
              <a:solidFill>
                <a:schemeClr val="tx1"/>
              </a:solidFill>
            </a:endParaRPr>
          </a:p>
        </p:txBody>
      </p:sp>
      <p:sp>
        <p:nvSpPr>
          <p:cNvPr id="700" name="Rectangle 370"/>
          <p:cNvSpPr>
            <a:spLocks noChangeArrowheads="1"/>
          </p:cNvSpPr>
          <p:nvPr/>
        </p:nvSpPr>
        <p:spPr bwMode="auto">
          <a:xfrm>
            <a:off x="7624763" y="4486275"/>
            <a:ext cx="981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IE" sz="900" i="0">
                <a:solidFill>
                  <a:schemeClr val="tx1"/>
                </a:solidFill>
              </a:rPr>
              <a:t>Spectrometer CCDs</a:t>
            </a:r>
            <a:endParaRPr lang="en-IE" sz="1800" b="0" i="0">
              <a:solidFill>
                <a:schemeClr val="tx1"/>
              </a:solidFill>
            </a:endParaRPr>
          </a:p>
        </p:txBody>
      </p:sp>
      <p:sp>
        <p:nvSpPr>
          <p:cNvPr id="701" name="Rectangle 371"/>
          <p:cNvSpPr>
            <a:spLocks noChangeArrowheads="1"/>
          </p:cNvSpPr>
          <p:nvPr/>
        </p:nvSpPr>
        <p:spPr bwMode="auto">
          <a:xfrm>
            <a:off x="2905125" y="5884863"/>
            <a:ext cx="14922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IE" sz="1200" b="0" i="0">
                <a:solidFill>
                  <a:schemeClr val="tx1"/>
                </a:solidFill>
              </a:rPr>
              <a:t>Astrometric Field CCDs</a:t>
            </a:r>
            <a:endParaRPr lang="en-IE" sz="2400" b="0" i="0">
              <a:solidFill>
                <a:schemeClr val="tx1"/>
              </a:solidFill>
            </a:endParaRPr>
          </a:p>
        </p:txBody>
      </p:sp>
      <p:grpSp>
        <p:nvGrpSpPr>
          <p:cNvPr id="702" name="Group 373"/>
          <p:cNvGrpSpPr>
            <a:grpSpLocks/>
          </p:cNvGrpSpPr>
          <p:nvPr/>
        </p:nvGrpSpPr>
        <p:grpSpPr bwMode="auto">
          <a:xfrm>
            <a:off x="5192713" y="3629025"/>
            <a:ext cx="360362" cy="479425"/>
            <a:chOff x="3392" y="2013"/>
            <a:chExt cx="214" cy="271"/>
          </a:xfrm>
        </p:grpSpPr>
        <p:pic>
          <p:nvPicPr>
            <p:cNvPr id="703" name="Picture 374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3392" y="2013"/>
              <a:ext cx="21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4" name="Rectangle 375"/>
            <p:cNvSpPr>
              <a:spLocks noChangeArrowheads="1"/>
            </p:cNvSpPr>
            <p:nvPr/>
          </p:nvSpPr>
          <p:spPr bwMode="auto">
            <a:xfrm>
              <a:off x="3392" y="2013"/>
              <a:ext cx="214" cy="27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05" name="Group 376"/>
          <p:cNvGrpSpPr>
            <a:grpSpLocks/>
          </p:cNvGrpSpPr>
          <p:nvPr/>
        </p:nvGrpSpPr>
        <p:grpSpPr bwMode="auto">
          <a:xfrm>
            <a:off x="5195888" y="3632200"/>
            <a:ext cx="344487" cy="473075"/>
            <a:chOff x="3394" y="2015"/>
            <a:chExt cx="204" cy="267"/>
          </a:xfrm>
        </p:grpSpPr>
        <p:pic>
          <p:nvPicPr>
            <p:cNvPr id="706" name="Picture 377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394" y="2015"/>
              <a:ext cx="204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7" name="Rectangle 378"/>
            <p:cNvSpPr>
              <a:spLocks noChangeArrowheads="1"/>
            </p:cNvSpPr>
            <p:nvPr/>
          </p:nvSpPr>
          <p:spPr bwMode="auto">
            <a:xfrm>
              <a:off x="3394" y="2015"/>
              <a:ext cx="204" cy="26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08" name="Group 379"/>
          <p:cNvGrpSpPr>
            <a:grpSpLocks/>
          </p:cNvGrpSpPr>
          <p:nvPr/>
        </p:nvGrpSpPr>
        <p:grpSpPr bwMode="auto">
          <a:xfrm>
            <a:off x="5192713" y="3629025"/>
            <a:ext cx="360362" cy="479425"/>
            <a:chOff x="3392" y="2013"/>
            <a:chExt cx="214" cy="271"/>
          </a:xfrm>
        </p:grpSpPr>
        <p:pic>
          <p:nvPicPr>
            <p:cNvPr id="709" name="Picture 380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3392" y="2013"/>
              <a:ext cx="21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0" name="Rectangle 381"/>
            <p:cNvSpPr>
              <a:spLocks noChangeArrowheads="1"/>
            </p:cNvSpPr>
            <p:nvPr/>
          </p:nvSpPr>
          <p:spPr bwMode="auto">
            <a:xfrm>
              <a:off x="3392" y="2013"/>
              <a:ext cx="214" cy="27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711" name="Rectangle 382"/>
          <p:cNvSpPr>
            <a:spLocks noChangeArrowheads="1"/>
          </p:cNvSpPr>
          <p:nvPr/>
        </p:nvSpPr>
        <p:spPr bwMode="auto">
          <a:xfrm>
            <a:off x="-287338" y="2060575"/>
            <a:ext cx="5795963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712" name="Picture 383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55650" y="2060575"/>
            <a:ext cx="4752975" cy="3667125"/>
          </a:xfrm>
          <a:prstGeom prst="rect">
            <a:avLst/>
          </a:prstGeom>
          <a:noFill/>
        </p:spPr>
      </p:pic>
      <p:grpSp>
        <p:nvGrpSpPr>
          <p:cNvPr id="713" name="Group 384"/>
          <p:cNvGrpSpPr>
            <a:grpSpLocks/>
          </p:cNvGrpSpPr>
          <p:nvPr/>
        </p:nvGrpSpPr>
        <p:grpSpPr bwMode="auto">
          <a:xfrm>
            <a:off x="5195888" y="3632200"/>
            <a:ext cx="344487" cy="473075"/>
            <a:chOff x="3394" y="2015"/>
            <a:chExt cx="204" cy="267"/>
          </a:xfrm>
        </p:grpSpPr>
        <p:pic>
          <p:nvPicPr>
            <p:cNvPr id="714" name="Picture 385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394" y="2015"/>
              <a:ext cx="204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5" name="Rectangle 386"/>
            <p:cNvSpPr>
              <a:spLocks noChangeArrowheads="1"/>
            </p:cNvSpPr>
            <p:nvPr/>
          </p:nvSpPr>
          <p:spPr bwMode="auto">
            <a:xfrm>
              <a:off x="3394" y="2015"/>
              <a:ext cx="204" cy="26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16" name="Group 387"/>
          <p:cNvGrpSpPr>
            <a:grpSpLocks/>
          </p:cNvGrpSpPr>
          <p:nvPr/>
        </p:nvGrpSpPr>
        <p:grpSpPr bwMode="auto">
          <a:xfrm>
            <a:off x="4716463" y="2493963"/>
            <a:ext cx="6048375" cy="2520950"/>
            <a:chOff x="975" y="890"/>
            <a:chExt cx="3810" cy="1588"/>
          </a:xfrm>
        </p:grpSpPr>
        <p:sp>
          <p:nvSpPr>
            <p:cNvPr id="717" name="Oval 388"/>
            <p:cNvSpPr>
              <a:spLocks noChangeArrowheads="1"/>
            </p:cNvSpPr>
            <p:nvPr/>
          </p:nvSpPr>
          <p:spPr bwMode="auto">
            <a:xfrm>
              <a:off x="1156" y="890"/>
              <a:ext cx="46" cy="45"/>
            </a:xfrm>
            <a:prstGeom prst="ellipse">
              <a:avLst/>
            </a:prstGeom>
            <a:solidFill>
              <a:srgbClr val="F3C70D"/>
            </a:solidFill>
            <a:ln w="9525">
              <a:solidFill>
                <a:srgbClr val="F3C70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718" name="Oval 389"/>
            <p:cNvSpPr>
              <a:spLocks noChangeArrowheads="1"/>
            </p:cNvSpPr>
            <p:nvPr/>
          </p:nvSpPr>
          <p:spPr bwMode="auto">
            <a:xfrm>
              <a:off x="1292" y="1026"/>
              <a:ext cx="46" cy="45"/>
            </a:xfrm>
            <a:prstGeom prst="ellipse">
              <a:avLst/>
            </a:prstGeom>
            <a:solidFill>
              <a:srgbClr val="F3C70D"/>
            </a:solidFill>
            <a:ln w="9525">
              <a:solidFill>
                <a:srgbClr val="F3C70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719" name="Oval 390"/>
            <p:cNvSpPr>
              <a:spLocks noChangeArrowheads="1"/>
            </p:cNvSpPr>
            <p:nvPr/>
          </p:nvSpPr>
          <p:spPr bwMode="auto">
            <a:xfrm>
              <a:off x="975" y="1208"/>
              <a:ext cx="46" cy="45"/>
            </a:xfrm>
            <a:prstGeom prst="ellipse">
              <a:avLst/>
            </a:prstGeom>
            <a:solidFill>
              <a:srgbClr val="F3C70D"/>
            </a:solidFill>
            <a:ln w="9525">
              <a:solidFill>
                <a:srgbClr val="F3C70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720" name="Oval 391"/>
            <p:cNvSpPr>
              <a:spLocks noChangeArrowheads="1"/>
            </p:cNvSpPr>
            <p:nvPr/>
          </p:nvSpPr>
          <p:spPr bwMode="auto">
            <a:xfrm>
              <a:off x="1428" y="1299"/>
              <a:ext cx="46" cy="45"/>
            </a:xfrm>
            <a:prstGeom prst="ellipse">
              <a:avLst/>
            </a:prstGeom>
            <a:solidFill>
              <a:srgbClr val="F3C70D"/>
            </a:solidFill>
            <a:ln w="9525">
              <a:solidFill>
                <a:srgbClr val="F3C70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721" name="Oval 392"/>
            <p:cNvSpPr>
              <a:spLocks noChangeArrowheads="1"/>
            </p:cNvSpPr>
            <p:nvPr/>
          </p:nvSpPr>
          <p:spPr bwMode="auto">
            <a:xfrm>
              <a:off x="3877" y="1117"/>
              <a:ext cx="46" cy="45"/>
            </a:xfrm>
            <a:prstGeom prst="ellipse">
              <a:avLst/>
            </a:prstGeom>
            <a:solidFill>
              <a:srgbClr val="F3C70D"/>
            </a:solidFill>
            <a:ln w="9525">
              <a:solidFill>
                <a:srgbClr val="F3C70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722" name="Oval 393"/>
            <p:cNvSpPr>
              <a:spLocks noChangeArrowheads="1"/>
            </p:cNvSpPr>
            <p:nvPr/>
          </p:nvSpPr>
          <p:spPr bwMode="auto">
            <a:xfrm>
              <a:off x="1428" y="1616"/>
              <a:ext cx="46" cy="45"/>
            </a:xfrm>
            <a:prstGeom prst="ellipse">
              <a:avLst/>
            </a:prstGeom>
            <a:solidFill>
              <a:srgbClr val="F3C70D"/>
            </a:solidFill>
            <a:ln w="9525">
              <a:solidFill>
                <a:srgbClr val="F3C70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723" name="Oval 394"/>
            <p:cNvSpPr>
              <a:spLocks noChangeArrowheads="1"/>
            </p:cNvSpPr>
            <p:nvPr/>
          </p:nvSpPr>
          <p:spPr bwMode="auto">
            <a:xfrm>
              <a:off x="2244" y="1162"/>
              <a:ext cx="137" cy="136"/>
            </a:xfrm>
            <a:prstGeom prst="ellipse">
              <a:avLst/>
            </a:prstGeom>
            <a:solidFill>
              <a:srgbClr val="F3C70D"/>
            </a:solidFill>
            <a:ln w="9525">
              <a:solidFill>
                <a:srgbClr val="F3C70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724" name="Oval 395"/>
            <p:cNvSpPr>
              <a:spLocks noChangeArrowheads="1"/>
            </p:cNvSpPr>
            <p:nvPr/>
          </p:nvSpPr>
          <p:spPr bwMode="auto">
            <a:xfrm>
              <a:off x="1791" y="1480"/>
              <a:ext cx="46" cy="45"/>
            </a:xfrm>
            <a:prstGeom prst="ellipse">
              <a:avLst/>
            </a:prstGeom>
            <a:solidFill>
              <a:srgbClr val="F3C70D"/>
            </a:solidFill>
            <a:ln w="9525">
              <a:solidFill>
                <a:srgbClr val="F3C70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725" name="Oval 396"/>
            <p:cNvSpPr>
              <a:spLocks noChangeArrowheads="1"/>
            </p:cNvSpPr>
            <p:nvPr/>
          </p:nvSpPr>
          <p:spPr bwMode="auto">
            <a:xfrm flipV="1">
              <a:off x="1247" y="2206"/>
              <a:ext cx="46" cy="45"/>
            </a:xfrm>
            <a:prstGeom prst="ellipse">
              <a:avLst/>
            </a:prstGeom>
            <a:solidFill>
              <a:srgbClr val="F3C70D"/>
            </a:solidFill>
            <a:ln w="9525">
              <a:solidFill>
                <a:srgbClr val="F3C70D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lnSpc>
                  <a:spcPct val="100000"/>
                </a:lnSpc>
              </a:pP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726" name="Oval 397"/>
            <p:cNvSpPr>
              <a:spLocks noChangeArrowheads="1"/>
            </p:cNvSpPr>
            <p:nvPr/>
          </p:nvSpPr>
          <p:spPr bwMode="auto">
            <a:xfrm>
              <a:off x="1564" y="2388"/>
              <a:ext cx="91" cy="90"/>
            </a:xfrm>
            <a:prstGeom prst="ellipse">
              <a:avLst/>
            </a:prstGeom>
            <a:solidFill>
              <a:srgbClr val="F3C70D"/>
            </a:solidFill>
            <a:ln w="9525">
              <a:solidFill>
                <a:srgbClr val="F3C70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727" name="Oval 398"/>
            <p:cNvSpPr>
              <a:spLocks noChangeArrowheads="1"/>
            </p:cNvSpPr>
            <p:nvPr/>
          </p:nvSpPr>
          <p:spPr bwMode="auto">
            <a:xfrm>
              <a:off x="3605" y="1842"/>
              <a:ext cx="91" cy="90"/>
            </a:xfrm>
            <a:prstGeom prst="ellipse">
              <a:avLst/>
            </a:prstGeom>
            <a:solidFill>
              <a:srgbClr val="F3C70D"/>
            </a:solidFill>
            <a:ln w="9525">
              <a:solidFill>
                <a:srgbClr val="F3C70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728" name="Oval 399"/>
            <p:cNvSpPr>
              <a:spLocks noChangeArrowheads="1"/>
            </p:cNvSpPr>
            <p:nvPr/>
          </p:nvSpPr>
          <p:spPr bwMode="auto">
            <a:xfrm>
              <a:off x="2971" y="1434"/>
              <a:ext cx="46" cy="45"/>
            </a:xfrm>
            <a:prstGeom prst="ellipse">
              <a:avLst/>
            </a:prstGeom>
            <a:solidFill>
              <a:srgbClr val="F3C70D"/>
            </a:solidFill>
            <a:ln w="9525">
              <a:solidFill>
                <a:srgbClr val="F3C70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729" name="Oval 400"/>
            <p:cNvSpPr>
              <a:spLocks noChangeArrowheads="1"/>
            </p:cNvSpPr>
            <p:nvPr/>
          </p:nvSpPr>
          <p:spPr bwMode="auto">
            <a:xfrm>
              <a:off x="2971" y="1751"/>
              <a:ext cx="46" cy="45"/>
            </a:xfrm>
            <a:prstGeom prst="ellipse">
              <a:avLst/>
            </a:prstGeom>
            <a:solidFill>
              <a:srgbClr val="F3C70D"/>
            </a:solidFill>
            <a:ln w="9525">
              <a:solidFill>
                <a:srgbClr val="F3C70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730" name="Oval 401"/>
            <p:cNvSpPr>
              <a:spLocks noChangeArrowheads="1"/>
            </p:cNvSpPr>
            <p:nvPr/>
          </p:nvSpPr>
          <p:spPr bwMode="auto">
            <a:xfrm>
              <a:off x="3334" y="1615"/>
              <a:ext cx="46" cy="45"/>
            </a:xfrm>
            <a:prstGeom prst="ellipse">
              <a:avLst/>
            </a:prstGeom>
            <a:solidFill>
              <a:srgbClr val="F3C70D"/>
            </a:solidFill>
            <a:ln w="9525">
              <a:solidFill>
                <a:srgbClr val="F3C70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731" name="Oval 402"/>
            <p:cNvSpPr>
              <a:spLocks noChangeArrowheads="1"/>
            </p:cNvSpPr>
            <p:nvPr/>
          </p:nvSpPr>
          <p:spPr bwMode="auto">
            <a:xfrm>
              <a:off x="2744" y="2070"/>
              <a:ext cx="46" cy="45"/>
            </a:xfrm>
            <a:prstGeom prst="ellipse">
              <a:avLst/>
            </a:prstGeom>
            <a:solidFill>
              <a:srgbClr val="F3C70D"/>
            </a:solidFill>
            <a:ln w="9525">
              <a:solidFill>
                <a:srgbClr val="F3C70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732" name="Oval 403"/>
            <p:cNvSpPr>
              <a:spLocks noChangeArrowheads="1"/>
            </p:cNvSpPr>
            <p:nvPr/>
          </p:nvSpPr>
          <p:spPr bwMode="auto">
            <a:xfrm>
              <a:off x="2562" y="2387"/>
              <a:ext cx="46" cy="45"/>
            </a:xfrm>
            <a:prstGeom prst="ellipse">
              <a:avLst/>
            </a:prstGeom>
            <a:solidFill>
              <a:srgbClr val="F3C70D"/>
            </a:solidFill>
            <a:ln w="9525">
              <a:solidFill>
                <a:srgbClr val="F3C70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733" name="Oval 404"/>
            <p:cNvSpPr>
              <a:spLocks noChangeArrowheads="1"/>
            </p:cNvSpPr>
            <p:nvPr/>
          </p:nvSpPr>
          <p:spPr bwMode="auto">
            <a:xfrm>
              <a:off x="3107" y="2251"/>
              <a:ext cx="46" cy="45"/>
            </a:xfrm>
            <a:prstGeom prst="ellipse">
              <a:avLst/>
            </a:prstGeom>
            <a:solidFill>
              <a:srgbClr val="F3C70D"/>
            </a:solidFill>
            <a:ln w="9525">
              <a:solidFill>
                <a:srgbClr val="F3C70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734" name="Oval 405"/>
            <p:cNvSpPr>
              <a:spLocks noChangeArrowheads="1"/>
            </p:cNvSpPr>
            <p:nvPr/>
          </p:nvSpPr>
          <p:spPr bwMode="auto">
            <a:xfrm>
              <a:off x="4376" y="1752"/>
              <a:ext cx="46" cy="45"/>
            </a:xfrm>
            <a:prstGeom prst="ellipse">
              <a:avLst/>
            </a:prstGeom>
            <a:solidFill>
              <a:srgbClr val="F3C70D"/>
            </a:solidFill>
            <a:ln w="9525">
              <a:solidFill>
                <a:srgbClr val="F3C70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735" name="Oval 406"/>
            <p:cNvSpPr>
              <a:spLocks noChangeArrowheads="1"/>
            </p:cNvSpPr>
            <p:nvPr/>
          </p:nvSpPr>
          <p:spPr bwMode="auto">
            <a:xfrm>
              <a:off x="4739" y="1616"/>
              <a:ext cx="46" cy="45"/>
            </a:xfrm>
            <a:prstGeom prst="ellipse">
              <a:avLst/>
            </a:prstGeom>
            <a:solidFill>
              <a:srgbClr val="F3C70D"/>
            </a:solidFill>
            <a:ln w="9525">
              <a:solidFill>
                <a:srgbClr val="F3C70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736" name="Oval 407"/>
            <p:cNvSpPr>
              <a:spLocks noChangeArrowheads="1"/>
            </p:cNvSpPr>
            <p:nvPr/>
          </p:nvSpPr>
          <p:spPr bwMode="auto">
            <a:xfrm>
              <a:off x="4332" y="2342"/>
              <a:ext cx="46" cy="45"/>
            </a:xfrm>
            <a:prstGeom prst="ellipse">
              <a:avLst/>
            </a:prstGeom>
            <a:solidFill>
              <a:srgbClr val="F3C70D"/>
            </a:solidFill>
            <a:ln w="9525">
              <a:solidFill>
                <a:srgbClr val="F3C70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737" name="Oval 408"/>
            <p:cNvSpPr>
              <a:spLocks noChangeArrowheads="1"/>
            </p:cNvSpPr>
            <p:nvPr/>
          </p:nvSpPr>
          <p:spPr bwMode="auto">
            <a:xfrm>
              <a:off x="4695" y="2206"/>
              <a:ext cx="46" cy="45"/>
            </a:xfrm>
            <a:prstGeom prst="ellipse">
              <a:avLst/>
            </a:prstGeom>
            <a:solidFill>
              <a:srgbClr val="F3C70D"/>
            </a:solidFill>
            <a:ln w="9525">
              <a:solidFill>
                <a:srgbClr val="F3C70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b="0" i="0">
                <a:solidFill>
                  <a:schemeClr val="bg1"/>
                </a:solidFill>
              </a:endParaRPr>
            </a:p>
          </p:txBody>
        </p:sp>
      </p:grpSp>
      <p:sp>
        <p:nvSpPr>
          <p:cNvPr id="738" name="Text Box 409"/>
          <p:cNvSpPr txBox="1">
            <a:spLocks noChangeArrowheads="1"/>
          </p:cNvSpPr>
          <p:nvPr/>
        </p:nvSpPr>
        <p:spPr bwMode="auto">
          <a:xfrm>
            <a:off x="4213225" y="1844675"/>
            <a:ext cx="122396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0" i="0">
                <a:solidFill>
                  <a:schemeClr val="tx1"/>
                </a:solidFill>
              </a:rPr>
              <a:t>104.26cm</a:t>
            </a:r>
          </a:p>
        </p:txBody>
      </p:sp>
      <p:sp>
        <p:nvSpPr>
          <p:cNvPr id="739" name="Text Box 410"/>
          <p:cNvSpPr txBox="1">
            <a:spLocks noChangeArrowheads="1"/>
          </p:cNvSpPr>
          <p:nvPr/>
        </p:nvSpPr>
        <p:spPr bwMode="auto">
          <a:xfrm rot="16200000">
            <a:off x="226219" y="3607594"/>
            <a:ext cx="890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IE" sz="1600" b="0" i="0">
                <a:solidFill>
                  <a:schemeClr val="tx1"/>
                </a:solidFill>
              </a:rPr>
              <a:t>42.35cm</a:t>
            </a:r>
            <a:endParaRPr lang="en-US" sz="1600" b="0" i="0">
              <a:solidFill>
                <a:schemeClr val="tx1"/>
              </a:solidFill>
            </a:endParaRPr>
          </a:p>
        </p:txBody>
      </p:sp>
      <p:sp>
        <p:nvSpPr>
          <p:cNvPr id="740" name="Rectangle 411"/>
          <p:cNvSpPr>
            <a:spLocks noChangeArrowheads="1"/>
          </p:cNvSpPr>
          <p:nvPr/>
        </p:nvSpPr>
        <p:spPr bwMode="auto">
          <a:xfrm>
            <a:off x="1231900" y="5656263"/>
            <a:ext cx="7493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IE" sz="1200" b="0" i="0">
                <a:solidFill>
                  <a:schemeClr val="tx1"/>
                </a:solidFill>
              </a:rPr>
              <a:t>Sky Mapper</a:t>
            </a:r>
          </a:p>
          <a:p>
            <a:pPr algn="l">
              <a:lnSpc>
                <a:spcPct val="100000"/>
              </a:lnSpc>
            </a:pPr>
            <a:r>
              <a:rPr lang="en-IE" sz="1200" b="0" i="0">
                <a:solidFill>
                  <a:schemeClr val="tx1"/>
                </a:solidFill>
              </a:rPr>
              <a:t> CCDs</a:t>
            </a:r>
            <a:endParaRPr lang="en-IE" sz="2400" b="0" i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dobe Garamond Pro Bold" pitchFamily="18" charset="0"/>
              </a:rPr>
              <a:t>Detecció</a:t>
            </a:r>
            <a:r>
              <a:rPr lang="es-ES" dirty="0" smtClean="0">
                <a:latin typeface="Adobe Garamond Pro Bold" pitchFamily="18" charset="0"/>
              </a:rPr>
              <a:t> </a:t>
            </a:r>
            <a:r>
              <a:rPr lang="es-ES" dirty="0" err="1" smtClean="0">
                <a:latin typeface="Adobe Garamond Pro Bold" pitchFamily="18" charset="0"/>
              </a:rPr>
              <a:t>d’asteroides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pic>
        <p:nvPicPr>
          <p:cNvPr id="332" name="331 Imagen" descr="ccdR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00608" y="3001479"/>
            <a:ext cx="13340054" cy="2947801"/>
          </a:xfrm>
          <a:prstGeom prst="rect">
            <a:avLst/>
          </a:prstGeom>
        </p:spPr>
      </p:pic>
      <p:cxnSp>
        <p:nvCxnSpPr>
          <p:cNvPr id="334" name="333 Conector recto de flecha"/>
          <p:cNvCxnSpPr/>
          <p:nvPr/>
        </p:nvCxnSpPr>
        <p:spPr>
          <a:xfrm flipV="1">
            <a:off x="-108520" y="4081599"/>
            <a:ext cx="8640960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334 Conector recto de flecha"/>
          <p:cNvCxnSpPr/>
          <p:nvPr/>
        </p:nvCxnSpPr>
        <p:spPr>
          <a:xfrm flipV="1">
            <a:off x="-108520" y="4441639"/>
            <a:ext cx="8640960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335 Conector recto de flecha"/>
          <p:cNvCxnSpPr/>
          <p:nvPr/>
        </p:nvCxnSpPr>
        <p:spPr>
          <a:xfrm flipV="1">
            <a:off x="-108520" y="5377743"/>
            <a:ext cx="8640960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336 Estrella de 4 puntas"/>
          <p:cNvSpPr/>
          <p:nvPr/>
        </p:nvSpPr>
        <p:spPr>
          <a:xfrm>
            <a:off x="5004048" y="4081599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9" name="338 Estrella de 4 puntas"/>
          <p:cNvSpPr/>
          <p:nvPr/>
        </p:nvSpPr>
        <p:spPr>
          <a:xfrm>
            <a:off x="7092280" y="5305735"/>
            <a:ext cx="216024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0" name="339 Estrella de 4 puntas"/>
          <p:cNvSpPr/>
          <p:nvPr/>
        </p:nvSpPr>
        <p:spPr>
          <a:xfrm>
            <a:off x="7227912" y="4273999"/>
            <a:ext cx="440432" cy="440432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1" name="340 Conector recto de flecha"/>
          <p:cNvCxnSpPr/>
          <p:nvPr/>
        </p:nvCxnSpPr>
        <p:spPr>
          <a:xfrm flipV="1">
            <a:off x="-144016" y="4873687"/>
            <a:ext cx="8676456" cy="72008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344 Preparación"/>
          <p:cNvSpPr/>
          <p:nvPr/>
        </p:nvSpPr>
        <p:spPr>
          <a:xfrm>
            <a:off x="6012160" y="4771199"/>
            <a:ext cx="288032" cy="216024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7" name="346 CuadroTexto"/>
          <p:cNvSpPr txBox="1"/>
          <p:nvPr/>
        </p:nvSpPr>
        <p:spPr>
          <a:xfrm>
            <a:off x="395536" y="134076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Moviment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propi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molt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més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elevat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que les estrelles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5292080" y="2071896"/>
            <a:ext cx="3168352" cy="3214072"/>
            <a:chOff x="5292080" y="2071896"/>
            <a:chExt cx="3168352" cy="3214072"/>
          </a:xfrm>
        </p:grpSpPr>
        <p:sp>
          <p:nvSpPr>
            <p:cNvPr id="14" name="13 CuadroTexto"/>
            <p:cNvSpPr txBox="1"/>
            <p:nvPr/>
          </p:nvSpPr>
          <p:spPr>
            <a:xfrm>
              <a:off x="5292080" y="2071896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Possible</a:t>
              </a:r>
              <a:r>
                <a:rPr lang="es-E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asteroide</a:t>
              </a:r>
              <a:endParaRPr lang="es-E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15 Conector recto de flecha"/>
            <p:cNvCxnSpPr/>
            <p:nvPr/>
          </p:nvCxnSpPr>
          <p:spPr>
            <a:xfrm flipH="1">
              <a:off x="6201896" y="2541280"/>
              <a:ext cx="216024" cy="19442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Elipse"/>
            <p:cNvSpPr/>
            <p:nvPr/>
          </p:nvSpPr>
          <p:spPr>
            <a:xfrm>
              <a:off x="5765656" y="4493880"/>
              <a:ext cx="792088" cy="792088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dobe Garamond Pro Bold" pitchFamily="18" charset="0"/>
              </a:rPr>
              <a:t>Detecció</a:t>
            </a:r>
            <a:r>
              <a:rPr lang="es-ES" dirty="0" smtClean="0">
                <a:latin typeface="Adobe Garamond Pro Bold" pitchFamily="18" charset="0"/>
              </a:rPr>
              <a:t> </a:t>
            </a:r>
            <a:r>
              <a:rPr lang="es-ES" dirty="0" err="1" smtClean="0">
                <a:latin typeface="Adobe Garamond Pro Bold" pitchFamily="18" charset="0"/>
              </a:rPr>
              <a:t>d’asteroides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pic>
        <p:nvPicPr>
          <p:cNvPr id="332" name="331 Imagen" descr="ccdR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00608" y="3001479"/>
            <a:ext cx="13340054" cy="2947801"/>
          </a:xfrm>
          <a:prstGeom prst="rect">
            <a:avLst/>
          </a:prstGeom>
        </p:spPr>
      </p:pic>
      <p:cxnSp>
        <p:nvCxnSpPr>
          <p:cNvPr id="334" name="333 Conector recto de flecha"/>
          <p:cNvCxnSpPr/>
          <p:nvPr/>
        </p:nvCxnSpPr>
        <p:spPr>
          <a:xfrm flipV="1">
            <a:off x="0" y="4170088"/>
            <a:ext cx="8532440" cy="1394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336 Estrella de 4 puntas"/>
          <p:cNvSpPr/>
          <p:nvPr/>
        </p:nvSpPr>
        <p:spPr>
          <a:xfrm>
            <a:off x="5004048" y="4081599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1" name="340 Conector recto de flecha"/>
          <p:cNvCxnSpPr/>
          <p:nvPr/>
        </p:nvCxnSpPr>
        <p:spPr>
          <a:xfrm>
            <a:off x="-144016" y="4945695"/>
            <a:ext cx="8676456" cy="67481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344 Preparación"/>
          <p:cNvSpPr/>
          <p:nvPr/>
        </p:nvSpPr>
        <p:spPr>
          <a:xfrm>
            <a:off x="4644008" y="4844939"/>
            <a:ext cx="288032" cy="216024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7" name="346 CuadroTexto"/>
          <p:cNvSpPr txBox="1"/>
          <p:nvPr/>
        </p:nvSpPr>
        <p:spPr>
          <a:xfrm>
            <a:off x="395536" y="134076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Moviment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propi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molt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més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elevat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que les estrelles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17 Grupo"/>
          <p:cNvGrpSpPr/>
          <p:nvPr/>
        </p:nvGrpSpPr>
        <p:grpSpPr>
          <a:xfrm>
            <a:off x="3923928" y="2132856"/>
            <a:ext cx="3168352" cy="3214072"/>
            <a:chOff x="5292080" y="2071896"/>
            <a:chExt cx="3168352" cy="3214072"/>
          </a:xfrm>
        </p:grpSpPr>
        <p:sp>
          <p:nvSpPr>
            <p:cNvPr id="14" name="13 CuadroTexto"/>
            <p:cNvSpPr txBox="1"/>
            <p:nvPr/>
          </p:nvSpPr>
          <p:spPr>
            <a:xfrm>
              <a:off x="5292080" y="2071896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s-E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steroide</a:t>
              </a:r>
              <a:endParaRPr lang="es-E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15 Conector recto de flecha"/>
            <p:cNvCxnSpPr/>
            <p:nvPr/>
          </p:nvCxnSpPr>
          <p:spPr>
            <a:xfrm>
              <a:off x="6084168" y="2503944"/>
              <a:ext cx="45720" cy="1981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Elipse"/>
            <p:cNvSpPr/>
            <p:nvPr/>
          </p:nvSpPr>
          <p:spPr>
            <a:xfrm>
              <a:off x="5765656" y="4493880"/>
              <a:ext cx="792088" cy="792088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22" name="21 Conector recto de flecha"/>
          <p:cNvCxnSpPr/>
          <p:nvPr/>
        </p:nvCxnSpPr>
        <p:spPr>
          <a:xfrm flipV="1">
            <a:off x="6000" y="4481356"/>
            <a:ext cx="8532440" cy="1394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V="1">
            <a:off x="6000" y="5377744"/>
            <a:ext cx="8532440" cy="1394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339 Estrella de 4 puntas"/>
          <p:cNvSpPr/>
          <p:nvPr/>
        </p:nvSpPr>
        <p:spPr>
          <a:xfrm>
            <a:off x="7227912" y="4273999"/>
            <a:ext cx="440432" cy="440432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9" name="338 Estrella de 4 puntas"/>
          <p:cNvSpPr/>
          <p:nvPr/>
        </p:nvSpPr>
        <p:spPr>
          <a:xfrm>
            <a:off x="7092280" y="5305735"/>
            <a:ext cx="216024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Adobe Garamond Pro Bold" pitchFamily="18" charset="0"/>
              </a:rPr>
              <a:t>Fotometria</a:t>
            </a:r>
            <a:endParaRPr lang="ca-ES" dirty="0">
              <a:latin typeface="Adobe Garamond Pro Bold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Terceres Jornades d'Astronomia al Montsec</a:t>
            </a:r>
            <a:endParaRPr lang="ca-ES"/>
          </a:p>
        </p:txBody>
      </p:sp>
      <p:pic>
        <p:nvPicPr>
          <p:cNvPr id="5" name="vgaspra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492896"/>
            <a:ext cx="3048000" cy="2286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23528" y="134076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La llum que rebem d’un asteroide depèn de la seva orientació i de la seva forma.</a:t>
            </a:r>
            <a:endParaRPr lang="ca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67772" y="537668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Gaia permetrà obtenir informació sobre la </a:t>
            </a:r>
            <a:r>
              <a:rPr lang="ca-E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forma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 i el </a:t>
            </a:r>
            <a:r>
              <a:rPr lang="ca-E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període de rotació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a-E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343732" y="2492896"/>
            <a:ext cx="4012244" cy="2745596"/>
            <a:chOff x="343732" y="2492896"/>
            <a:chExt cx="4012244" cy="2745596"/>
          </a:xfrm>
        </p:grpSpPr>
        <p:pic>
          <p:nvPicPr>
            <p:cNvPr id="7" name="6 Imagen" descr="corba_llum_asteroide.jpg"/>
            <p:cNvPicPr>
              <a:picLocks noChangeAspect="1"/>
            </p:cNvPicPr>
            <p:nvPr/>
          </p:nvPicPr>
          <p:blipFill>
            <a:blip r:embed="rId4" cstate="print"/>
            <a:srcRect l="3150" t="5504" r="3150" b="4587"/>
            <a:stretch>
              <a:fillRect/>
            </a:stretch>
          </p:blipFill>
          <p:spPr>
            <a:xfrm>
              <a:off x="827584" y="2492896"/>
              <a:ext cx="3528392" cy="2324686"/>
            </a:xfrm>
            <a:prstGeom prst="rect">
              <a:avLst/>
            </a:prstGeom>
          </p:spPr>
        </p:pic>
        <p:sp>
          <p:nvSpPr>
            <p:cNvPr id="9" name="8 CuadroTexto"/>
            <p:cNvSpPr txBox="1"/>
            <p:nvPr/>
          </p:nvSpPr>
          <p:spPr>
            <a:xfrm rot="-5400000">
              <a:off x="-443710" y="3712386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 smtClean="0"/>
                <a:t>Llum</a:t>
              </a:r>
              <a:endParaRPr lang="ca-ES" dirty="0"/>
            </a:p>
          </p:txBody>
        </p:sp>
        <p:cxnSp>
          <p:nvCxnSpPr>
            <p:cNvPr id="11" name="10 Conector recto de flecha"/>
            <p:cNvCxnSpPr/>
            <p:nvPr/>
          </p:nvCxnSpPr>
          <p:spPr>
            <a:xfrm flipV="1">
              <a:off x="713064" y="3573016"/>
              <a:ext cx="0" cy="12241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>
              <a:off x="827584" y="4913404"/>
              <a:ext cx="35283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CuadroTexto"/>
            <p:cNvSpPr txBox="1"/>
            <p:nvPr/>
          </p:nvSpPr>
          <p:spPr>
            <a:xfrm>
              <a:off x="755576" y="4869160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 smtClean="0"/>
                <a:t>Temps</a:t>
              </a:r>
              <a:endParaRPr lang="ca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dobe Garamond Pro Bold" pitchFamily="18" charset="0"/>
              </a:rPr>
              <a:t>Families</a:t>
            </a:r>
            <a:r>
              <a:rPr lang="es-ES" dirty="0" smtClean="0">
                <a:latin typeface="Adobe Garamond Pro Bold" pitchFamily="18" charset="0"/>
              </a:rPr>
              <a:t> </a:t>
            </a:r>
            <a:r>
              <a:rPr lang="es-ES" dirty="0" err="1" smtClean="0">
                <a:latin typeface="Adobe Garamond Pro Bold" pitchFamily="18" charset="0"/>
              </a:rPr>
              <a:t>d’asteroides</a:t>
            </a:r>
            <a:endParaRPr lang="es-ES" dirty="0">
              <a:latin typeface="Adobe Garamond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En funció de la seva òrbita:</a:t>
            </a:r>
          </a:p>
          <a:p>
            <a:pPr>
              <a:buNone/>
            </a:pP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a-E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Amor: 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òrbita totalment exterior a la de la Terra, alguns creuen l’òrbita de Mart. 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Distància màxima 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l Sol &lt; 1,3 UA.</a:t>
            </a:r>
            <a:endParaRPr lang="ca-ES" sz="2400" b="1" dirty="0" smtClean="0">
              <a:latin typeface="Garamond" pitchFamily="18" charset="0"/>
            </a:endParaRPr>
          </a:p>
          <a:p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dirty="0" smtClean="0"/>
              <a:t>Terceres Jornades d'Astronomia al Montsec</a:t>
            </a:r>
            <a:endParaRPr lang="ca-ES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95536" y="2276872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Apol·lo: </a:t>
            </a: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creuen l’òrbita de la Terra (semieix &gt; 1UA).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a-E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a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95536" y="270892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Atens: </a:t>
            </a: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creuen l’òrbita de la Terra (semieix &lt; 1UA).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a-E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395536" y="312622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ca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Atiras</a:t>
            </a: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(IEO </a:t>
            </a:r>
            <a:r>
              <a:rPr kumimoji="0" lang="ca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Inner</a:t>
            </a: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ca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Earth</a:t>
            </a: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ca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Objects</a:t>
            </a: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): interiors a l’òrbita Terra.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a-E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a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5805087" y="3592650"/>
            <a:ext cx="2913881" cy="2841873"/>
            <a:chOff x="5690567" y="3755479"/>
            <a:chExt cx="2913881" cy="2841873"/>
          </a:xfrm>
        </p:grpSpPr>
        <p:pic>
          <p:nvPicPr>
            <p:cNvPr id="12" name="11 Imagen" descr="amor.png.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0567" y="3755479"/>
              <a:ext cx="2841873" cy="2841873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7452320" y="594928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Amor</a:t>
              </a:r>
              <a:endParaRPr lang="es-E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5809152" y="3611463"/>
            <a:ext cx="2841873" cy="2841873"/>
            <a:chOff x="1475656" y="3501008"/>
            <a:chExt cx="2841873" cy="2841873"/>
          </a:xfrm>
        </p:grpSpPr>
        <p:pic>
          <p:nvPicPr>
            <p:cNvPr id="15" name="14 Imagen" descr="apollo.png.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656" y="3501008"/>
              <a:ext cx="2841873" cy="2841873"/>
            </a:xfrm>
            <a:prstGeom prst="rect">
              <a:avLst/>
            </a:prstGeom>
          </p:spPr>
        </p:pic>
        <p:sp>
          <p:nvSpPr>
            <p:cNvPr id="16" name="15 CuadroTexto"/>
            <p:cNvSpPr txBox="1"/>
            <p:nvPr/>
          </p:nvSpPr>
          <p:spPr>
            <a:xfrm>
              <a:off x="1547664" y="5805264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Apol·lo</a:t>
              </a:r>
              <a:endParaRPr lang="es-E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796136" y="3573016"/>
            <a:ext cx="2985889" cy="2841873"/>
            <a:chOff x="4682455" y="1340768"/>
            <a:chExt cx="2985889" cy="2841873"/>
          </a:xfrm>
        </p:grpSpPr>
        <p:pic>
          <p:nvPicPr>
            <p:cNvPr id="18" name="17 Imagen" descr="aten.png.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2455" y="1340768"/>
              <a:ext cx="2841873" cy="2841873"/>
            </a:xfrm>
            <a:prstGeom prst="rect">
              <a:avLst/>
            </a:prstGeom>
          </p:spPr>
        </p:pic>
        <p:sp>
          <p:nvSpPr>
            <p:cNvPr id="19" name="18 CuadroTexto"/>
            <p:cNvSpPr txBox="1"/>
            <p:nvPr/>
          </p:nvSpPr>
          <p:spPr>
            <a:xfrm>
              <a:off x="6516216" y="3573016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Atens</a:t>
              </a:r>
              <a:endParaRPr lang="es-E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5810884" y="3598447"/>
            <a:ext cx="2841873" cy="2841873"/>
            <a:chOff x="467544" y="1268760"/>
            <a:chExt cx="2841873" cy="2841873"/>
          </a:xfrm>
        </p:grpSpPr>
        <p:pic>
          <p:nvPicPr>
            <p:cNvPr id="21" name="20 Imagen" descr="ieo.png.0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544" y="1268760"/>
              <a:ext cx="2841873" cy="2841873"/>
            </a:xfrm>
            <a:prstGeom prst="rect">
              <a:avLst/>
            </a:prstGeom>
          </p:spPr>
        </p:pic>
        <p:sp>
          <p:nvSpPr>
            <p:cNvPr id="22" name="21 CuadroTexto"/>
            <p:cNvSpPr txBox="1"/>
            <p:nvPr/>
          </p:nvSpPr>
          <p:spPr>
            <a:xfrm>
              <a:off x="2051720" y="3501008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Atiras</a:t>
              </a:r>
              <a:endParaRPr lang="es-E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755576" y="3990084"/>
            <a:ext cx="7488832" cy="2175220"/>
            <a:chOff x="827584" y="4077072"/>
            <a:chExt cx="7488832" cy="2175220"/>
          </a:xfrm>
        </p:grpSpPr>
        <p:sp>
          <p:nvSpPr>
            <p:cNvPr id="5" name="4 CuadroTexto"/>
            <p:cNvSpPr txBox="1"/>
            <p:nvPr/>
          </p:nvSpPr>
          <p:spPr>
            <a:xfrm>
              <a:off x="827584" y="4682632"/>
              <a:ext cx="74888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a-E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NEOs</a:t>
              </a:r>
              <a:r>
                <a:rPr lang="ca-ES" sz="2400" dirty="0" smtClean="0">
                  <a:latin typeface="Times New Roman" pitchFamily="18" charset="0"/>
                  <a:cs typeface="Times New Roman" pitchFamily="18" charset="0"/>
                </a:rPr>
                <a:t> (Near Earth Objects / Objectes propers a la Terra</a:t>
              </a:r>
              <a:r>
                <a:rPr lang="ca-ES" sz="2400" dirty="0" smtClean="0">
                  <a:latin typeface="Times New Roman" pitchFamily="18" charset="0"/>
                  <a:cs typeface="Times New Roman" pitchFamily="18" charset="0"/>
                </a:rPr>
                <a:t>):</a:t>
              </a:r>
              <a:endParaRPr lang="ca-E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buFont typeface="Arial" pitchFamily="34" charset="0"/>
                <a:buChar char="•"/>
              </a:pPr>
              <a:r>
                <a:rPr lang="ca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a-ES" sz="2400" dirty="0" smtClean="0">
                  <a:latin typeface="Times New Roman" pitchFamily="18" charset="0"/>
                  <a:cs typeface="Times New Roman" pitchFamily="18" charset="0"/>
                </a:rPr>
                <a:t>aprox. 9000 coneguts 1m – 32 km.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ca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a-ES" sz="2400" dirty="0" smtClean="0">
                  <a:latin typeface="Times New Roman" pitchFamily="18" charset="0"/>
                  <a:cs typeface="Times New Roman" pitchFamily="18" charset="0"/>
                </a:rPr>
                <a:t>aprox. 850 coneguts més grans d’1km </a:t>
              </a:r>
              <a:r>
                <a:rPr lang="ca-ES" sz="2400" dirty="0" smtClean="0">
                  <a:latin typeface="Times New Roman" pitchFamily="18" charset="0"/>
                  <a:cs typeface="Times New Roman" pitchFamily="18" charset="0"/>
                </a:rPr>
                <a:t>(&gt; 90</a:t>
              </a:r>
              <a:r>
                <a:rPr lang="ca-ES" sz="2400" dirty="0" smtClean="0">
                  <a:latin typeface="Times New Roman" pitchFamily="18" charset="0"/>
                  <a:cs typeface="Times New Roman" pitchFamily="18" charset="0"/>
                </a:rPr>
                <a:t>% dels existents</a:t>
              </a:r>
              <a:r>
                <a:rPr lang="ca-ES" sz="2400" dirty="0" smtClean="0">
                  <a:latin typeface="Times New Roman" pitchFamily="18" charset="0"/>
                  <a:cs typeface="Times New Roman" pitchFamily="18" charset="0"/>
                </a:rPr>
                <a:t>). </a:t>
              </a:r>
            </a:p>
          </p:txBody>
        </p:sp>
        <p:sp>
          <p:nvSpPr>
            <p:cNvPr id="6" name="5 Flecha abajo"/>
            <p:cNvSpPr/>
            <p:nvPr/>
          </p:nvSpPr>
          <p:spPr>
            <a:xfrm>
              <a:off x="4139952" y="4077072"/>
              <a:ext cx="504056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es-ES" dirty="0" smtClean="0">
                <a:latin typeface="Adobe Garamond Pro Bold" pitchFamily="18" charset="0"/>
              </a:rPr>
              <a:t>El Sistema Solar</a:t>
            </a:r>
            <a:endParaRPr lang="es-ES" dirty="0">
              <a:latin typeface="Adobe Garamond Pro Bold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 smtClean="0"/>
              <a:t>Terceres</a:t>
            </a:r>
            <a:r>
              <a:rPr lang="pt-BR" dirty="0" smtClean="0"/>
              <a:t> </a:t>
            </a:r>
            <a:r>
              <a:rPr lang="pt-BR" dirty="0" err="1" smtClean="0"/>
              <a:t>Jornades</a:t>
            </a:r>
            <a:r>
              <a:rPr lang="pt-BR" dirty="0" smtClean="0"/>
              <a:t> d'Astronomia </a:t>
            </a:r>
            <a:r>
              <a:rPr lang="pt-BR" dirty="0" err="1" smtClean="0"/>
              <a:t>al</a:t>
            </a:r>
            <a:r>
              <a:rPr lang="pt-BR" dirty="0" smtClean="0"/>
              <a:t> </a:t>
            </a:r>
            <a:r>
              <a:rPr lang="pt-BR" dirty="0" err="1" smtClean="0"/>
              <a:t>Montsec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>
                <a:latin typeface="Adobe Garamond Pro Bold" pitchFamily="18" charset="0"/>
              </a:rPr>
              <a:t>Òrbites dels NEOs</a:t>
            </a:r>
            <a:endParaRPr lang="ca-ES">
              <a:latin typeface="Adobe Garamond Pro Bold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Terceres Jornades d'Astronomia al Montsec</a:t>
            </a:r>
            <a:endParaRPr lang="ca-ES"/>
          </a:p>
        </p:txBody>
      </p:sp>
      <p:pic>
        <p:nvPicPr>
          <p:cNvPr id="5" name="Visualization_of_orbits_of_Near-Earth_Objects_-_movie_avi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1628800"/>
            <a:ext cx="4197694" cy="286206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95536" y="508518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Gaia ajudarà a determinar les òrbites dels </a:t>
            </a:r>
            <a:r>
              <a:rPr lang="ca-ES" sz="2400" dirty="0" err="1" smtClean="0">
                <a:latin typeface="Times New Roman" pitchFamily="18" charset="0"/>
                <a:cs typeface="Times New Roman" pitchFamily="18" charset="0"/>
              </a:rPr>
              <a:t>NEOs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amb major precisió.</a:t>
            </a:r>
            <a:endParaRPr lang="ca-E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Garamond Pro Bold" pitchFamily="18" charset="0"/>
              </a:rPr>
              <a:t>Impactes</a:t>
            </a:r>
            <a:endParaRPr lang="es-ES" dirty="0">
              <a:latin typeface="Adobe Garamond Pro Bold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 smtClean="0"/>
              <a:t>Terceres</a:t>
            </a:r>
            <a:r>
              <a:rPr lang="pt-BR" dirty="0" smtClean="0"/>
              <a:t> </a:t>
            </a:r>
            <a:r>
              <a:rPr lang="pt-BR" dirty="0" err="1" smtClean="0"/>
              <a:t>Jornades</a:t>
            </a:r>
            <a:r>
              <a:rPr lang="pt-BR" dirty="0" smtClean="0"/>
              <a:t> d'Astronomia </a:t>
            </a:r>
            <a:r>
              <a:rPr lang="pt-BR" dirty="0" err="1" smtClean="0"/>
              <a:t>al</a:t>
            </a:r>
            <a:r>
              <a:rPr lang="pt-BR" dirty="0" smtClean="0"/>
              <a:t> </a:t>
            </a:r>
            <a:r>
              <a:rPr lang="pt-BR" dirty="0" err="1" smtClean="0"/>
              <a:t>Montsec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89785"/>
            <a:ext cx="2890267" cy="427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611560" y="594928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Mercuri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Imagen" descr="TheM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688805"/>
            <a:ext cx="3207600" cy="42768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516216" y="594928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Lluna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Garamond Pro Bold" pitchFamily="18" charset="0"/>
              </a:rPr>
              <a:t>Impactes</a:t>
            </a:r>
            <a:endParaRPr lang="es-ES" dirty="0">
              <a:latin typeface="Adobe Garamond Pro Bold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pic>
        <p:nvPicPr>
          <p:cNvPr id="5" name="Picture 2" descr="mete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08109"/>
            <a:ext cx="4466010" cy="2712979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889528" y="1385012"/>
            <a:ext cx="43204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a-ES" sz="2400" dirty="0" err="1">
                <a:latin typeface="Times New Roman" pitchFamily="18" charset="0"/>
                <a:cs typeface="Times New Roman" pitchFamily="18" charset="0"/>
              </a:rPr>
              <a:t>Barringer</a:t>
            </a:r>
            <a:r>
              <a:rPr lang="ca-ES" sz="2400" dirty="0">
                <a:latin typeface="Times New Roman" pitchFamily="18" charset="0"/>
                <a:cs typeface="Times New Roman" pitchFamily="18" charset="0"/>
              </a:rPr>
              <a:t> (Arizona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ca-ES" sz="2400" dirty="0">
                <a:latin typeface="Times New Roman" pitchFamily="18" charset="0"/>
                <a:cs typeface="Times New Roman" pitchFamily="18" charset="0"/>
              </a:rPr>
              <a:t>km, 200m   50.000 anys</a:t>
            </a:r>
          </a:p>
          <a:p>
            <a:r>
              <a:rPr lang="ca-ES" sz="2400" dirty="0">
                <a:latin typeface="Times New Roman" pitchFamily="18" charset="0"/>
                <a:cs typeface="Times New Roman" pitchFamily="18" charset="0"/>
              </a:rPr>
              <a:t>1920: 1er. cràter d’impacte 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reconegut.</a:t>
            </a:r>
            <a:endParaRPr lang="ca-E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wo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6992"/>
            <a:ext cx="4212134" cy="2893970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59632" y="5373216"/>
            <a:ext cx="3816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a-ES" sz="2400" b="0" dirty="0" err="1">
                <a:latin typeface="Times New Roman" pitchFamily="18" charset="0"/>
                <a:cs typeface="Times New Roman" pitchFamily="18" charset="0"/>
              </a:rPr>
              <a:t>Wolfe</a:t>
            </a:r>
            <a:r>
              <a:rPr lang="ca-E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a-ES" sz="2400" b="0" dirty="0" err="1">
                <a:latin typeface="Times New Roman" pitchFamily="18" charset="0"/>
                <a:cs typeface="Times New Roman" pitchFamily="18" charset="0"/>
              </a:rPr>
              <a:t>Creek</a:t>
            </a:r>
            <a:r>
              <a:rPr lang="ca-ES" sz="2400" b="0" dirty="0">
                <a:latin typeface="Times New Roman" pitchFamily="18" charset="0"/>
                <a:cs typeface="Times New Roman" pitchFamily="18" charset="0"/>
              </a:rPr>
              <a:t>, Austràlia: 0,875 km  300.000 </a:t>
            </a:r>
            <a:r>
              <a:rPr lang="ca-ES" sz="2400" b="0" dirty="0" smtClean="0">
                <a:latin typeface="Times New Roman" pitchFamily="18" charset="0"/>
                <a:cs typeface="Times New Roman" pitchFamily="18" charset="0"/>
              </a:rPr>
              <a:t>anys. </a:t>
            </a:r>
            <a:endParaRPr lang="ca-E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dobe Garamond Pro Bold" pitchFamily="18" charset="0"/>
              </a:rPr>
              <a:t>Cràters</a:t>
            </a:r>
            <a:r>
              <a:rPr lang="es-ES" dirty="0" smtClean="0">
                <a:latin typeface="Adobe Garamond Pro Bold" pitchFamily="18" charset="0"/>
              </a:rPr>
              <a:t> </a:t>
            </a:r>
            <a:r>
              <a:rPr lang="es-ES" dirty="0" err="1" smtClean="0">
                <a:latin typeface="Adobe Garamond Pro Bold" pitchFamily="18" charset="0"/>
              </a:rPr>
              <a:t>d’impacte</a:t>
            </a:r>
            <a:endParaRPr lang="es-ES" dirty="0">
              <a:latin typeface="Adobe Garamond Pro Bold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861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dobe Garamond Pro Bold" pitchFamily="18" charset="0"/>
              </a:rPr>
              <a:t>Probabilitat</a:t>
            </a:r>
            <a:r>
              <a:rPr lang="es-ES" dirty="0" smtClean="0">
                <a:latin typeface="Adobe Garamond Pro Bold" pitchFamily="18" charset="0"/>
              </a:rPr>
              <a:t> </a:t>
            </a:r>
            <a:r>
              <a:rPr lang="es-ES" dirty="0" err="1" smtClean="0">
                <a:latin typeface="Adobe Garamond Pro Bold" pitchFamily="18" charset="0"/>
              </a:rPr>
              <a:t>d’impacte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37191"/>
            <a:ext cx="6169496" cy="462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9 Grupo"/>
          <p:cNvGrpSpPr/>
          <p:nvPr/>
        </p:nvGrpSpPr>
        <p:grpSpPr>
          <a:xfrm>
            <a:off x="2123728" y="6053226"/>
            <a:ext cx="5460149" cy="472118"/>
            <a:chOff x="2536938" y="5877272"/>
            <a:chExt cx="5049084" cy="472118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2555776" y="5877272"/>
              <a:ext cx="151216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4139952" y="5877272"/>
              <a:ext cx="252028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6732240" y="5877272"/>
              <a:ext cx="72008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536938" y="5949280"/>
              <a:ext cx="5049084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a-ES" sz="2000" dirty="0">
                  <a:latin typeface="Times New Roman" pitchFamily="18" charset="0"/>
                  <a:cs typeface="Times New Roman" pitchFamily="18" charset="0"/>
                </a:rPr>
                <a:t>individuals   </a:t>
              </a:r>
              <a:r>
                <a:rPr lang="ca-ES" sz="2000" dirty="0" smtClean="0"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ca-ES" sz="2000" dirty="0">
                  <a:latin typeface="Times New Roman" pitchFamily="18" charset="0"/>
                  <a:cs typeface="Times New Roman" pitchFamily="18" charset="0"/>
                </a:rPr>
                <a:t>locals/regionals   </a:t>
              </a:r>
              <a:r>
                <a:rPr lang="ca-ES" sz="2000" dirty="0" smtClean="0">
                  <a:latin typeface="Times New Roman" pitchFamily="18" charset="0"/>
                  <a:cs typeface="Times New Roman" pitchFamily="18" charset="0"/>
                </a:rPr>
                <a:t>            globals</a:t>
              </a:r>
              <a:endParaRPr lang="ca-E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3779912" y="5189130"/>
            <a:ext cx="3087216" cy="707886"/>
            <a:chOff x="3995936" y="5013176"/>
            <a:chExt cx="3087216" cy="707886"/>
          </a:xfrm>
        </p:grpSpPr>
        <p:sp>
          <p:nvSpPr>
            <p:cNvPr id="11" name="Line 3"/>
            <p:cNvSpPr>
              <a:spLocks noChangeShapeType="1"/>
            </p:cNvSpPr>
            <p:nvPr/>
          </p:nvSpPr>
          <p:spPr bwMode="auto">
            <a:xfrm flipH="1">
              <a:off x="5724128" y="5013176"/>
              <a:ext cx="1359024" cy="50405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3995936" y="5013176"/>
              <a:ext cx="1912703" cy="7078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a-ES" sz="2000" dirty="0">
                  <a:latin typeface="Times New Roman" pitchFamily="18" charset="0"/>
                  <a:cs typeface="Times New Roman" pitchFamily="18" charset="0"/>
                </a:rPr>
                <a:t>65 milions anys</a:t>
              </a:r>
            </a:p>
            <a:p>
              <a:r>
                <a:rPr lang="ca-ES" sz="2000" dirty="0">
                  <a:latin typeface="Times New Roman" pitchFamily="18" charset="0"/>
                  <a:cs typeface="Times New Roman" pitchFamily="18" charset="0"/>
                </a:rPr>
                <a:t>cràter de 180 km</a:t>
              </a: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5004048" y="3244914"/>
            <a:ext cx="4139952" cy="1276399"/>
            <a:chOff x="5004048" y="3244914"/>
            <a:chExt cx="4139952" cy="1276399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5004048" y="4213477"/>
              <a:ext cx="76200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5681910" y="3813427"/>
              <a:ext cx="3462090" cy="7078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ca-ES" sz="2000" dirty="0" smtClean="0">
                  <a:latin typeface="Times New Roman" pitchFamily="18" charset="0"/>
                  <a:cs typeface="Times New Roman" pitchFamily="18" charset="0"/>
                </a:rPr>
                <a:t>10.000 km</a:t>
              </a:r>
              <a:r>
                <a:rPr lang="ca-ES" sz="20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ca-ES" sz="2000" dirty="0" smtClean="0">
                  <a:latin typeface="Times New Roman" pitchFamily="18" charset="0"/>
                  <a:cs typeface="Times New Roman" pitchFamily="18" charset="0"/>
                </a:rPr>
                <a:t>= 0,002</a:t>
              </a:r>
              <a:r>
                <a:rPr lang="ca-ES" sz="2000" dirty="0">
                  <a:latin typeface="Times New Roman" pitchFamily="18" charset="0"/>
                  <a:cs typeface="Times New Roman" pitchFamily="18" charset="0"/>
                </a:rPr>
                <a:t>% àrea Terra</a:t>
              </a:r>
            </a:p>
            <a:p>
              <a:r>
                <a:rPr lang="ca-ES" sz="2000" dirty="0">
                  <a:latin typeface="Times New Roman" pitchFamily="18" charset="0"/>
                  <a:cs typeface="Times New Roman" pitchFamily="18" charset="0"/>
                </a:rPr>
                <a:t>cràter de 5 km</a:t>
              </a: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6228184" y="3244914"/>
              <a:ext cx="2555776" cy="400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s-ES" sz="2000" dirty="0">
                  <a:latin typeface="Times New Roman" pitchFamily="18" charset="0"/>
                  <a:cs typeface="Times New Roman" pitchFamily="18" charset="0"/>
                </a:rPr>
                <a:t>Catalunya: 32.000</a:t>
              </a:r>
              <a:r>
                <a:rPr lang="ca-ES" sz="2000" dirty="0">
                  <a:latin typeface="Times New Roman" pitchFamily="18" charset="0"/>
                  <a:cs typeface="Times New Roman" pitchFamily="18" charset="0"/>
                </a:rPr>
                <a:t>km</a:t>
              </a:r>
              <a:r>
                <a:rPr lang="ca-ES" sz="20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s-ES" sz="20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2339752" y="2308810"/>
            <a:ext cx="1265090" cy="950852"/>
            <a:chOff x="2699792" y="2348880"/>
            <a:chExt cx="1265090" cy="950852"/>
          </a:xfrm>
        </p:grpSpPr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3320100" y="2537732"/>
              <a:ext cx="0" cy="762000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2699792" y="2348880"/>
              <a:ext cx="1265090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000" dirty="0">
                  <a:latin typeface="Times New Roman" pitchFamily="18" charset="0"/>
                  <a:cs typeface="Times New Roman" pitchFamily="18" charset="0"/>
                </a:rPr>
                <a:t>Hiroshima</a:t>
              </a: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2051720" y="3492876"/>
            <a:ext cx="1801554" cy="400110"/>
            <a:chOff x="2483768" y="3501008"/>
            <a:chExt cx="1801554" cy="400110"/>
          </a:xfrm>
        </p:grpSpPr>
        <p:sp>
          <p:nvSpPr>
            <p:cNvPr id="23" name="Line 3"/>
            <p:cNvSpPr>
              <a:spLocks noChangeShapeType="1"/>
            </p:cNvSpPr>
            <p:nvPr/>
          </p:nvSpPr>
          <p:spPr bwMode="auto">
            <a:xfrm flipV="1">
              <a:off x="2843808" y="3717032"/>
              <a:ext cx="1441514" cy="0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2483768" y="3501008"/>
              <a:ext cx="1103187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000" dirty="0">
                  <a:latin typeface="Times New Roman" pitchFamily="18" charset="0"/>
                  <a:cs typeface="Times New Roman" pitchFamily="18" charset="0"/>
                </a:rPr>
                <a:t>500 </a:t>
              </a:r>
              <a:r>
                <a:rPr lang="es-ES" sz="2000" dirty="0" err="1">
                  <a:latin typeface="Times New Roman" pitchFamily="18" charset="0"/>
                  <a:cs typeface="Times New Roman" pitchFamily="18" charset="0"/>
                </a:rPr>
                <a:t>anys</a:t>
              </a:r>
              <a:endParaRPr lang="es-E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3131840" y="3100898"/>
            <a:ext cx="1769019" cy="400110"/>
            <a:chOff x="3491880" y="3140968"/>
            <a:chExt cx="1769019" cy="400110"/>
          </a:xfrm>
        </p:grpSpPr>
        <p:sp>
          <p:nvSpPr>
            <p:cNvPr id="25" name="Line 5"/>
            <p:cNvSpPr>
              <a:spLocks noChangeShapeType="1"/>
            </p:cNvSpPr>
            <p:nvPr/>
          </p:nvSpPr>
          <p:spPr bwMode="auto">
            <a:xfrm flipH="1">
              <a:off x="3491880" y="3356992"/>
              <a:ext cx="1295400" cy="0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4067944" y="3140968"/>
              <a:ext cx="1192955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000" dirty="0">
                  <a:latin typeface="Times New Roman" pitchFamily="18" charset="0"/>
                  <a:cs typeface="Times New Roman" pitchFamily="18" charset="0"/>
                </a:rPr>
                <a:t>atmosfera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es-ES" dirty="0" err="1" smtClean="0">
                <a:latin typeface="Adobe Garamond Pro Bold" pitchFamily="18" charset="0"/>
              </a:rPr>
              <a:t>Altres</a:t>
            </a:r>
            <a:r>
              <a:rPr lang="es-ES" dirty="0" smtClean="0">
                <a:latin typeface="Adobe Garamond Pro Bold" pitchFamily="18" charset="0"/>
              </a:rPr>
              <a:t> </a:t>
            </a:r>
            <a:r>
              <a:rPr lang="es-ES" dirty="0" err="1" smtClean="0">
                <a:latin typeface="Adobe Garamond Pro Bold" pitchFamily="18" charset="0"/>
              </a:rPr>
              <a:t>sistemes</a:t>
            </a:r>
            <a:r>
              <a:rPr lang="es-ES" dirty="0" smtClean="0">
                <a:latin typeface="Adobe Garamond Pro Bold" pitchFamily="18" charset="0"/>
              </a:rPr>
              <a:t> </a:t>
            </a:r>
            <a:r>
              <a:rPr lang="es-ES" dirty="0" err="1" smtClean="0">
                <a:latin typeface="Adobe Garamond Pro Bold" pitchFamily="18" charset="0"/>
              </a:rPr>
              <a:t>planetaris</a:t>
            </a:r>
            <a:r>
              <a:rPr lang="es-ES" dirty="0" smtClean="0">
                <a:latin typeface="Adobe Garamond Pro Bold" pitchFamily="18" charset="0"/>
              </a:rPr>
              <a:t> </a:t>
            </a:r>
            <a:endParaRPr lang="es-ES" dirty="0">
              <a:latin typeface="Adobe Garamond Pro Bold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>
                <a:latin typeface="Adobe Garamond Pro Bold" pitchFamily="18" charset="0"/>
              </a:rPr>
              <a:t>Història</a:t>
            </a:r>
            <a:endParaRPr lang="ca-ES">
              <a:latin typeface="Adobe Garamond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79301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Des del 1995 sabem que el Sol no és l’única estrella amb planetes al seu voltant.</a:t>
            </a:r>
          </a:p>
          <a:p>
            <a:pPr algn="just"/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M. Mayor i D. </a:t>
            </a:r>
            <a:r>
              <a:rPr lang="ca-ES" sz="2400" dirty="0" err="1" smtClean="0">
                <a:latin typeface="Times New Roman" pitchFamily="18" charset="0"/>
                <a:cs typeface="Times New Roman" pitchFamily="18" charset="0"/>
              </a:rPr>
              <a:t>Queloz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 descobreixen un planeta al voltant de 51 </a:t>
            </a:r>
            <a:r>
              <a:rPr lang="ca-ES" sz="2400" dirty="0" err="1" smtClean="0">
                <a:latin typeface="Times New Roman" pitchFamily="18" charset="0"/>
                <a:cs typeface="Times New Roman" pitchFamily="18" charset="0"/>
              </a:rPr>
              <a:t>Peg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Actualment es coneixen 852 planetes </a:t>
            </a:r>
            <a:r>
              <a:rPr lang="ca-ES" sz="2400" dirty="0" err="1" smtClean="0">
                <a:latin typeface="Times New Roman" pitchFamily="18" charset="0"/>
                <a:cs typeface="Times New Roman" pitchFamily="18" charset="0"/>
              </a:rPr>
              <a:t>extra-solars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 en 671 sistemes planetaris, 126 dels quals són múltiples. </a:t>
            </a:r>
            <a:endParaRPr lang="ca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pic>
        <p:nvPicPr>
          <p:cNvPr id="5" name="4 Imagen" descr="51_Pega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221088"/>
            <a:ext cx="2016224" cy="2016224"/>
          </a:xfrm>
          <a:prstGeom prst="rect">
            <a:avLst/>
          </a:prstGeom>
        </p:spPr>
      </p:pic>
      <p:pic>
        <p:nvPicPr>
          <p:cNvPr id="6" name="5 Imagen" descr="51_Pegasi_b_v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221088"/>
            <a:ext cx="3050536" cy="2032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>
                <a:latin typeface="Adobe Garamond Pro Bold" pitchFamily="18" charset="0"/>
              </a:rPr>
              <a:t>Mètodes de detecció: trànsits</a:t>
            </a:r>
            <a:endParaRPr lang="ca-ES">
              <a:latin typeface="Adobe Garamond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Mesurem la llum de l’estrella: cada vegada que el planeta passa pel davant de l’estrella observem una disminució de la llum d’aquesta.</a:t>
            </a:r>
            <a:endParaRPr lang="ca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Terceres Jornades d'Astronomia al Montsec</a:t>
            </a:r>
            <a:endParaRPr lang="ca-ES"/>
          </a:p>
        </p:txBody>
      </p:sp>
      <p:pic>
        <p:nvPicPr>
          <p:cNvPr id="5" name="4 Imagen" descr="OSNanimkurzlo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852936"/>
            <a:ext cx="4634880" cy="32444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95536" y="4149080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L’òrbita del planeta no pot estar massa inclinada respecte de la nostra línia de visió.</a:t>
            </a:r>
            <a:endParaRPr lang="ca-E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mtClean="0">
                <a:latin typeface="Adobe Garamond Pro Bold" pitchFamily="18" charset="0"/>
              </a:rPr>
              <a:t>Mètodes de detecció: velocitat radial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Mesurem</a:t>
            </a:r>
            <a:r>
              <a:rPr lang="ca-E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com el planeta afecta al moviment de l’estrella.</a:t>
            </a:r>
            <a:endParaRPr lang="ca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 smtClean="0"/>
              <a:t>Terceres</a:t>
            </a:r>
            <a:r>
              <a:rPr lang="pt-BR" dirty="0" smtClean="0"/>
              <a:t> </a:t>
            </a:r>
            <a:r>
              <a:rPr lang="pt-BR" dirty="0" err="1" smtClean="0"/>
              <a:t>Jornades</a:t>
            </a:r>
            <a:r>
              <a:rPr lang="pt-BR" dirty="0" smtClean="0"/>
              <a:t> d'Astronomia </a:t>
            </a:r>
            <a:r>
              <a:rPr lang="pt-BR" dirty="0" err="1" smtClean="0"/>
              <a:t>al</a:t>
            </a:r>
            <a:r>
              <a:rPr lang="pt-BR" dirty="0" smtClean="0"/>
              <a:t> </a:t>
            </a:r>
            <a:r>
              <a:rPr lang="pt-BR" dirty="0" err="1" smtClean="0"/>
              <a:t>Montsec</a:t>
            </a:r>
            <a:endParaRPr lang="es-ES" dirty="0"/>
          </a:p>
        </p:txBody>
      </p:sp>
      <p:pic>
        <p:nvPicPr>
          <p:cNvPr id="5" name="4 Imagen" descr="wobb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420888"/>
            <a:ext cx="345638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>
                <a:latin typeface="Adobe Garamond Pro Bold" pitchFamily="18" charset="0"/>
              </a:rPr>
              <a:t>Espectres estel·lars</a:t>
            </a:r>
            <a:endParaRPr lang="ca-ES">
              <a:latin typeface="Adobe Garamond Pro Bold" pitchFamily="18" charset="0"/>
            </a:endParaRPr>
          </a:p>
        </p:txBody>
      </p:sp>
      <p:pic>
        <p:nvPicPr>
          <p:cNvPr id="5" name="4 Marcador de contenido" descr="035spectrum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5932797" y="3580371"/>
            <a:ext cx="4762500" cy="1003375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Terceres Jornades d'Astronomia al Montsec</a:t>
            </a:r>
            <a:endParaRPr lang="ca-ES"/>
          </a:p>
        </p:txBody>
      </p:sp>
      <p:sp>
        <p:nvSpPr>
          <p:cNvPr id="6" name="5 Estrella de 7 puntas"/>
          <p:cNvSpPr/>
          <p:nvPr/>
        </p:nvSpPr>
        <p:spPr>
          <a:xfrm>
            <a:off x="755576" y="3429000"/>
            <a:ext cx="720080" cy="720080"/>
          </a:xfrm>
          <a:prstGeom prst="star7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6 Triángulo isósceles"/>
          <p:cNvSpPr/>
          <p:nvPr/>
        </p:nvSpPr>
        <p:spPr>
          <a:xfrm>
            <a:off x="3851920" y="3284984"/>
            <a:ext cx="1224136" cy="1080120"/>
          </a:xfrm>
          <a:prstGeom prst="triangl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1691680" y="3645024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1691680" y="3797424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1691680" y="3949824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691680" y="314096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smtClean="0">
                <a:latin typeface="Times New Roman" pitchFamily="18" charset="0"/>
                <a:cs typeface="Times New Roman" pitchFamily="18" charset="0"/>
              </a:rPr>
              <a:t>Llum </a:t>
            </a:r>
            <a:r>
              <a:rPr lang="ca-ES" sz="2000" i="1" smtClean="0">
                <a:latin typeface="Times New Roman" pitchFamily="18" charset="0"/>
                <a:cs typeface="Times New Roman" pitchFamily="18" charset="0"/>
              </a:rPr>
              <a:t>blanca</a:t>
            </a:r>
            <a:endParaRPr lang="ca-ES" sz="20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flipV="1">
            <a:off x="4788024" y="2060848"/>
            <a:ext cx="2952328" cy="144016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4940424" y="2852936"/>
            <a:ext cx="2727920" cy="8004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V="1">
            <a:off x="5076056" y="3573016"/>
            <a:ext cx="2647528" cy="288032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5148064" y="4005064"/>
            <a:ext cx="2592288" cy="216024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5220072" y="4149080"/>
            <a:ext cx="2520280" cy="93610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5292080" y="4365104"/>
            <a:ext cx="2448272" cy="1584176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539552" y="429309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smtClean="0">
                <a:latin typeface="Times New Roman" pitchFamily="18" charset="0"/>
                <a:cs typeface="Times New Roman" pitchFamily="18" charset="0"/>
              </a:rPr>
              <a:t>Estrella</a:t>
            </a:r>
            <a:endParaRPr lang="ca-E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004048" y="566124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 smtClean="0">
                <a:latin typeface="Times New Roman" pitchFamily="18" charset="0"/>
                <a:cs typeface="Times New Roman" pitchFamily="18" charset="0"/>
              </a:rPr>
              <a:t>Espectre estel·lar amb </a:t>
            </a:r>
          </a:p>
          <a:p>
            <a:pPr algn="ctr"/>
            <a:r>
              <a:rPr lang="ca-ES" sz="2000" dirty="0" smtClean="0">
                <a:latin typeface="Times New Roman" pitchFamily="18" charset="0"/>
                <a:cs typeface="Times New Roman" pitchFamily="18" charset="0"/>
              </a:rPr>
              <a:t>línies d’absorció</a:t>
            </a:r>
            <a:endParaRPr lang="ca-E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mtClean="0">
                <a:latin typeface="Adobe Garamond Pro Bold" pitchFamily="18" charset="0"/>
              </a:rPr>
              <a:t>El Sol</a:t>
            </a:r>
            <a:endParaRPr lang="ca-ES">
              <a:latin typeface="Adobe Garamond Pro Bold" pitchFamily="18" charset="0"/>
            </a:endParaRPr>
          </a:p>
        </p:txBody>
      </p:sp>
      <p:pic>
        <p:nvPicPr>
          <p:cNvPr id="5" name="4 Marcador de contenido" descr="Solar_prominence_from_STEREO_spacecraft_September_29,_2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3880" y="3645024"/>
            <a:ext cx="2699792" cy="2699792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Terceres Jornades d'Astronomia al Montsec</a:t>
            </a:r>
            <a:endParaRPr lang="ca-ES"/>
          </a:p>
        </p:txBody>
      </p:sp>
      <p:sp>
        <p:nvSpPr>
          <p:cNvPr id="7" name="6 CuadroTexto"/>
          <p:cNvSpPr txBox="1"/>
          <p:nvPr/>
        </p:nvSpPr>
        <p:spPr>
          <a:xfrm>
            <a:off x="467544" y="1268760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Estrella tipus G</a:t>
            </a:r>
          </a:p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Temperatura a la superfície:  5780 K </a:t>
            </a:r>
          </a:p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Temperatura al nucli:            14 milions K</a:t>
            </a:r>
          </a:p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Diàmetre:                              1.392.000 km (Terra: 12740 km)</a:t>
            </a:r>
          </a:p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Distància Terra – Sol:           150 milions de km</a:t>
            </a:r>
          </a:p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Edat:                                     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4500 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milions d’anys</a:t>
            </a:r>
            <a:endParaRPr lang="ca-E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Adobe Garamond Pro Bold" pitchFamily="18" charset="0"/>
              </a:rPr>
              <a:t>Efecte </a:t>
            </a:r>
            <a:r>
              <a:rPr lang="ca-ES" dirty="0" err="1" smtClean="0">
                <a:latin typeface="Adobe Garamond Pro Bold" pitchFamily="18" charset="0"/>
              </a:rPr>
              <a:t>Doppler</a:t>
            </a:r>
            <a:endParaRPr lang="ca-ES" dirty="0">
              <a:latin typeface="Adobe Garamond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/>
          </a:bodyPr>
          <a:lstStyle/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La longitud d’ona (</a:t>
            </a:r>
            <a:r>
              <a:rPr lang="ca-ES" sz="2400" i="1" dirty="0" smtClean="0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) observada depèn del moviment de la font respecte a l’observador.</a:t>
            </a:r>
            <a:endParaRPr lang="ca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pic>
        <p:nvPicPr>
          <p:cNvPr id="5" name="4 Imagen" descr="dopp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852936"/>
            <a:ext cx="6588224" cy="3075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mtClean="0">
                <a:latin typeface="Adobe Garamond Pro Bold" pitchFamily="18" charset="0"/>
              </a:rPr>
              <a:t>Mètodes de detecció: velocitat radial</a:t>
            </a:r>
            <a:endParaRPr lang="ca-ES">
              <a:latin typeface="Adobe Garamond Pro Bold" pitchFamily="18" charset="0"/>
            </a:endParaRPr>
          </a:p>
        </p:txBody>
      </p:sp>
      <p:pic>
        <p:nvPicPr>
          <p:cNvPr id="5" name="4 Marcador de contenido" descr="method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50432" y="2053431"/>
            <a:ext cx="3810000" cy="361950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Terceres Jornades d'Astronomia al Montsec</a:t>
            </a:r>
            <a:endParaRPr lang="ca-ES"/>
          </a:p>
        </p:txBody>
      </p:sp>
      <p:sp>
        <p:nvSpPr>
          <p:cNvPr id="6" name="5 Rectángulo"/>
          <p:cNvSpPr/>
          <p:nvPr/>
        </p:nvSpPr>
        <p:spPr>
          <a:xfrm>
            <a:off x="4827240" y="4221088"/>
            <a:ext cx="3528392" cy="864096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6 Imagen" descr="doppl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933056"/>
            <a:ext cx="3312368" cy="2332654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8" name="7 Imagen" descr="wobb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412776"/>
            <a:ext cx="2304256" cy="230425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427984" y="1929026"/>
            <a:ext cx="45365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000" b="1" smtClean="0">
                <a:latin typeface="Times New Roman" pitchFamily="18" charset="0"/>
                <a:cs typeface="Times New Roman" pitchFamily="18" charset="0"/>
              </a:rPr>
              <a:t>Observació del moviment d’una estrella degut a la presència d’un planeta</a:t>
            </a:r>
            <a:endParaRPr lang="ca-E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640580" y="3098456"/>
            <a:ext cx="11521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2000" smtClean="0">
                <a:latin typeface="Times New Roman" pitchFamily="18" charset="0"/>
                <a:cs typeface="Times New Roman" pitchFamily="18" charset="0"/>
              </a:rPr>
              <a:t>Terra</a:t>
            </a:r>
            <a:endParaRPr lang="ca-E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707904" y="2958043"/>
            <a:ext cx="25922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smtClean="0">
                <a:latin typeface="Times New Roman" pitchFamily="18" charset="0"/>
                <a:cs typeface="Times New Roman" pitchFamily="18" charset="0"/>
              </a:rPr>
              <a:t>Moviment de l’estrella al voltant del centre de masses del sistema</a:t>
            </a:r>
            <a:endParaRPr lang="ca-E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499992" y="3933056"/>
            <a:ext cx="15121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smtClean="0">
                <a:latin typeface="Times New Roman" pitchFamily="18" charset="0"/>
                <a:cs typeface="Times New Roman" pitchFamily="18" charset="0"/>
              </a:rPr>
              <a:t>Centre de masses del sistema</a:t>
            </a:r>
            <a:endParaRPr lang="ca-ES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V="1">
            <a:off x="5796136" y="3573016"/>
            <a:ext cx="1080120" cy="57606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4210228" y="4926230"/>
            <a:ext cx="22322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a-ES" sz="16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a-ES" sz="1600" smtClean="0">
                <a:latin typeface="Times New Roman" pitchFamily="18" charset="0"/>
                <a:cs typeface="Times New Roman" pitchFamily="18" charset="0"/>
              </a:rPr>
              <a:t>Desplaçament Doppler</a:t>
            </a:r>
          </a:p>
          <a:p>
            <a:pPr algn="ctr"/>
            <a:endParaRPr lang="ca-E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55576" y="5592704"/>
            <a:ext cx="216024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a-ES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Desplaçament Doppler</a:t>
            </a:r>
          </a:p>
          <a:p>
            <a:endParaRPr lang="ca-ES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 flipH="1" flipV="1">
            <a:off x="1907704" y="2564904"/>
            <a:ext cx="2736304" cy="15841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>
                <a:latin typeface="Adobe Garamond Pro Bold" pitchFamily="18" charset="0"/>
              </a:rPr>
              <a:t>Mètodes de detecció: astrometria</a:t>
            </a:r>
            <a:endParaRPr lang="ca-ES">
              <a:latin typeface="Adobe Garamond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pPr>
              <a:buNone/>
            </a:pPr>
            <a:r>
              <a:rPr lang="ca-ES" sz="2400" smtClean="0">
                <a:latin typeface="Times New Roman" pitchFamily="18" charset="0"/>
                <a:cs typeface="Times New Roman" pitchFamily="18" charset="0"/>
              </a:rPr>
              <a:t>Mesurem  també com el planeta afecta al moviment de l’estrella.</a:t>
            </a:r>
          </a:p>
          <a:p>
            <a:pPr>
              <a:buNone/>
            </a:pPr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pic>
        <p:nvPicPr>
          <p:cNvPr id="5" name="4 Imagen" descr="wobb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84984"/>
            <a:ext cx="2448272" cy="2448272"/>
          </a:xfrm>
          <a:prstGeom prst="rect">
            <a:avLst/>
          </a:prstGeom>
        </p:spPr>
      </p:pic>
      <p:cxnSp>
        <p:nvCxnSpPr>
          <p:cNvPr id="7" name="6 Conector recto de flecha"/>
          <p:cNvCxnSpPr/>
          <p:nvPr/>
        </p:nvCxnSpPr>
        <p:spPr>
          <a:xfrm flipV="1">
            <a:off x="1691680" y="2636912"/>
            <a:ext cx="1368152" cy="18722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627784" y="220486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latin typeface="Times New Roman" pitchFamily="18" charset="0"/>
                <a:cs typeface="Times New Roman" pitchFamily="18" charset="0"/>
              </a:rPr>
              <a:t>Moviment propi</a:t>
            </a:r>
            <a:endParaRPr lang="ca-E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meas1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08104" y="3284984"/>
            <a:ext cx="3305944" cy="2479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>
                <a:latin typeface="Adobe Garamond Pro Bold" pitchFamily="18" charset="0"/>
              </a:rPr>
              <a:t>Mètodes de detecció: astrometria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L’efecte de Júpiter en el moviment del Sol, vist a 33 </a:t>
            </a:r>
            <a:r>
              <a:rPr lang="ca-ES" sz="2400" dirty="0" err="1" smtClean="0">
                <a:latin typeface="Times New Roman" pitchFamily="18" charset="0"/>
                <a:cs typeface="Times New Roman" pitchFamily="18" charset="0"/>
              </a:rPr>
              <a:t>anys-llum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a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pic>
        <p:nvPicPr>
          <p:cNvPr id="5" name="4 Imagen" descr="astrometr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348880"/>
            <a:ext cx="4032448" cy="3782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latin typeface="Adobe Garamond Pro Bold" pitchFamily="18" charset="0"/>
              </a:rPr>
              <a:t>Precisió</a:t>
            </a:r>
            <a:r>
              <a:rPr lang="es-ES" b="1" dirty="0" smtClean="0">
                <a:latin typeface="Adobe Garamond Pro Bold" pitchFamily="18" charset="0"/>
              </a:rPr>
              <a:t> </a:t>
            </a:r>
            <a:r>
              <a:rPr lang="es-ES" b="1" dirty="0" err="1" smtClean="0">
                <a:latin typeface="Adobe Garamond Pro Bold" pitchFamily="18" charset="0"/>
              </a:rPr>
              <a:t>Gaia</a:t>
            </a:r>
            <a:endParaRPr lang="es-ES" b="1" dirty="0">
              <a:latin typeface="Adobe Garamond Pro Bold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08176" y="3971552"/>
            <a:ext cx="2895600" cy="365125"/>
          </a:xfrm>
        </p:spPr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51520" y="1268760"/>
            <a:ext cx="8784976" cy="5233987"/>
          </a:xfrm>
          <a:prstGeom prst="rect">
            <a:avLst/>
          </a:prstGeom>
          <a:ln/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Precisió nominal: </a:t>
            </a:r>
            <a:r>
              <a:rPr lang="ca-E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5μas</a:t>
            </a:r>
            <a:r>
              <a:rPr kumimoji="0" lang="ca-E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0,000015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ca-E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1/240.000.000 d’un grau</a:t>
            </a:r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Moneda d’1 euro sobre la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Lluna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25290"/>
            <a:ext cx="8091488" cy="3856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82995" y="2564904"/>
            <a:ext cx="805029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a-ES" sz="1800" i="0" dirty="0">
                <a:solidFill>
                  <a:srgbClr val="4D4D4D"/>
                </a:solidFill>
              </a:rPr>
              <a:t>15 </a:t>
            </a:r>
            <a:r>
              <a:rPr lang="ca-ES" sz="1800" i="0" dirty="0" smtClean="0">
                <a:solidFill>
                  <a:srgbClr val="4D4D4D"/>
                </a:solidFill>
                <a:latin typeface="Symbol" pitchFamily="18" charset="2"/>
              </a:rPr>
              <a:t>m</a:t>
            </a:r>
            <a:r>
              <a:rPr lang="ca-ES" sz="1800" i="0" dirty="0" smtClean="0">
                <a:solidFill>
                  <a:srgbClr val="4D4D4D"/>
                </a:solidFill>
              </a:rPr>
              <a:t>as</a:t>
            </a:r>
            <a:endParaRPr lang="ca-ES" sz="1800" i="0" dirty="0">
              <a:solidFill>
                <a:srgbClr val="4D4D4D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47369" y="3861048"/>
            <a:ext cx="1120775" cy="3397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a-ES" sz="1800" i="0" dirty="0">
                <a:solidFill>
                  <a:srgbClr val="4D4D4D"/>
                </a:solidFill>
              </a:rPr>
              <a:t>330.000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>
                <a:latin typeface="Adobe Garamond Pro Bold" pitchFamily="18" charset="0"/>
              </a:rPr>
              <a:t>Gaia i els exo-planetes</a:t>
            </a:r>
            <a:endParaRPr lang="ca-ES">
              <a:latin typeface="Adobe Garamond Pro Bold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Terceres Jornades d'Astronomia al Montsec</a:t>
            </a:r>
            <a:endParaRPr lang="ca-ES"/>
          </a:p>
        </p:txBody>
      </p:sp>
      <p:sp>
        <p:nvSpPr>
          <p:cNvPr id="5" name="4 Rectángulo"/>
          <p:cNvSpPr/>
          <p:nvPr/>
        </p:nvSpPr>
        <p:spPr>
          <a:xfrm>
            <a:off x="251520" y="1412776"/>
            <a:ext cx="4968552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Resultats esperats: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endParaRPr lang="ca-E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5113" lvl="1" indent="-2651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~2000 </a:t>
            </a:r>
            <a:r>
              <a:rPr lang="ca-ES" sz="2400" dirty="0" err="1" smtClean="0">
                <a:latin typeface="Times New Roman" pitchFamily="18" charset="0"/>
                <a:cs typeface="Times New Roman" pitchFamily="18" charset="0"/>
              </a:rPr>
              <a:t>exo-planetes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 (sistemes simples) detectats </a:t>
            </a:r>
            <a:r>
              <a:rPr lang="ca-ES" sz="2400" dirty="0" err="1" smtClean="0">
                <a:latin typeface="Times New Roman" pitchFamily="18" charset="0"/>
                <a:cs typeface="Times New Roman" pitchFamily="18" charset="0"/>
              </a:rPr>
              <a:t>astrometricament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a-E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5113" lvl="1" indent="-2651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~300 sistemes amb diversos 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planetes.</a:t>
            </a:r>
            <a:endParaRPr lang="ca-E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5113" lvl="1" indent="-2651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òrbites ben determinades per ~1000 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sistemes.</a:t>
            </a:r>
            <a:endParaRPr lang="ca-E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5113" lvl="1" indent="-2651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~5000 trànsits planetaris observats</a:t>
            </a:r>
          </a:p>
          <a:p>
            <a:pPr marL="265113" lvl="1" indent="-2651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Planetes amb masses fins per sota de 10 </a:t>
            </a:r>
            <a:r>
              <a:rPr lang="ca-ES" sz="24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a-ES" sz="2400" baseline="-25000" dirty="0" err="1" smtClean="0">
                <a:latin typeface="Times New Roman" pitchFamily="18" charset="0"/>
                <a:cs typeface="Times New Roman" pitchFamily="18" charset="0"/>
              </a:rPr>
              <a:t>Terra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 a 10 </a:t>
            </a:r>
            <a:r>
              <a:rPr lang="ca-ES" sz="2400" dirty="0" err="1" smtClean="0"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a-E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endParaRPr lang="ca-E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10873" t="13330" r="5437" b="15002"/>
          <a:stretch>
            <a:fillRect/>
          </a:stretch>
        </p:blipFill>
        <p:spPr bwMode="auto">
          <a:xfrm>
            <a:off x="5364088" y="2924944"/>
            <a:ext cx="3456384" cy="259269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exoplanet.eu/diagrams/diagram.png?t=h&amp;f=&amp;x=discovered&amp;xmin=&amp;xmax=&amp;y=raw&amp;ymin=&amp;ymax=&amp;xfill=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96751"/>
            <a:ext cx="3491880" cy="261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>
                <a:latin typeface="Adobe Garamond Pro Bold" pitchFamily="18" charset="0"/>
              </a:rPr>
              <a:t>Cens</a:t>
            </a:r>
            <a:r>
              <a:rPr lang="es-ES" dirty="0" smtClean="0">
                <a:latin typeface="Adobe Garamond Pro Bold" pitchFamily="18" charset="0"/>
              </a:rPr>
              <a:t> </a:t>
            </a:r>
            <a:r>
              <a:rPr lang="es-ES" dirty="0" err="1" smtClean="0">
                <a:latin typeface="Adobe Garamond Pro Bold" pitchFamily="18" charset="0"/>
              </a:rPr>
              <a:t>d’exo-planetes</a:t>
            </a:r>
            <a:endParaRPr lang="es-ES" dirty="0">
              <a:latin typeface="Adobe Garamond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07901"/>
            <a:ext cx="8229600" cy="49294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a-ES" sz="2400" dirty="0" err="1" smtClean="0">
                <a:latin typeface="Times New Roman" pitchFamily="18" charset="0"/>
                <a:cs typeface="Times New Roman" pitchFamily="18" charset="0"/>
              </a:rPr>
              <a:t>L'Encyclopédie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ca-ES" sz="2400" dirty="0" err="1" smtClean="0">
                <a:latin typeface="Times New Roman" pitchFamily="18" charset="0"/>
                <a:cs typeface="Times New Roman" pitchFamily="18" charset="0"/>
              </a:rPr>
              <a:t>Planètes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a-ES" sz="2400" dirty="0" err="1" smtClean="0">
                <a:latin typeface="Times New Roman" pitchFamily="18" charset="0"/>
                <a:cs typeface="Times New Roman" pitchFamily="18" charset="0"/>
              </a:rPr>
              <a:t>Extrasolaires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ca-E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http://www.exoplanet.eu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ca-E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852 planetes</a:t>
            </a:r>
          </a:p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126 sistemes planetaris múltiples</a:t>
            </a:r>
            <a:endParaRPr lang="ca-ES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ca-ES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Per velocitat radial o astrometria       	497 planetes          </a:t>
            </a:r>
          </a:p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Planetes amb trànsits			290 planetes        </a:t>
            </a:r>
          </a:p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Per efecte de </a:t>
            </a:r>
            <a:r>
              <a:rPr lang="ca-E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microlent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      		            16   planetes        </a:t>
            </a:r>
          </a:p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Per imatge directa 				32   planetes           </a:t>
            </a:r>
          </a:p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Per temps     				17   planetes  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dobe Garamond Pro Bold" pitchFamily="18" charset="0"/>
              </a:rPr>
              <a:t>Tipus</a:t>
            </a:r>
            <a:r>
              <a:rPr lang="es-ES" dirty="0" smtClean="0">
                <a:latin typeface="Adobe Garamond Pro Bold" pitchFamily="18" charset="0"/>
              </a:rPr>
              <a:t> de </a:t>
            </a:r>
            <a:r>
              <a:rPr lang="es-ES" dirty="0" err="1" smtClean="0">
                <a:latin typeface="Adobe Garamond Pro Bold" pitchFamily="18" charset="0"/>
              </a:rPr>
              <a:t>exo-planetes</a:t>
            </a:r>
            <a:r>
              <a:rPr lang="es-ES" dirty="0" smtClean="0">
                <a:latin typeface="Adobe Garamond Pro Bold" pitchFamily="18" charset="0"/>
              </a:rPr>
              <a:t> </a:t>
            </a:r>
            <a:r>
              <a:rPr lang="es-ES" dirty="0" err="1" smtClean="0">
                <a:latin typeface="Adobe Garamond Pro Bold" pitchFamily="18" charset="0"/>
              </a:rPr>
              <a:t>detectats</a:t>
            </a:r>
            <a:endParaRPr lang="es-ES" dirty="0">
              <a:latin typeface="Adobe Garamond Pro Bold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pic>
        <p:nvPicPr>
          <p:cNvPr id="5" name="4 Imagen" descr="diagramExoplane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30778"/>
            <a:ext cx="6408712" cy="4806534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2483768" y="2222866"/>
            <a:ext cx="1152128" cy="12961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2411760" y="3519010"/>
            <a:ext cx="2016224" cy="648072"/>
          </a:xfrm>
          <a:prstGeom prst="ellipse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788024" y="481515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Super-Terres</a:t>
            </a:r>
            <a:endParaRPr lang="es-E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76056" y="308696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Júpiters</a:t>
            </a:r>
            <a:r>
              <a:rPr lang="es-E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calents</a:t>
            </a:r>
            <a:endParaRPr lang="es-E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H="1" flipV="1">
            <a:off x="3995936" y="4167082"/>
            <a:ext cx="576064" cy="72008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9" idx="1"/>
          </p:cNvCxnSpPr>
          <p:nvPr/>
        </p:nvCxnSpPr>
        <p:spPr>
          <a:xfrm flipH="1" flipV="1">
            <a:off x="3779912" y="3014954"/>
            <a:ext cx="1296144" cy="30284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763688" y="4311098"/>
            <a:ext cx="49685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6804248" y="403608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Massa</a:t>
            </a:r>
            <a:r>
              <a:rPr lang="es-E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Terra</a:t>
            </a:r>
            <a:endParaRPr lang="es-E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22 Conector recto"/>
          <p:cNvCxnSpPr/>
          <p:nvPr/>
        </p:nvCxnSpPr>
        <p:spPr>
          <a:xfrm flipV="1">
            <a:off x="3923928" y="1934834"/>
            <a:ext cx="0" cy="38164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2555776" y="135877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Distància</a:t>
            </a:r>
            <a:r>
              <a:rPr lang="es-E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Terra-Sol</a:t>
            </a:r>
            <a:endParaRPr lang="es-E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Garamond Pro Bold" pitchFamily="18" charset="0"/>
              </a:rPr>
              <a:t>Zona </a:t>
            </a:r>
            <a:r>
              <a:rPr lang="es-ES" dirty="0" err="1" smtClean="0">
                <a:latin typeface="Adobe Garamond Pro Bold" pitchFamily="18" charset="0"/>
              </a:rPr>
              <a:t>d’habitabilitat</a:t>
            </a:r>
            <a:endParaRPr lang="es-ES" dirty="0">
              <a:latin typeface="Adobe Garamond Pro Bold" pitchFamily="18" charset="0"/>
            </a:endParaRPr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-1" y="1298971"/>
            <a:ext cx="9144000" cy="5586413"/>
            <a:chOff x="0" y="595"/>
            <a:chExt cx="5760" cy="351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95"/>
              <a:ext cx="5760" cy="3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2592" y="1025"/>
              <a:ext cx="1104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dirty="0" err="1">
                  <a:solidFill>
                    <a:schemeClr val="bg1"/>
                  </a:solidFill>
                </a:rPr>
                <a:t>Zona</a:t>
              </a:r>
              <a:r>
                <a:rPr lang="en-GB" sz="1800" dirty="0">
                  <a:solidFill>
                    <a:schemeClr val="bg1"/>
                  </a:solidFill>
                </a:rPr>
                <a:t> habitable</a:t>
              </a: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408" y="2613"/>
              <a:ext cx="480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dirty="0">
                  <a:solidFill>
                    <a:schemeClr val="bg1"/>
                  </a:solidFill>
                </a:rPr>
                <a:t>Mart</a:t>
              </a: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408" y="2799"/>
              <a:ext cx="480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dirty="0">
                  <a:solidFill>
                    <a:schemeClr val="bg1"/>
                  </a:solidFill>
                </a:rPr>
                <a:t>Terra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3408" y="3021"/>
              <a:ext cx="576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dirty="0">
                  <a:solidFill>
                    <a:schemeClr val="bg1"/>
                  </a:solidFill>
                </a:rPr>
                <a:t>Venus</a:t>
              </a: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2256" y="3702"/>
              <a:ext cx="2400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dirty="0" err="1">
                  <a:solidFill>
                    <a:schemeClr val="bg1"/>
                  </a:solidFill>
                </a:rPr>
                <a:t>Radi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òrbita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relativa</a:t>
              </a:r>
              <a:r>
                <a:rPr lang="en-GB" sz="1800" dirty="0">
                  <a:solidFill>
                    <a:schemeClr val="bg1"/>
                  </a:solidFill>
                </a:rPr>
                <a:t> a la de la Terra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 rot="-5400000">
              <a:off x="-1036" y="1996"/>
              <a:ext cx="2592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schemeClr val="bg1"/>
                  </a:solidFill>
                </a:rPr>
                <a:t>Massa de l’estrella relativa a la del Sol</a:t>
              </a:r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5724128" y="1412776"/>
            <a:ext cx="3347864" cy="193899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Zona al </a:t>
            </a:r>
            <a:r>
              <a:rPr lang="es-E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voltant</a:t>
            </a:r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d’una</a:t>
            </a:r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estrella a </a:t>
            </a:r>
            <a:r>
              <a:rPr lang="es-E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s-E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hipotètic</a:t>
            </a:r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planeta </a:t>
            </a:r>
            <a:r>
              <a:rPr lang="es-E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podria</a:t>
            </a:r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tenir</a:t>
            </a:r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aigua</a:t>
            </a:r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líquida a la </a:t>
            </a:r>
            <a:r>
              <a:rPr lang="es-E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seva</a:t>
            </a:r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superficie.</a:t>
            </a:r>
            <a:endParaRPr lang="es-E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Garamond Pro Bold" pitchFamily="18" charset="0"/>
              </a:rPr>
              <a:t>Vida extraterrestre?</a:t>
            </a:r>
            <a:endParaRPr lang="es-ES" dirty="0">
              <a:latin typeface="Adobe Garamond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03244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Planeta a la zona 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d’habitabilitat.</a:t>
            </a:r>
            <a:endParaRPr lang="ca-E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Tipus </a:t>
            </a:r>
            <a:r>
              <a:rPr lang="ca-ES" sz="2400" i="1" dirty="0" smtClean="0">
                <a:latin typeface="Times New Roman" pitchFamily="18" charset="0"/>
                <a:cs typeface="Times New Roman" pitchFamily="18" charset="0"/>
              </a:rPr>
              <a:t>terrestre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 (no gasós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a-E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Mida similar a la 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Terra.</a:t>
            </a:r>
            <a:endParaRPr lang="ca-E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r>
              <a:rPr lang="ca-ES" sz="2400" smtClean="0">
                <a:latin typeface="Times New Roman" pitchFamily="18" charset="0"/>
                <a:cs typeface="Times New Roman" pitchFamily="18" charset="0"/>
              </a:rPr>
              <a:t>Atmosfera.</a:t>
            </a:r>
            <a:endParaRPr lang="ca-E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ca-E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Alguns candidats: </a:t>
            </a:r>
          </a:p>
          <a:p>
            <a:pPr marL="514350" indent="-514350">
              <a:buFontTx/>
              <a:buChar char="-"/>
            </a:pP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Kepler 22b: 2,4 </a:t>
            </a:r>
            <a:r>
              <a:rPr lang="ca-ES" sz="24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a-ES" sz="1400" dirty="0" err="1" smtClean="0">
                <a:latin typeface="Times New Roman" pitchFamily="18" charset="0"/>
                <a:cs typeface="Times New Roman" pitchFamily="18" charset="0"/>
              </a:rPr>
              <a:t>Terra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(600 a.l.)</a:t>
            </a:r>
            <a:endParaRPr lang="ca-E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Char char="-"/>
            </a:pP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HD 40307:  7 </a:t>
            </a:r>
            <a:r>
              <a:rPr lang="ca-ES" sz="24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a-ES" sz="1400" dirty="0" err="1" smtClean="0">
                <a:latin typeface="Times New Roman" pitchFamily="18" charset="0"/>
                <a:cs typeface="Times New Roman" pitchFamily="18" charset="0"/>
              </a:rPr>
              <a:t>Terra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(42 a.l.)</a:t>
            </a:r>
          </a:p>
          <a:p>
            <a:pPr marL="514350" indent="-514350">
              <a:buFontTx/>
              <a:buChar char="-"/>
            </a:pP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Terceres Jornades d'Astronomia al Montsec</a:t>
            </a:r>
            <a:endParaRPr lang="es-ES" dirty="0"/>
          </a:p>
        </p:txBody>
      </p:sp>
      <p:pic>
        <p:nvPicPr>
          <p:cNvPr id="5" name="4 Imagen" descr="Planet_Gliese_581_d.png"/>
          <p:cNvPicPr>
            <a:picLocks noChangeAspect="1"/>
          </p:cNvPicPr>
          <p:nvPr/>
        </p:nvPicPr>
        <p:blipFill>
          <a:blip r:embed="rId2" cstate="print"/>
          <a:srcRect l="18898" r="18898"/>
          <a:stretch>
            <a:fillRect/>
          </a:stretch>
        </p:blipFill>
        <p:spPr>
          <a:xfrm>
            <a:off x="5724128" y="2708920"/>
            <a:ext cx="2997090" cy="274632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23528" y="566124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Propera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generació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d’instruments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dobe Garamond Pro Bold" pitchFamily="18" charset="0"/>
              </a:rPr>
              <a:t>Planetes</a:t>
            </a:r>
            <a:endParaRPr lang="es-ES" dirty="0">
              <a:latin typeface="Adobe Garamond Pro Bold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Terceres Jornades d'Astronomia al Montsec</a:t>
            </a:r>
            <a:endParaRPr lang="ca-ES"/>
          </a:p>
        </p:txBody>
      </p:sp>
      <p:grpSp>
        <p:nvGrpSpPr>
          <p:cNvPr id="18" name="17 Grupo"/>
          <p:cNvGrpSpPr/>
          <p:nvPr/>
        </p:nvGrpSpPr>
        <p:grpSpPr>
          <a:xfrm>
            <a:off x="395536" y="2564904"/>
            <a:ext cx="8352928" cy="3803816"/>
            <a:chOff x="395536" y="2492896"/>
            <a:chExt cx="8352928" cy="380381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2919"/>
            <a:stretch>
              <a:fillRect/>
            </a:stretch>
          </p:blipFill>
          <p:spPr bwMode="auto">
            <a:xfrm>
              <a:off x="395536" y="2492896"/>
              <a:ext cx="8352928" cy="3803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7 CuadroTexto"/>
            <p:cNvSpPr txBox="1"/>
            <p:nvPr/>
          </p:nvSpPr>
          <p:spPr>
            <a:xfrm rot="-5400000">
              <a:off x="364178" y="317232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mtClean="0">
                  <a:solidFill>
                    <a:schemeClr val="bg1"/>
                  </a:solidFill>
                </a:rPr>
                <a:t>Mercuri</a:t>
              </a:r>
              <a:endParaRPr lang="ca-ES">
                <a:solidFill>
                  <a:schemeClr val="bg1"/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 rot="-5400000">
              <a:off x="593218" y="317232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mtClean="0">
                  <a:solidFill>
                    <a:schemeClr val="bg1"/>
                  </a:solidFill>
                </a:rPr>
                <a:t>Venus</a:t>
              </a:r>
              <a:endParaRPr lang="ca-ES">
                <a:solidFill>
                  <a:schemeClr val="bg1"/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 rot="-5400000">
              <a:off x="818794" y="3157578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mtClean="0">
                  <a:solidFill>
                    <a:schemeClr val="bg1"/>
                  </a:solidFill>
                </a:rPr>
                <a:t>Terra</a:t>
              </a:r>
              <a:endParaRPr lang="ca-ES">
                <a:solidFill>
                  <a:schemeClr val="bg1"/>
                </a:solidFill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 rot="-5400000">
              <a:off x="1099898" y="316277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mtClean="0">
                  <a:solidFill>
                    <a:schemeClr val="bg1"/>
                  </a:solidFill>
                </a:rPr>
                <a:t>Mart</a:t>
              </a:r>
              <a:endParaRPr lang="ca-ES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80402" y="2816932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mtClean="0">
                  <a:solidFill>
                    <a:schemeClr val="bg1"/>
                  </a:solidFill>
                </a:rPr>
                <a:t>Júpiter</a:t>
              </a:r>
              <a:endParaRPr lang="ca-ES">
                <a:solidFill>
                  <a:schemeClr val="bg1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5148064" y="2816932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mtClean="0">
                  <a:solidFill>
                    <a:schemeClr val="bg1"/>
                  </a:solidFill>
                </a:rPr>
                <a:t>Saturn</a:t>
              </a:r>
              <a:endParaRPr lang="ca-ES">
                <a:solidFill>
                  <a:schemeClr val="bg1"/>
                </a:solidFill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804248" y="2816932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mtClean="0">
                  <a:solidFill>
                    <a:schemeClr val="bg1"/>
                  </a:solidFill>
                </a:rPr>
                <a:t>Urà</a:t>
              </a:r>
              <a:endParaRPr lang="ca-ES">
                <a:solidFill>
                  <a:schemeClr val="bg1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7740352" y="2816932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mtClean="0">
                  <a:solidFill>
                    <a:schemeClr val="bg1"/>
                  </a:solidFill>
                </a:rPr>
                <a:t>Neptú</a:t>
              </a:r>
              <a:endParaRPr lang="ca-ES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467544" y="1124744"/>
            <a:ext cx="2592288" cy="1296144"/>
            <a:chOff x="467544" y="1124744"/>
            <a:chExt cx="2592288" cy="1296144"/>
          </a:xfrm>
        </p:grpSpPr>
        <p:sp>
          <p:nvSpPr>
            <p:cNvPr id="7" name="6 CuadroTexto"/>
            <p:cNvSpPr txBox="1"/>
            <p:nvPr/>
          </p:nvSpPr>
          <p:spPr>
            <a:xfrm>
              <a:off x="467544" y="1124744"/>
              <a:ext cx="25922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400" b="1" dirty="0" smtClean="0">
                  <a:latin typeface="Times New Roman" pitchFamily="18" charset="0"/>
                  <a:cs typeface="Times New Roman" pitchFamily="18" charset="0"/>
                </a:rPr>
                <a:t>Interiors</a:t>
              </a:r>
            </a:p>
            <a:p>
              <a:r>
                <a:rPr lang="ca-ES" sz="2400" i="1" dirty="0" smtClean="0">
                  <a:latin typeface="Times New Roman" pitchFamily="18" charset="0"/>
                  <a:cs typeface="Times New Roman" pitchFamily="18" charset="0"/>
                </a:rPr>
                <a:t>Petits</a:t>
              </a:r>
            </a:p>
            <a:p>
              <a:r>
                <a:rPr lang="ca-ES" sz="2400" dirty="0" smtClean="0">
                  <a:latin typeface="Times New Roman" pitchFamily="18" charset="0"/>
                  <a:cs typeface="Times New Roman" pitchFamily="18" charset="0"/>
                </a:rPr>
                <a:t>Rocallosos</a:t>
              </a:r>
            </a:p>
          </p:txBody>
        </p:sp>
        <p:cxnSp>
          <p:nvCxnSpPr>
            <p:cNvPr id="20" name="19 Conector recto de flecha"/>
            <p:cNvCxnSpPr/>
            <p:nvPr/>
          </p:nvCxnSpPr>
          <p:spPr>
            <a:xfrm>
              <a:off x="539552" y="2420888"/>
              <a:ext cx="1296144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25 Grupo"/>
          <p:cNvGrpSpPr/>
          <p:nvPr/>
        </p:nvGrpSpPr>
        <p:grpSpPr>
          <a:xfrm>
            <a:off x="1979712" y="1196752"/>
            <a:ext cx="6624736" cy="1224136"/>
            <a:chOff x="1979712" y="1196752"/>
            <a:chExt cx="6624736" cy="1224136"/>
          </a:xfrm>
        </p:grpSpPr>
        <p:sp>
          <p:nvSpPr>
            <p:cNvPr id="17" name="16 CuadroTexto"/>
            <p:cNvSpPr txBox="1"/>
            <p:nvPr/>
          </p:nvSpPr>
          <p:spPr>
            <a:xfrm>
              <a:off x="5508104" y="1196752"/>
              <a:ext cx="25922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400" b="1" dirty="0" smtClean="0">
                  <a:latin typeface="Times New Roman" pitchFamily="18" charset="0"/>
                  <a:cs typeface="Times New Roman" pitchFamily="18" charset="0"/>
                </a:rPr>
                <a:t>Exteriors</a:t>
              </a:r>
            </a:p>
            <a:p>
              <a:r>
                <a:rPr lang="ca-ES" sz="2400" i="1" dirty="0" smtClean="0">
                  <a:latin typeface="Times New Roman" pitchFamily="18" charset="0"/>
                  <a:cs typeface="Times New Roman" pitchFamily="18" charset="0"/>
                </a:rPr>
                <a:t>Grans</a:t>
              </a:r>
            </a:p>
            <a:p>
              <a:r>
                <a:rPr lang="ca-ES" sz="2400" dirty="0" smtClean="0">
                  <a:latin typeface="Times New Roman" pitchFamily="18" charset="0"/>
                  <a:cs typeface="Times New Roman" pitchFamily="18" charset="0"/>
                </a:rPr>
                <a:t>Gasosos</a:t>
              </a:r>
            </a:p>
          </p:txBody>
        </p:sp>
        <p:cxnSp>
          <p:nvCxnSpPr>
            <p:cNvPr id="22" name="21 Conector recto de flecha"/>
            <p:cNvCxnSpPr/>
            <p:nvPr/>
          </p:nvCxnSpPr>
          <p:spPr>
            <a:xfrm>
              <a:off x="1979712" y="2420888"/>
              <a:ext cx="6624736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23 CuadroTexto"/>
          <p:cNvSpPr txBox="1"/>
          <p:nvPr/>
        </p:nvSpPr>
        <p:spPr>
          <a:xfrm rot="-1920000">
            <a:off x="369756" y="2412559"/>
            <a:ext cx="835292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Massa brillants </a:t>
            </a:r>
            <a:r>
              <a:rPr lang="ca-E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ca-E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 observats per Gaia</a:t>
            </a:r>
            <a:endParaRPr lang="ca-E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dobe Garamond Pro Bold" pitchFamily="18" charset="0"/>
              </a:rPr>
              <a:t>Atmosferes</a:t>
            </a:r>
            <a:r>
              <a:rPr lang="es-ES" dirty="0" smtClean="0">
                <a:latin typeface="Adobe Garamond Pro Bold" pitchFamily="18" charset="0"/>
              </a:rPr>
              <a:t> </a:t>
            </a:r>
            <a:r>
              <a:rPr lang="es-ES" dirty="0" err="1" smtClean="0">
                <a:latin typeface="Adobe Garamond Pro Bold" pitchFamily="18" charset="0"/>
              </a:rPr>
              <a:t>planetàries</a:t>
            </a:r>
            <a:endParaRPr lang="es-ES" dirty="0">
              <a:latin typeface="Adobe Garamond Pro Bold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3276600" y="1700213"/>
            <a:ext cx="2376488" cy="2303462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124075" y="2133600"/>
            <a:ext cx="576263" cy="576263"/>
            <a:chOff x="1133" y="1593"/>
            <a:chExt cx="363" cy="363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202" y="1661"/>
              <a:ext cx="227" cy="227"/>
            </a:xfrm>
            <a:prstGeom prst="ellipse">
              <a:avLst/>
            </a:pr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133" y="1593"/>
              <a:ext cx="363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/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2843213" y="2133600"/>
            <a:ext cx="576262" cy="576263"/>
            <a:chOff x="1133" y="1593"/>
            <a:chExt cx="363" cy="363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202" y="1661"/>
              <a:ext cx="227" cy="227"/>
            </a:xfrm>
            <a:prstGeom prst="ellipse">
              <a:avLst/>
            </a:pr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1133" y="1593"/>
              <a:ext cx="363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/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4140200" y="2133600"/>
            <a:ext cx="576263" cy="576263"/>
            <a:chOff x="1133" y="1593"/>
            <a:chExt cx="363" cy="363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202" y="1661"/>
              <a:ext cx="227" cy="227"/>
            </a:xfrm>
            <a:prstGeom prst="ellipse">
              <a:avLst/>
            </a:pr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1133" y="1593"/>
              <a:ext cx="363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/>
            </a:p>
          </p:txBody>
        </p:sp>
      </p:grp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1331913" y="2420938"/>
            <a:ext cx="64087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5508625" y="2133600"/>
            <a:ext cx="576263" cy="576263"/>
            <a:chOff x="1133" y="1593"/>
            <a:chExt cx="363" cy="363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1202" y="1661"/>
              <a:ext cx="227" cy="227"/>
            </a:xfrm>
            <a:prstGeom prst="ellipse">
              <a:avLst/>
            </a:pr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133" y="1593"/>
              <a:ext cx="363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/>
            </a:p>
          </p:txBody>
        </p:sp>
      </p:grp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6443663" y="2133600"/>
            <a:ext cx="576262" cy="576263"/>
            <a:chOff x="1133" y="1593"/>
            <a:chExt cx="363" cy="363"/>
          </a:xfrm>
        </p:grpSpPr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1202" y="1661"/>
              <a:ext cx="227" cy="227"/>
            </a:xfrm>
            <a:prstGeom prst="ellipse">
              <a:avLst/>
            </a:pr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1133" y="1593"/>
              <a:ext cx="363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/>
            </a:p>
          </p:txBody>
        </p:sp>
      </p:grp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692275" y="1771650"/>
            <a:ext cx="5762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827088" y="1341438"/>
            <a:ext cx="1483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tmosfera</a:t>
            </a:r>
            <a:endParaRPr lang="ca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348038" y="2420938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755650" y="5013325"/>
            <a:ext cx="4556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400" dirty="0">
                <a:latin typeface="Times New Roman" pitchFamily="18" charset="0"/>
                <a:cs typeface="Times New Roman" pitchFamily="18" charset="0"/>
              </a:rPr>
              <a:t>Raig de llum de l’estrella que passa a través de l’atmosfera del planeta</a:t>
            </a:r>
          </a:p>
        </p:txBody>
      </p:sp>
      <p:pic>
        <p:nvPicPr>
          <p:cNvPr id="26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861048"/>
            <a:ext cx="32035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s-ES" dirty="0" err="1" smtClean="0">
                <a:latin typeface="Adobe Garamond Pro Bold" pitchFamily="18" charset="0"/>
              </a:rPr>
              <a:t>Atmosferes</a:t>
            </a:r>
            <a:r>
              <a:rPr lang="es-ES" dirty="0" smtClean="0">
                <a:latin typeface="Adobe Garamond Pro Bold" pitchFamily="18" charset="0"/>
              </a:rPr>
              <a:t> </a:t>
            </a:r>
            <a:r>
              <a:rPr lang="es-ES" dirty="0" err="1" smtClean="0">
                <a:latin typeface="Adobe Garamond Pro Bold" pitchFamily="18" charset="0"/>
              </a:rPr>
              <a:t>planetàries</a:t>
            </a:r>
            <a:endParaRPr lang="es-ES" dirty="0">
              <a:latin typeface="Adobe Garamond Pro Bold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555750"/>
            <a:ext cx="6097587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512" y="3861048"/>
            <a:ext cx="29523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2400" dirty="0">
                <a:latin typeface="Times New Roman" pitchFamily="18" charset="0"/>
                <a:cs typeface="Times New Roman" pitchFamily="18" charset="0"/>
              </a:rPr>
              <a:t>Observacions espectroscòpiques</a:t>
            </a:r>
          </a:p>
          <a:p>
            <a:r>
              <a:rPr lang="ca-ES" sz="2400" dirty="0">
                <a:latin typeface="Times New Roman" pitchFamily="18" charset="0"/>
                <a:cs typeface="Times New Roman" pitchFamily="18" charset="0"/>
              </a:rPr>
              <a:t>2007, </a:t>
            </a:r>
            <a:r>
              <a:rPr lang="ca-ES" sz="2400" dirty="0" err="1">
                <a:latin typeface="Times New Roman" pitchFamily="18" charset="0"/>
                <a:cs typeface="Times New Roman" pitchFamily="18" charset="0"/>
              </a:rPr>
              <a:t>Spitzer</a:t>
            </a:r>
            <a:r>
              <a:rPr lang="ca-ES" sz="2400" dirty="0">
                <a:latin typeface="Times New Roman" pitchFamily="18" charset="0"/>
                <a:cs typeface="Times New Roman" pitchFamily="18" charset="0"/>
              </a:rPr>
              <a:t>, IR:   més observacions i </a:t>
            </a:r>
            <a:r>
              <a:rPr lang="ca-ES" sz="2400" dirty="0" err="1">
                <a:latin typeface="Times New Roman" pitchFamily="18" charset="0"/>
                <a:cs typeface="Times New Roman" pitchFamily="18" charset="0"/>
              </a:rPr>
              <a:t>reanàlisi</a:t>
            </a:r>
            <a:endParaRPr lang="ca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19925" y="1196752"/>
            <a:ext cx="17844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2400" dirty="0">
                <a:latin typeface="Times New Roman" pitchFamily="18" charset="0"/>
                <a:cs typeface="Times New Roman" pitchFamily="18" charset="0"/>
              </a:rPr>
              <a:t>HD 189733b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8413"/>
            <a:ext cx="219551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0825" y="6021388"/>
            <a:ext cx="8893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Març </a:t>
            </a:r>
            <a:r>
              <a:rPr lang="ca-ES" sz="2400" dirty="0">
                <a:latin typeface="Times New Roman" pitchFamily="18" charset="0"/>
                <a:cs typeface="Times New Roman" pitchFamily="18" charset="0"/>
              </a:rPr>
              <a:t>2008: es va trobar aigua i metà (molècula orgànica) !!!!!!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Garamond Pro Bold" pitchFamily="18" charset="0"/>
              </a:rPr>
              <a:t>51 </a:t>
            </a:r>
            <a:r>
              <a:rPr lang="es-ES" dirty="0" err="1" smtClean="0">
                <a:latin typeface="Adobe Garamond Pro Bold" pitchFamily="18" charset="0"/>
              </a:rPr>
              <a:t>Peg</a:t>
            </a:r>
            <a:endParaRPr lang="es-ES" dirty="0">
              <a:latin typeface="Adobe Garamond Pro Bold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292275" y="1792709"/>
            <a:ext cx="4872013" cy="3720788"/>
            <a:chOff x="930" y="346"/>
            <a:chExt cx="3885" cy="2967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0" y="346"/>
              <a:ext cx="3840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" y="2341"/>
              <a:ext cx="3840" cy="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975" y="1706"/>
              <a:ext cx="681" cy="40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600" b="1"/>
                <a:t>Sol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4059" y="1843"/>
              <a:ext cx="46" cy="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349535" y="4985361"/>
            <a:ext cx="0" cy="90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012355" y="4961061"/>
            <a:ext cx="0" cy="90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364432" y="5681141"/>
            <a:ext cx="6479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292275" y="5815865"/>
            <a:ext cx="979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dirty="0">
                <a:latin typeface="Times New Roman" pitchFamily="18" charset="0"/>
                <a:cs typeface="Times New Roman" pitchFamily="18" charset="0"/>
              </a:rPr>
              <a:t>0,052 </a:t>
            </a:r>
            <a:r>
              <a:rPr lang="ca-ES" dirty="0" err="1">
                <a:latin typeface="Times New Roman" pitchFamily="18" charset="0"/>
                <a:cs typeface="Times New Roman" pitchFamily="18" charset="0"/>
              </a:rPr>
              <a:t>ua</a:t>
            </a:r>
            <a:endParaRPr lang="ca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2292275" y="1557734"/>
            <a:ext cx="1587" cy="203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6858275" y="1577801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2292275" y="1648693"/>
            <a:ext cx="453650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3300387" y="467302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51 </a:t>
            </a:r>
            <a:r>
              <a:rPr lang="es-ES" sz="2400" b="1" dirty="0" err="1" smtClean="0">
                <a:solidFill>
                  <a:srgbClr val="FF0000"/>
                </a:solidFill>
              </a:rPr>
              <a:t>Peg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092475" y="1268760"/>
            <a:ext cx="748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dirty="0" smtClean="0">
                <a:latin typeface="Times New Roman" pitchFamily="18" charset="0"/>
                <a:cs typeface="Times New Roman" pitchFamily="18" charset="0"/>
              </a:rPr>
              <a:t>5,2 </a:t>
            </a:r>
            <a:r>
              <a:rPr lang="ca-ES" dirty="0" err="1">
                <a:latin typeface="Times New Roman" pitchFamily="18" charset="0"/>
                <a:cs typeface="Times New Roman" pitchFamily="18" charset="0"/>
              </a:rPr>
              <a:t>ua</a:t>
            </a:r>
            <a:endParaRPr lang="ca-E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Adobe Garamond Pro Bold" pitchFamily="18" charset="0"/>
              </a:rPr>
              <a:t>Planetes nans</a:t>
            </a:r>
            <a:endParaRPr lang="ca-ES" dirty="0">
              <a:latin typeface="Adobe Garamond Pro Bold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pic>
        <p:nvPicPr>
          <p:cNvPr id="5" name="4 Imagen" descr="EightTNOs.png"/>
          <p:cNvPicPr>
            <a:picLocks noChangeAspect="1"/>
          </p:cNvPicPr>
          <p:nvPr/>
        </p:nvPicPr>
        <p:blipFill>
          <a:blip r:embed="rId2" cstate="print"/>
          <a:srcRect t="10426"/>
          <a:stretch>
            <a:fillRect/>
          </a:stretch>
        </p:blipFill>
        <p:spPr>
          <a:xfrm>
            <a:off x="1547664" y="2204864"/>
            <a:ext cx="6114256" cy="397061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55576" y="119675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No han netejat la seva òrbita: hi ha altres cossos amb òrbites semblants.</a:t>
            </a:r>
            <a:endParaRPr lang="ca-E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dobe Garamond Pro Bold" pitchFamily="18" charset="0"/>
              </a:rPr>
              <a:t>Cinturó</a:t>
            </a:r>
            <a:r>
              <a:rPr lang="es-ES" dirty="0" smtClean="0">
                <a:latin typeface="Adobe Garamond Pro Bold" pitchFamily="18" charset="0"/>
              </a:rPr>
              <a:t> de </a:t>
            </a:r>
            <a:r>
              <a:rPr lang="es-ES" dirty="0" err="1" smtClean="0">
                <a:latin typeface="Adobe Garamond Pro Bold" pitchFamily="18" charset="0"/>
              </a:rPr>
              <a:t>Kuiper</a:t>
            </a:r>
            <a:endParaRPr lang="es-ES" dirty="0">
              <a:latin typeface="Adobe Garamond Pro Bold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pic>
        <p:nvPicPr>
          <p:cNvPr id="6" name="5 Imagen" descr="kuiper-be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76872"/>
            <a:ext cx="6300192" cy="411295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899592" y="134076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TNOs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Objectes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Trans-Neptunians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(1200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catalogats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dobe Garamond Pro Bold" pitchFamily="18" charset="0"/>
              </a:rPr>
              <a:t>Gaia</a:t>
            </a:r>
            <a:r>
              <a:rPr lang="es-ES" dirty="0" smtClean="0">
                <a:latin typeface="Adobe Garamond Pro Bold" pitchFamily="18" charset="0"/>
              </a:rPr>
              <a:t> i </a:t>
            </a:r>
            <a:r>
              <a:rPr lang="es-ES" dirty="0" err="1" smtClean="0">
                <a:latin typeface="Adobe Garamond Pro Bold" pitchFamily="18" charset="0"/>
              </a:rPr>
              <a:t>els</a:t>
            </a:r>
            <a:r>
              <a:rPr lang="es-ES" dirty="0" smtClean="0">
                <a:latin typeface="Adobe Garamond Pro Bold" pitchFamily="18" charset="0"/>
              </a:rPr>
              <a:t> </a:t>
            </a:r>
            <a:r>
              <a:rPr lang="es-ES" dirty="0" err="1" smtClean="0">
                <a:latin typeface="Adobe Garamond Pro Bold" pitchFamily="18" charset="0"/>
              </a:rPr>
              <a:t>TNOs</a:t>
            </a:r>
            <a:endParaRPr lang="es-ES" dirty="0">
              <a:latin typeface="Adobe Garamond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/>
          </a:bodyPr>
          <a:lstStyle/>
          <a:p>
            <a:pPr algn="just"/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Només 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un centenar de </a:t>
            </a:r>
            <a:r>
              <a:rPr lang="ca-ES" sz="2400" dirty="0" err="1" smtClean="0">
                <a:latin typeface="Times New Roman" pitchFamily="18" charset="0"/>
                <a:cs typeface="Times New Roman" pitchFamily="18" charset="0"/>
              </a:rPr>
              <a:t>TNOs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 coneguts actualment són prou brillants per a ser observats per Gaia.</a:t>
            </a:r>
          </a:p>
          <a:p>
            <a:pPr algn="just"/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Pels 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més brillants, mesura directa de la seva mida a través de mesurar la llum que </a:t>
            </a:r>
            <a:r>
              <a:rPr lang="ca-ES" sz="2400" dirty="0" err="1" smtClean="0">
                <a:latin typeface="Times New Roman" pitchFamily="18" charset="0"/>
                <a:cs typeface="Times New Roman" pitchFamily="18" charset="0"/>
              </a:rPr>
              <a:t>reflexen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 (albedo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Alguns nous descobriments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a-E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Detecció d’alguns </a:t>
            </a:r>
            <a:r>
              <a:rPr lang="ca-ES" sz="2400" dirty="0" err="1" smtClean="0">
                <a:latin typeface="Times New Roman" pitchFamily="18" charset="0"/>
                <a:cs typeface="Times New Roman" pitchFamily="18" charset="0"/>
              </a:rPr>
              <a:t>TNOs</a:t>
            </a:r>
            <a:r>
              <a:rPr lang="ca-ES" sz="2400" dirty="0" smtClean="0">
                <a:latin typeface="Times New Roman" pitchFamily="18" charset="0"/>
                <a:cs typeface="Times New Roman" pitchFamily="18" charset="0"/>
              </a:rPr>
              <a:t> binaris.</a:t>
            </a:r>
            <a:endParaRPr lang="ca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pic>
        <p:nvPicPr>
          <p:cNvPr id="5" name="4 Imagen" descr="Ga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341171"/>
            <a:ext cx="3530166" cy="2824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>
                <a:latin typeface="Adobe Garamond Pro Bold" pitchFamily="18" charset="0"/>
              </a:rPr>
              <a:t>Asteroides</a:t>
            </a:r>
            <a:endParaRPr lang="ca-ES">
              <a:latin typeface="Adobe Garamond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1944216"/>
          </a:xfrm>
        </p:spPr>
        <p:txBody>
          <a:bodyPr/>
          <a:lstStyle/>
          <a:p>
            <a:pPr algn="just"/>
            <a:r>
              <a:rPr lang="ca-ES" sz="2400" smtClean="0">
                <a:latin typeface="Times New Roman" pitchFamily="18" charset="0"/>
                <a:cs typeface="Times New Roman" pitchFamily="18" charset="0"/>
              </a:rPr>
              <a:t>Cos més petit que un planeta i més gran que un meteoroide que òrbita el Sol en una òrbita interior a la de Neptú.</a:t>
            </a:r>
          </a:p>
          <a:p>
            <a:r>
              <a:rPr lang="ca-ES" sz="2400" smtClean="0">
                <a:latin typeface="Times New Roman" pitchFamily="18" charset="0"/>
                <a:cs typeface="Times New Roman" pitchFamily="18" charset="0"/>
              </a:rPr>
              <a:t>Formes irregulars.</a:t>
            </a:r>
          </a:p>
          <a:p>
            <a:r>
              <a:rPr lang="ca-ES" sz="2400" smtClean="0">
                <a:latin typeface="Times New Roman" pitchFamily="18" charset="0"/>
                <a:cs typeface="Times New Roman" pitchFamily="18" charset="0"/>
              </a:rPr>
              <a:t>Remanents de la formació dels planetes.</a:t>
            </a:r>
          </a:p>
          <a:p>
            <a:endParaRPr lang="ca-ES" smtClean="0"/>
          </a:p>
          <a:p>
            <a:pPr>
              <a:buNone/>
            </a:pPr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pic>
        <p:nvPicPr>
          <p:cNvPr id="8" name="7 Imagen" descr="100120-asteroid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717032"/>
            <a:ext cx="3444991" cy="248039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987824" y="58052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Asteroide </a:t>
            </a:r>
            <a:r>
              <a:rPr lang="es-ES" dirty="0" err="1" smtClean="0"/>
              <a:t>Itokawa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dobe Garamond Pro Bold" pitchFamily="18" charset="0"/>
              </a:rPr>
              <a:t>Localització</a:t>
            </a:r>
            <a:r>
              <a:rPr lang="es-ES" dirty="0" smtClean="0">
                <a:latin typeface="Adobe Garamond Pro Bold" pitchFamily="18" charset="0"/>
              </a:rPr>
              <a:t> </a:t>
            </a:r>
            <a:r>
              <a:rPr lang="es-ES" dirty="0" err="1" smtClean="0">
                <a:latin typeface="Adobe Garamond Pro Bold" pitchFamily="18" charset="0"/>
              </a:rPr>
              <a:t>dels</a:t>
            </a:r>
            <a:r>
              <a:rPr lang="es-ES" dirty="0" smtClean="0">
                <a:latin typeface="Adobe Garamond Pro Bold" pitchFamily="18" charset="0"/>
              </a:rPr>
              <a:t> asteroides</a:t>
            </a:r>
            <a:endParaRPr lang="es-ES" dirty="0">
              <a:latin typeface="Adobe Garamond Pro Bold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Terceres Jornades d'Astronomia al Montsec</a:t>
            </a:r>
            <a:endParaRPr lang="es-ES"/>
          </a:p>
        </p:txBody>
      </p:sp>
      <p:pic>
        <p:nvPicPr>
          <p:cNvPr id="5" name="4 Imagen" descr="InnerSolarSystem-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268760"/>
            <a:ext cx="5040560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1201</Words>
  <Application>Microsoft Office PowerPoint</Application>
  <PresentationFormat>Presentación en pantalla (4:3)</PresentationFormat>
  <Paragraphs>263</Paragraphs>
  <Slides>44</Slides>
  <Notes>1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Tema de Office</vt:lpstr>
      <vt:lpstr>El Sistema Solar i altres planetes atrapats per estrelles</vt:lpstr>
      <vt:lpstr>El Sistema Solar</vt:lpstr>
      <vt:lpstr>El Sol</vt:lpstr>
      <vt:lpstr>Planetes</vt:lpstr>
      <vt:lpstr>Planetes nans</vt:lpstr>
      <vt:lpstr>Cinturó de Kuiper</vt:lpstr>
      <vt:lpstr>Gaia i els TNOs</vt:lpstr>
      <vt:lpstr>Asteroides</vt:lpstr>
      <vt:lpstr>Localització dels asteroides</vt:lpstr>
      <vt:lpstr>Asteroides</vt:lpstr>
      <vt:lpstr>Mida de Vesta</vt:lpstr>
      <vt:lpstr>243 Ida</vt:lpstr>
      <vt:lpstr>Gaia i els asteroides</vt:lpstr>
      <vt:lpstr>Detecció d’asteroides</vt:lpstr>
      <vt:lpstr>Detecció d’asteroides</vt:lpstr>
      <vt:lpstr>Detecció d’asteroides</vt:lpstr>
      <vt:lpstr>Detecció d’asteroides</vt:lpstr>
      <vt:lpstr>Fotometria</vt:lpstr>
      <vt:lpstr>Families d’asteroides</vt:lpstr>
      <vt:lpstr>Òrbites dels NEOs</vt:lpstr>
      <vt:lpstr>Impactes</vt:lpstr>
      <vt:lpstr>Impactes</vt:lpstr>
      <vt:lpstr>Cràters d’impacte</vt:lpstr>
      <vt:lpstr>Probabilitat d’impacte</vt:lpstr>
      <vt:lpstr>Altres sistemes planetaris </vt:lpstr>
      <vt:lpstr>Història</vt:lpstr>
      <vt:lpstr>Mètodes de detecció: trànsits</vt:lpstr>
      <vt:lpstr>Mètodes de detecció: velocitat radial</vt:lpstr>
      <vt:lpstr>Espectres estel·lars</vt:lpstr>
      <vt:lpstr>Efecte Doppler</vt:lpstr>
      <vt:lpstr>Mètodes de detecció: velocitat radial</vt:lpstr>
      <vt:lpstr>Mètodes de detecció: astrometria</vt:lpstr>
      <vt:lpstr>Mètodes de detecció: astrometria</vt:lpstr>
      <vt:lpstr>Precisió Gaia</vt:lpstr>
      <vt:lpstr>Gaia i els exo-planetes</vt:lpstr>
      <vt:lpstr>Cens d’exo-planetes</vt:lpstr>
      <vt:lpstr>Tipus de exo-planetes detectats</vt:lpstr>
      <vt:lpstr>Zona d’habitabilitat</vt:lpstr>
      <vt:lpstr>Vida extraterrestre?</vt:lpstr>
      <vt:lpstr>Diapositiva 40</vt:lpstr>
      <vt:lpstr>Diapositiva 41</vt:lpstr>
      <vt:lpstr>Atmosferes planetàries</vt:lpstr>
      <vt:lpstr>Atmosferes planetàries</vt:lpstr>
      <vt:lpstr>51 Peg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Sistema Solar i altres planetes atrapats per estrelles</dc:title>
  <dc:creator>hpc</dc:creator>
  <cp:lastModifiedBy>Equip Hipparcos</cp:lastModifiedBy>
  <cp:revision>123</cp:revision>
  <dcterms:created xsi:type="dcterms:W3CDTF">2012-11-27T15:13:50Z</dcterms:created>
  <dcterms:modified xsi:type="dcterms:W3CDTF">2012-11-30T14:32:19Z</dcterms:modified>
</cp:coreProperties>
</file>